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4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6" r:id="rId12"/>
    <p:sldId id="269" r:id="rId13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0"/>
    <a:srgbClr val="C204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84" autoAdjust="0"/>
    <p:restoredTop sz="92679" autoAdjust="0"/>
  </p:normalViewPr>
  <p:slideViewPr>
    <p:cSldViewPr>
      <p:cViewPr>
        <p:scale>
          <a:sx n="90" d="100"/>
          <a:sy n="90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5479D0-DE96-4883-A39E-E7BB7EABC87C}" type="slidenum">
              <a:rPr lang="de-DE"/>
              <a:pPr>
                <a:defRPr/>
              </a:pPr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749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04179"/>
            <a:ext cx="2645816" cy="768096"/>
          </a:xfrm>
          <a:prstGeom prst="rect">
            <a:avLst/>
          </a:prstGeom>
        </p:spPr>
      </p:pic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2021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1773238"/>
            <a:ext cx="8353425" cy="4318000"/>
          </a:xfrm>
          <a:prstGeom prst="rect">
            <a:avLst/>
          </a:prstGeom>
        </p:spPr>
        <p:txBody>
          <a:bodyPr vert="eaVert"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8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76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itel 1"/>
          <p:cNvSpPr>
            <a:spLocks noGrp="1"/>
          </p:cNvSpPr>
          <p:nvPr>
            <p:ph type="title" orient="vert"/>
          </p:nvPr>
        </p:nvSpPr>
        <p:spPr>
          <a:xfrm>
            <a:off x="6661150" y="404813"/>
            <a:ext cx="2087563" cy="5686425"/>
          </a:xfrm>
          <a:prstGeom prst="rect">
            <a:avLst/>
          </a:prstGeom>
        </p:spPr>
        <p:txBody>
          <a:bodyPr vert="eaVert"/>
          <a:lstStyle>
            <a:lvl1pPr algn="l">
              <a:defRPr sz="2800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404813"/>
            <a:ext cx="6113462" cy="5686425"/>
          </a:xfrm>
          <a:prstGeom prst="rect">
            <a:avLst/>
          </a:prstGeom>
        </p:spPr>
        <p:txBody>
          <a:bodyPr vert="eaVert"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6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59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0" y="66294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 algn="r">
              <a:defRPr/>
            </a:pPr>
            <a:r>
              <a:rPr lang="de-DE" sz="800" dirty="0" smtClean="0">
                <a:solidFill>
                  <a:schemeClr val="bg1"/>
                </a:solidFill>
              </a:rPr>
              <a:t>&lt;Name&gt;</a:t>
            </a:r>
            <a:endParaRPr lang="de-DE" sz="8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032447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9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6193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0" y="66294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 algn="r">
              <a:defRPr/>
            </a:pPr>
            <a:r>
              <a:rPr lang="de-DE" sz="800" dirty="0" smtClean="0">
                <a:solidFill>
                  <a:schemeClr val="bg1"/>
                </a:solidFill>
              </a:rPr>
              <a:t>&lt;Name&gt;</a:t>
            </a:r>
            <a:endParaRPr lang="de-DE" sz="800" dirty="0">
              <a:solidFill>
                <a:schemeClr val="bg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3600" b="1" cap="all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6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33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032249"/>
            <a:ext cx="4038600" cy="4205063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016" y="2060848"/>
            <a:ext cx="4038600" cy="4176464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10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5623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13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1184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3595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455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77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342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3"/>
          <p:cNvSpPr>
            <a:spLocks noChangeArrowheads="1"/>
          </p:cNvSpPr>
          <p:nvPr userDrawn="1"/>
        </p:nvSpPr>
        <p:spPr bwMode="auto">
          <a:xfrm>
            <a:off x="8460432" y="6658769"/>
            <a:ext cx="504056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eaLnBrk="0" hangingPunct="0">
              <a:lnSpc>
                <a:spcPct val="90000"/>
              </a:lnSpc>
            </a:pPr>
            <a:r>
              <a:rPr lang="de-CH" altLang="de-DE" sz="800" dirty="0" smtClean="0"/>
              <a:t>Seite </a:t>
            </a:r>
            <a:fld id="{63D840BB-73B1-45A9-89C4-A44F7F008BAA}" type="slidenum">
              <a:rPr lang="de-CH" altLang="de-DE" sz="800"/>
              <a:pPr eaLnBrk="0" hangingPunct="0">
                <a:lnSpc>
                  <a:spcPct val="90000"/>
                </a:lnSpc>
              </a:pPr>
              <a:t>‹N°›</a:t>
            </a:fld>
            <a:endParaRPr lang="de-CH" altLang="de-DE" sz="800" dirty="0"/>
          </a:p>
        </p:txBody>
      </p:sp>
      <p:sp>
        <p:nvSpPr>
          <p:cNvPr id="13" name="Rectangle 58"/>
          <p:cNvSpPr>
            <a:spLocks noChangeArrowheads="1"/>
          </p:cNvSpPr>
          <p:nvPr userDrawn="1"/>
        </p:nvSpPr>
        <p:spPr bwMode="auto">
          <a:xfrm>
            <a:off x="395288" y="6614568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eaLnBrk="0" hangingPunct="0">
              <a:lnSpc>
                <a:spcPct val="90000"/>
              </a:lnSpc>
            </a:pPr>
            <a:r>
              <a:rPr lang="de-CH" altLang="de-DE" sz="800" b="1" dirty="0" smtClean="0">
                <a:solidFill>
                  <a:srgbClr val="004080"/>
                </a:solidFill>
              </a:rPr>
              <a:t>Schweizerischer Bankpersonalverband SBPV</a:t>
            </a:r>
            <a:endParaRPr lang="de-CH" altLang="de-DE" sz="800" b="1" dirty="0">
              <a:solidFill>
                <a:srgbClr val="004080"/>
              </a:solidFill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04813"/>
            <a:ext cx="835342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Mastertitelformat bearbeiten</a:t>
            </a:r>
          </a:p>
        </p:txBody>
      </p:sp>
      <p:sp>
        <p:nvSpPr>
          <p:cNvPr id="16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73238"/>
            <a:ext cx="8353425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Mastertextformat bearbeiten</a:t>
            </a:r>
          </a:p>
          <a:p>
            <a:pPr lvl="1"/>
            <a:r>
              <a:rPr lang="de-CH" altLang="de-DE" dirty="0" smtClean="0"/>
              <a:t>Zweite Ebene</a:t>
            </a:r>
          </a:p>
          <a:p>
            <a:pPr lvl="2"/>
            <a:r>
              <a:rPr lang="de-CH" altLang="de-DE" dirty="0" smtClean="0"/>
              <a:t>Dritte Ebene</a:t>
            </a:r>
          </a:p>
          <a:p>
            <a:pPr lvl="3"/>
            <a:r>
              <a:rPr lang="de-CH" altLang="de-DE" dirty="0" smtClean="0"/>
              <a:t>Vierte Ebene</a:t>
            </a:r>
          </a:p>
          <a:p>
            <a:pPr lvl="4"/>
            <a:r>
              <a:rPr lang="de-CH" altLang="de-DE" dirty="0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2" r:id="rId3"/>
    <p:sldLayoutId id="2147483780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08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Prévoyance vieillesse / Exemple du nouveau </a:t>
            </a:r>
            <a:br>
              <a:rPr lang="fr-CH" dirty="0" smtClean="0"/>
            </a:br>
            <a:r>
              <a:rPr lang="fr-CH" dirty="0" smtClean="0"/>
              <a:t>modèle CS</a:t>
            </a:r>
            <a:endParaRPr lang="fr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412776"/>
            <a:ext cx="864096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Buts de la prévoyance vieillesse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Exemple du modèle CS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Exemple pratique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Conséquences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Résumé</a:t>
            </a:r>
          </a:p>
          <a:p>
            <a:endParaRPr lang="fr-CH" sz="2300" dirty="0" smtClean="0"/>
          </a:p>
          <a:p>
            <a:endParaRPr lang="fr-CH" sz="2300" dirty="0" smtClean="0"/>
          </a:p>
          <a:p>
            <a:r>
              <a:rPr lang="fr-CH" sz="2300" dirty="0" smtClean="0"/>
              <a:t>Roger Bartholdi</a:t>
            </a:r>
          </a:p>
          <a:p>
            <a:r>
              <a:rPr lang="fr-CH" sz="2300" dirty="0" smtClean="0"/>
              <a:t>Vice-président</a:t>
            </a:r>
          </a:p>
          <a:p>
            <a:r>
              <a:rPr lang="fr-CH" sz="2300" dirty="0" smtClean="0"/>
              <a:t>Association suisse des employés de banque</a:t>
            </a:r>
            <a:endParaRPr lang="fr-CH" sz="23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84784"/>
            <a:ext cx="2134736" cy="246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Modèle CS </a:t>
            </a:r>
            <a:r>
              <a:rPr lang="de-CH" dirty="0"/>
              <a:t>: </a:t>
            </a:r>
            <a:r>
              <a:rPr lang="de-CH" dirty="0" err="1" smtClean="0"/>
              <a:t>inconvévients</a:t>
            </a:r>
            <a:r>
              <a:rPr lang="de-CH" dirty="0" smtClean="0"/>
              <a:t> </a:t>
            </a:r>
            <a:r>
              <a:rPr lang="de-CH" dirty="0" err="1" smtClean="0"/>
              <a:t>provoqués</a:t>
            </a:r>
            <a:r>
              <a:rPr lang="de-CH" dirty="0" smtClean="0"/>
              <a:t> par les </a:t>
            </a:r>
            <a:r>
              <a:rPr lang="de-CH" dirty="0" err="1" smtClean="0"/>
              <a:t>changements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5000" y="1412776"/>
            <a:ext cx="864096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Attaque du 2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 (pas de droit à la rente complète)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Elévation de l’âge de la retraite de 63 à de facto 65 ans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err="1" smtClean="0"/>
              <a:t>Emploi</a:t>
            </a:r>
            <a:r>
              <a:rPr lang="de-CH" sz="2300" dirty="0" smtClean="0"/>
              <a:t> </a:t>
            </a:r>
            <a:r>
              <a:rPr lang="de-CH" sz="2300" dirty="0" err="1" smtClean="0"/>
              <a:t>proposé</a:t>
            </a:r>
            <a:r>
              <a:rPr lang="de-CH" sz="2300" dirty="0" smtClean="0"/>
              <a:t> </a:t>
            </a:r>
            <a:r>
              <a:rPr lang="de-CH" sz="2300" dirty="0" err="1" smtClean="0"/>
              <a:t>jusqu’à</a:t>
            </a:r>
            <a:r>
              <a:rPr lang="de-CH" sz="2300" dirty="0" smtClean="0"/>
              <a:t> 65 ans?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Longue période transitoire jusqu'à 2025 (année de naissance 1961) </a:t>
            </a:r>
            <a:endParaRPr lang="de-CH" sz="23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Pour les revenus modestes et moyens, la retraite anticipée est rendue beaucoup plus difficile (flexibilité uniquement sur le papier)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L’assureur (CP) abandonne les risques aux assuré-e-s (pas de rentes au-dessus de 98’700 CHF, introduction de «stratégies de placement individuelles», pas de rente-pont, réduction du taux de conversion, etc.)</a:t>
            </a:r>
            <a:endParaRPr lang="de-CH" sz="2300" dirty="0" smtClean="0"/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09445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L’avenir</a:t>
            </a:r>
            <a:r>
              <a:rPr lang="de-CH" dirty="0" smtClean="0"/>
              <a:t> de la </a:t>
            </a:r>
            <a:r>
              <a:rPr lang="de-CH" dirty="0" err="1" smtClean="0"/>
              <a:t>prévoyance</a:t>
            </a:r>
            <a:r>
              <a:rPr lang="de-CH" dirty="0" smtClean="0"/>
              <a:t> </a:t>
            </a:r>
            <a:r>
              <a:rPr lang="de-CH" dirty="0" err="1" smtClean="0"/>
              <a:t>professionnelle</a:t>
            </a: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484784"/>
            <a:ext cx="864096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Maintenir son niveau de vie antérieur ne sera quasiment plus possible en raison de l’évolution de la situation des caisses de pension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Si l’inflation devait augmenter à l’avenir, cela aggraverait le problème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Il existe le risque </a:t>
            </a:r>
            <a:r>
              <a:rPr lang="fr-CH" sz="2300" dirty="0" smtClean="0"/>
              <a:t>de créer une </a:t>
            </a:r>
            <a:r>
              <a:rPr lang="fr-CH" sz="2300" dirty="0" smtClean="0"/>
              <a:t>génération de perdants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La péjoration des rentes dans le 2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 doivent être rattrapées par des rentes plus élevées dans le 1</a:t>
            </a:r>
            <a:r>
              <a:rPr lang="fr-CH" sz="2300" baseline="30000" dirty="0" smtClean="0"/>
              <a:t>er</a:t>
            </a:r>
            <a:r>
              <a:rPr lang="fr-CH" sz="2300" dirty="0" smtClean="0"/>
              <a:t> pilier + le 3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pilier. Ce n’est toutefois pas le rôle du 3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 de combler les manques du 2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pilier.</a:t>
            </a:r>
            <a:endParaRPr lang="de-CH" sz="2300" dirty="0" smtClean="0"/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2030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Revendications pour </a:t>
            </a:r>
            <a:r>
              <a:rPr lang="fr-CH" smtClean="0"/>
              <a:t>la prévoyance </a:t>
            </a:r>
            <a:r>
              <a:rPr lang="fr-CH" dirty="0" smtClean="0"/>
              <a:t>professionnelle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268413"/>
            <a:ext cx="864096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Maintien et garantie des prestations (promises) malgré l’élévation de l’espérance de vie.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Les caisses de pension doivent à nouveau assumer plus risques (but d’une assurance) et pas les assuré-e-s.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Au lieu d’augmenter toujours plus l’âge de la retraite, il faudrait déjà commencer à économiser à 18 ans. 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Les rentes doivent redevenir simples, transparentes et prévisibles. 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Les taux d’intérêt bas ne doivent pas être considérés comme s’ils allaient durer. L’inflation va arriver, la question est savoir quand. </a:t>
            </a:r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Pas d’obligation de «cash» au lieu d’une rente à vie. </a:t>
            </a:r>
            <a:endParaRPr lang="de-CH" sz="2300" dirty="0" smtClean="0"/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82129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Prévoyance vieillesse</a:t>
            </a:r>
            <a:endParaRPr lang="fr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Conséquences de la prévoyance vieillesse dans la pratique</a:t>
            </a:r>
          </a:p>
          <a:p>
            <a:r>
              <a:rPr lang="fr-CH" sz="2300" dirty="0" smtClean="0"/>
              <a:t/>
            </a:r>
            <a:br>
              <a:rPr lang="fr-CH" sz="2300" dirty="0" smtClean="0"/>
            </a:br>
            <a:r>
              <a:rPr lang="fr-CH" sz="2300" dirty="0" smtClean="0"/>
              <a:t>La prévoyance vieillesse n’est pas seulement affectée par des réformes comme </a:t>
            </a:r>
            <a:r>
              <a:rPr lang="fr-CH" sz="2300" dirty="0" smtClean="0"/>
              <a:t>Prévoyance </a:t>
            </a:r>
            <a:r>
              <a:rPr lang="fr-CH" sz="2300" dirty="0" smtClean="0"/>
              <a:t>vieillesse 2020, mais aussi par des changements constants au sein des caisses de pension. </a:t>
            </a:r>
            <a:endParaRPr lang="fr-CH" sz="2300" dirty="0" smtClean="0"/>
          </a:p>
          <a:p>
            <a:r>
              <a:rPr lang="fr-CH" sz="2300" dirty="0" smtClean="0"/>
              <a:t>Le but visé </a:t>
            </a:r>
            <a:r>
              <a:rPr lang="fr-CH" sz="2300" dirty="0" smtClean="0"/>
              <a:t>par la prévoyance vieillesse </a:t>
            </a:r>
            <a:r>
              <a:rPr lang="fr-CH" sz="2300" dirty="0" smtClean="0"/>
              <a:t>est remis </a:t>
            </a:r>
            <a:r>
              <a:rPr lang="fr-CH" sz="2300" dirty="0" smtClean="0"/>
              <a:t>en question par les changements de taux d’intérêts </a:t>
            </a:r>
            <a:r>
              <a:rPr lang="fr-CH" sz="2300" dirty="0" smtClean="0"/>
              <a:t>techniques </a:t>
            </a:r>
            <a:r>
              <a:rPr lang="fr-CH" sz="2300" dirty="0" smtClean="0"/>
              <a:t>(recettes), de </a:t>
            </a:r>
            <a:r>
              <a:rPr lang="fr-CH" sz="2300" dirty="0" smtClean="0"/>
              <a:t>tables périodiques/générationnelles et </a:t>
            </a:r>
            <a:r>
              <a:rPr lang="fr-CH" sz="2300" dirty="0" smtClean="0"/>
              <a:t>du niveau des rentes (taux de </a:t>
            </a:r>
            <a:r>
              <a:rPr lang="fr-CH" sz="2300" dirty="0" smtClean="0"/>
              <a:t>conversion).</a:t>
            </a:r>
            <a:endParaRPr lang="fr-CH" sz="2300" dirty="0" smtClean="0"/>
          </a:p>
        </p:txBody>
      </p:sp>
    </p:spTree>
    <p:extLst>
      <p:ext uri="{BB962C8B-B14F-4D97-AF65-F5344CB8AC3E}">
        <p14:creationId xmlns:p14="http://schemas.microsoft.com/office/powerpoint/2010/main" val="410822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Prévoyance vieillesse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But visé de la prévoyance vieillesse:</a:t>
            </a:r>
            <a:br>
              <a:rPr lang="fr-CH" sz="2300" dirty="0" smtClean="0"/>
            </a:br>
            <a:r>
              <a:rPr lang="fr-CH" sz="2300" dirty="0" smtClean="0"/>
              <a:t/>
            </a:r>
            <a:br>
              <a:rPr lang="fr-CH" sz="2300" dirty="0" smtClean="0"/>
            </a:br>
            <a:r>
              <a:rPr lang="fr-CH" sz="2300" dirty="0" smtClean="0"/>
              <a:t>En tant que </a:t>
            </a:r>
            <a:r>
              <a:rPr lang="fr-CH" sz="2300" dirty="0" smtClean="0"/>
              <a:t>2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pilier, l</a:t>
            </a:r>
            <a:r>
              <a:rPr lang="fr-CH" sz="2300" dirty="0" smtClean="0"/>
              <a:t>a </a:t>
            </a:r>
            <a:r>
              <a:rPr lang="fr-CH" sz="2300" dirty="0" smtClean="0"/>
              <a:t>prévoyance professionnelle doit</a:t>
            </a:r>
            <a:r>
              <a:rPr lang="fr-CH" sz="2300" dirty="0"/>
              <a:t>, avec le premier pilier constitué </a:t>
            </a:r>
            <a:r>
              <a:rPr lang="fr-CH" sz="2300" dirty="0" smtClean="0"/>
              <a:t>par l’AVS/AI/PC</a:t>
            </a:r>
            <a:r>
              <a:rPr lang="fr-CH" sz="2300" dirty="0" smtClean="0"/>
              <a:t>, permettre aux assuré-e-s de maintenir leur niveau de vie antérieur de manière appropriée. </a:t>
            </a:r>
          </a:p>
          <a:p>
            <a:endParaRPr lang="fr-CH" sz="2300" dirty="0" smtClean="0"/>
          </a:p>
          <a:p>
            <a:r>
              <a:rPr lang="fr-CH" dirty="0" smtClean="0"/>
              <a:t>On peut de moins en moins atteindre cet objectif à </a:t>
            </a:r>
            <a:r>
              <a:rPr lang="fr-CH" dirty="0" smtClean="0"/>
              <a:t>cause des changements actuels dans les caisses de pension et du nombre croissant d’assuré-e-s qui connaissent des interruptions de carrière (famille, </a:t>
            </a:r>
            <a:r>
              <a:rPr lang="fr-CH" dirty="0" smtClean="0"/>
              <a:t>chômage, congé sabbatique).</a:t>
            </a: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1794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Prévoyance vieillesse</a:t>
            </a:r>
            <a:r>
              <a:rPr lang="de-CH" dirty="0" smtClean="0"/>
              <a:t>: </a:t>
            </a:r>
            <a:r>
              <a:rPr lang="de-CH" dirty="0" err="1" smtClean="0"/>
              <a:t>exemple</a:t>
            </a:r>
            <a:r>
              <a:rPr lang="de-CH" dirty="0" smtClean="0"/>
              <a:t> du </a:t>
            </a:r>
            <a:r>
              <a:rPr lang="de-CH" dirty="0" err="1" smtClean="0"/>
              <a:t>modèle</a:t>
            </a:r>
            <a:r>
              <a:rPr lang="de-CH" dirty="0" smtClean="0"/>
              <a:t> CS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Le groupe </a:t>
            </a:r>
            <a:r>
              <a:rPr lang="fr-CH" sz="2300" dirty="0" err="1" smtClean="0"/>
              <a:t>Credit</a:t>
            </a:r>
            <a:r>
              <a:rPr lang="fr-CH" sz="2300" dirty="0" smtClean="0"/>
              <a:t> Suisse (Suisse) a décidé d’introduire un nouveau modèle pour le 1</a:t>
            </a:r>
            <a:r>
              <a:rPr lang="fr-CH" sz="2300" baseline="30000" dirty="0" smtClean="0"/>
              <a:t>er</a:t>
            </a:r>
            <a:r>
              <a:rPr lang="fr-CH" sz="2300" dirty="0" smtClean="0"/>
              <a:t> janvier 2017.</a:t>
            </a:r>
          </a:p>
          <a:p>
            <a:endParaRPr lang="fr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Baisse progressive du taux de conversion jusqu’à 2025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Introduction d’un âge de référence de 65 ans (option d’un âge de 58 à 70 ans)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Suppression de </a:t>
            </a:r>
            <a:r>
              <a:rPr lang="fr-CH" sz="2300" dirty="0" smtClean="0"/>
              <a:t>la rente-pont AVS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sz="2300" dirty="0" smtClean="0"/>
              <a:t>Limitation de la rente de vieillesse (max. CHF 98’700.-)</a:t>
            </a:r>
          </a:p>
          <a:p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8987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Nouveaux taux de conversion du modèle CS</a:t>
            </a:r>
            <a:endParaRPr lang="fr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36" y="1484784"/>
            <a:ext cx="8117150" cy="4151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7544" y="1484784"/>
            <a:ext cx="237626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70C0"/>
                </a:solidFill>
              </a:rPr>
              <a:t>Taux de conversion 2018-2025</a:t>
            </a:r>
            <a:endParaRPr lang="de-CH" sz="1200" b="1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1783849"/>
            <a:ext cx="135976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70C0"/>
                </a:solidFill>
              </a:rPr>
              <a:t>Tarif selon l’âge</a:t>
            </a:r>
            <a:endParaRPr lang="de-CH" sz="1200" b="1" dirty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72200" y="1623283"/>
            <a:ext cx="237651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70C0"/>
                </a:solidFill>
              </a:rPr>
              <a:t>Année de départ à la retraite</a:t>
            </a:r>
            <a:endParaRPr lang="de-CH" sz="1200" b="1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2267744" y="2444348"/>
            <a:ext cx="610310" cy="26457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8028384" y="4242354"/>
            <a:ext cx="576064" cy="216371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8028384" y="5157192"/>
            <a:ext cx="576064" cy="167299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2267744" y="3789041"/>
            <a:ext cx="576064" cy="216024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cxnSp>
        <p:nvCxnSpPr>
          <p:cNvPr id="14" name="Connecteur droit avec flèche 13"/>
          <p:cNvCxnSpPr/>
          <p:nvPr/>
        </p:nvCxnSpPr>
        <p:spPr bwMode="auto">
          <a:xfrm>
            <a:off x="2915816" y="2685113"/>
            <a:ext cx="5112568" cy="16079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droit avec flèche 15"/>
          <p:cNvCxnSpPr/>
          <p:nvPr/>
        </p:nvCxnSpPr>
        <p:spPr bwMode="auto">
          <a:xfrm>
            <a:off x="2915816" y="4005064"/>
            <a:ext cx="5112568" cy="115212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Connecteur droit 18"/>
          <p:cNvCxnSpPr/>
          <p:nvPr/>
        </p:nvCxnSpPr>
        <p:spPr bwMode="auto">
          <a:xfrm>
            <a:off x="909469" y="2576635"/>
            <a:ext cx="114225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eur droit 20"/>
          <p:cNvCxnSpPr/>
          <p:nvPr/>
        </p:nvCxnSpPr>
        <p:spPr bwMode="auto">
          <a:xfrm>
            <a:off x="899592" y="3933056"/>
            <a:ext cx="114225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0979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Modèle CS: 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effets </a:t>
            </a:r>
            <a:r>
              <a:rPr lang="fr-CH" dirty="0" smtClean="0"/>
              <a:t>des changements des taux de conversion</a:t>
            </a:r>
            <a:endParaRPr lang="fr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Taux de conversion</a:t>
            </a:r>
          </a:p>
          <a:p>
            <a:r>
              <a:rPr lang="fr-CH" sz="2300" dirty="0" smtClean="0"/>
              <a:t>Actuel </a:t>
            </a:r>
            <a:r>
              <a:rPr lang="fr-CH" sz="2300" dirty="0" smtClean="0"/>
              <a:t>(Règlement </a:t>
            </a:r>
            <a:r>
              <a:rPr lang="fr-CH" sz="2300" dirty="0" smtClean="0"/>
              <a:t>2016) à 63 ans: 	  </a:t>
            </a:r>
            <a:r>
              <a:rPr lang="fr-CH" sz="2300" dirty="0" smtClean="0"/>
              <a:t>	5,748</a:t>
            </a:r>
            <a:endParaRPr lang="fr-CH" sz="2300" dirty="0" smtClean="0"/>
          </a:p>
          <a:p>
            <a:r>
              <a:rPr lang="fr-CH" sz="2300" dirty="0" smtClean="0"/>
              <a:t>Nouveau </a:t>
            </a:r>
            <a:r>
              <a:rPr lang="fr-CH" sz="2300" dirty="0" smtClean="0"/>
              <a:t>(Règlement </a:t>
            </a:r>
            <a:r>
              <a:rPr lang="fr-CH" sz="2300" dirty="0" smtClean="0"/>
              <a:t>17) à 63 ans: 	  </a:t>
            </a:r>
            <a:r>
              <a:rPr lang="fr-CH" sz="2300" dirty="0" smtClean="0"/>
              <a:t>	5.635</a:t>
            </a:r>
            <a:endParaRPr lang="fr-CH" sz="2300" dirty="0" smtClean="0"/>
          </a:p>
          <a:p>
            <a:r>
              <a:rPr lang="fr-CH" sz="2300" dirty="0" smtClean="0"/>
              <a:t>Nouveau (</a:t>
            </a:r>
            <a:r>
              <a:rPr lang="fr-CH" sz="2300" dirty="0"/>
              <a:t>Règlement </a:t>
            </a:r>
            <a:r>
              <a:rPr lang="fr-CH" sz="2300" dirty="0" smtClean="0"/>
              <a:t>17) en </a:t>
            </a:r>
            <a:r>
              <a:rPr lang="fr-CH" sz="2300" dirty="0" smtClean="0"/>
              <a:t>2025 / </a:t>
            </a:r>
            <a:r>
              <a:rPr lang="fr-CH" sz="2300" dirty="0" smtClean="0"/>
              <a:t>à 63 ans: 	4,608</a:t>
            </a:r>
          </a:p>
          <a:p>
            <a:r>
              <a:rPr lang="fr-CH" i="1" dirty="0" smtClean="0">
                <a:solidFill>
                  <a:srgbClr val="FF0000"/>
                </a:solidFill>
              </a:rPr>
              <a:t>Réduction des rentes de vieillesse de 20%</a:t>
            </a:r>
            <a:r>
              <a:rPr lang="fr-CH" dirty="0" smtClean="0"/>
              <a:t/>
            </a:r>
            <a:br>
              <a:rPr lang="fr-CH" dirty="0" smtClean="0"/>
            </a:br>
            <a:endParaRPr lang="fr-CH" dirty="0" smtClean="0"/>
          </a:p>
          <a:p>
            <a:r>
              <a:rPr lang="fr-CH" sz="2300" dirty="0" smtClean="0"/>
              <a:t>Actuel </a:t>
            </a:r>
            <a:r>
              <a:rPr lang="fr-CH" sz="2300" dirty="0" smtClean="0"/>
              <a:t>(Règlement </a:t>
            </a:r>
            <a:r>
              <a:rPr lang="fr-CH" sz="2300" dirty="0" smtClean="0"/>
              <a:t>2016) à 65 ans: 	 </a:t>
            </a:r>
            <a:r>
              <a:rPr lang="fr-CH" sz="2300" dirty="0" smtClean="0"/>
              <a:t>	6,054</a:t>
            </a:r>
            <a:endParaRPr lang="fr-CH" sz="2300" dirty="0" smtClean="0"/>
          </a:p>
          <a:p>
            <a:r>
              <a:rPr lang="fr-CH" sz="2300" dirty="0" smtClean="0"/>
              <a:t>Nouveau </a:t>
            </a:r>
            <a:r>
              <a:rPr lang="fr-CH" sz="2300" dirty="0" smtClean="0"/>
              <a:t>(Règlement </a:t>
            </a:r>
            <a:r>
              <a:rPr lang="fr-CH" sz="2300" dirty="0" smtClean="0"/>
              <a:t>17) à 65 ans : 	</a:t>
            </a:r>
            <a:r>
              <a:rPr lang="fr-CH" sz="2300" dirty="0" smtClean="0"/>
              <a:t>	5,813</a:t>
            </a:r>
            <a:endParaRPr lang="fr-CH" sz="2300" dirty="0" smtClean="0"/>
          </a:p>
          <a:p>
            <a:r>
              <a:rPr lang="fr-CH" sz="2300" dirty="0" smtClean="0"/>
              <a:t>Nouveau (Règlement </a:t>
            </a:r>
            <a:r>
              <a:rPr lang="fr-CH" sz="2300" dirty="0" smtClean="0"/>
              <a:t>17) en </a:t>
            </a:r>
            <a:r>
              <a:rPr lang="fr-CH" sz="2300" dirty="0" smtClean="0"/>
              <a:t>2025 / </a:t>
            </a:r>
            <a:r>
              <a:rPr lang="fr-CH" sz="2300" dirty="0" smtClean="0"/>
              <a:t>à 63 ans : 	4,865</a:t>
            </a:r>
          </a:p>
          <a:p>
            <a:r>
              <a:rPr lang="fr-CH" i="1" dirty="0" smtClean="0">
                <a:solidFill>
                  <a:srgbClr val="FF0000"/>
                </a:solidFill>
              </a:rPr>
              <a:t>Réduction des rentes de vieillesse de 20%</a:t>
            </a: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253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Modèle CS: </a:t>
            </a:r>
            <a:r>
              <a:rPr lang="de-CH" dirty="0" err="1" smtClean="0"/>
              <a:t>exemple</a:t>
            </a:r>
            <a:r>
              <a:rPr lang="de-CH" dirty="0" smtClean="0"/>
              <a:t> </a:t>
            </a:r>
            <a:r>
              <a:rPr lang="de-CH" dirty="0" err="1" smtClean="0"/>
              <a:t>pratique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268413"/>
            <a:ext cx="864096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Dernier salaire brut avant la retraite: </a:t>
            </a:r>
            <a:r>
              <a:rPr lang="fr-CH" sz="2300" dirty="0" smtClean="0"/>
              <a:t>90’000 </a:t>
            </a:r>
            <a:r>
              <a:rPr lang="fr-CH" sz="2300" dirty="0"/>
              <a:t>CHF</a:t>
            </a:r>
            <a:endParaRPr lang="fr-CH" sz="2300" dirty="0" smtClean="0"/>
          </a:p>
          <a:p>
            <a:r>
              <a:rPr lang="fr-CH" sz="2300" dirty="0" smtClean="0"/>
              <a:t>(salaire de base de </a:t>
            </a:r>
            <a:r>
              <a:rPr lang="fr-CH" sz="2300" dirty="0" smtClean="0"/>
              <a:t>60'000</a:t>
            </a:r>
            <a:r>
              <a:rPr lang="fr-CH" sz="2300" dirty="0"/>
              <a:t> CHF à </a:t>
            </a:r>
            <a:r>
              <a:rPr lang="fr-CH" sz="2300" dirty="0" smtClean="0"/>
              <a:t>25 ans, augmentation de 2% jusqu’à 40 ans, 1% jusqu’à 50 ans)</a:t>
            </a:r>
          </a:p>
          <a:p>
            <a:r>
              <a:rPr lang="fr-CH" sz="2300" dirty="0" smtClean="0"/>
              <a:t>Cotisations à la caisse de pension: env. </a:t>
            </a:r>
            <a:r>
              <a:rPr lang="fr-CH" sz="2300" dirty="0" smtClean="0"/>
              <a:t>555’000 </a:t>
            </a:r>
            <a:r>
              <a:rPr lang="fr-CH" sz="2300" dirty="0"/>
              <a:t>CHF </a:t>
            </a:r>
            <a:r>
              <a:rPr lang="de-CH" sz="2300" dirty="0"/>
              <a:t>= 1’150 CHF </a:t>
            </a:r>
            <a:r>
              <a:rPr lang="de-CH" sz="2300" dirty="0" smtClean="0"/>
              <a:t>par </a:t>
            </a:r>
            <a:r>
              <a:rPr lang="de-CH" sz="2300" dirty="0" err="1" smtClean="0"/>
              <a:t>mois</a:t>
            </a:r>
            <a:r>
              <a:rPr lang="de-CH" sz="2300" dirty="0" smtClean="0"/>
              <a:t> </a:t>
            </a:r>
            <a:r>
              <a:rPr lang="de-CH" sz="2300" dirty="0" smtClean="0">
                <a:latin typeface="Berlin Sans FB"/>
              </a:rPr>
              <a:t>Ø</a:t>
            </a:r>
            <a:endParaRPr lang="de-CH" sz="2300" dirty="0"/>
          </a:p>
          <a:p>
            <a:endParaRPr lang="fr-CH" sz="2300" dirty="0" smtClean="0"/>
          </a:p>
          <a:p>
            <a:endParaRPr lang="fr-CH" sz="2300" dirty="0" smtClean="0"/>
          </a:p>
          <a:p>
            <a:r>
              <a:rPr lang="fr-CH" sz="2300" dirty="0" smtClean="0"/>
              <a:t>Rente (sans AVS dès 2025):			Rente jusque là</a:t>
            </a:r>
          </a:p>
          <a:p>
            <a:r>
              <a:rPr lang="fr-CH" sz="2300" dirty="0" smtClean="0"/>
              <a:t>65 ans</a:t>
            </a:r>
            <a:r>
              <a:rPr lang="fr-CH" sz="2300" dirty="0" smtClean="0"/>
              <a:t>: 37'900 </a:t>
            </a:r>
            <a:r>
              <a:rPr lang="fr-CH" sz="2300" dirty="0"/>
              <a:t>CHF </a:t>
            </a:r>
            <a:r>
              <a:rPr lang="fr-CH" sz="2300" dirty="0" smtClean="0"/>
              <a:t>(</a:t>
            </a:r>
            <a:r>
              <a:rPr lang="fr-CH" sz="2300" dirty="0" smtClean="0"/>
              <a:t>taux de </a:t>
            </a:r>
            <a:r>
              <a:rPr lang="fr-CH" sz="2300" dirty="0" err="1" smtClean="0"/>
              <a:t>conv</a:t>
            </a:r>
            <a:r>
              <a:rPr lang="fr-CH" sz="2300" dirty="0" smtClean="0"/>
              <a:t>. 4,865)	</a:t>
            </a:r>
            <a:r>
              <a:rPr lang="de-CH" sz="2300" dirty="0" smtClean="0"/>
              <a:t> 	45'300 CHF</a:t>
            </a:r>
            <a:endParaRPr lang="fr-CH" sz="2300" dirty="0" smtClean="0"/>
          </a:p>
          <a:p>
            <a:r>
              <a:rPr lang="fr-CH" sz="2300" dirty="0" smtClean="0"/>
              <a:t>63 ans</a:t>
            </a:r>
            <a:r>
              <a:rPr lang="fr-CH" sz="2300" dirty="0" smtClean="0"/>
              <a:t>: 32'600 CHF (taux de </a:t>
            </a:r>
            <a:r>
              <a:rPr lang="fr-CH" sz="2300" dirty="0" err="1" smtClean="0"/>
              <a:t>conv</a:t>
            </a:r>
            <a:r>
              <a:rPr lang="fr-CH" sz="2300" dirty="0" smtClean="0"/>
              <a:t>. </a:t>
            </a:r>
            <a:r>
              <a:rPr lang="fr-CH" sz="2300" dirty="0" smtClean="0"/>
              <a:t>4,608)	 	</a:t>
            </a:r>
            <a:r>
              <a:rPr lang="de-CH" sz="2300" dirty="0" smtClean="0"/>
              <a:t>39'000 </a:t>
            </a:r>
            <a:r>
              <a:rPr lang="de-CH" sz="2300" dirty="0"/>
              <a:t>CHF</a:t>
            </a:r>
          </a:p>
          <a:p>
            <a:r>
              <a:rPr lang="fr-CH" sz="2300" dirty="0" smtClean="0"/>
              <a:t>60 ans</a:t>
            </a:r>
            <a:r>
              <a:rPr lang="fr-CH" sz="2300" dirty="0" smtClean="0"/>
              <a:t>: 25'800 CHF (taux de </a:t>
            </a:r>
            <a:r>
              <a:rPr lang="fr-CH" sz="2300" dirty="0" err="1" smtClean="0"/>
              <a:t>conv</a:t>
            </a:r>
            <a:r>
              <a:rPr lang="fr-CH" sz="2300" dirty="0" smtClean="0"/>
              <a:t>. </a:t>
            </a:r>
            <a:r>
              <a:rPr lang="fr-CH" sz="2300" dirty="0" smtClean="0"/>
              <a:t>4,277)	 	</a:t>
            </a:r>
            <a:r>
              <a:rPr lang="de-CH" sz="2300" dirty="0" smtClean="0"/>
              <a:t>31'000 </a:t>
            </a:r>
            <a:r>
              <a:rPr lang="de-CH" sz="2300" dirty="0"/>
              <a:t>CHF</a:t>
            </a:r>
          </a:p>
          <a:p>
            <a:endParaRPr lang="fr-CH" sz="2300" dirty="0" smtClean="0"/>
          </a:p>
          <a:p>
            <a:endParaRPr lang="fr-CH" sz="2300" dirty="0" smtClean="0"/>
          </a:p>
          <a:p>
            <a:r>
              <a:rPr lang="fr-CH" sz="2300" dirty="0" smtClean="0"/>
              <a:t>Remarque: jusqu’à l’âge de la retraite, pas de rente-pont AVS</a:t>
            </a:r>
            <a:endParaRPr lang="fr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5243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Modèle CS </a:t>
            </a:r>
            <a:r>
              <a:rPr lang="fr-CH" dirty="0" smtClean="0"/>
              <a:t>: âge de référence de 65 ans</a:t>
            </a:r>
            <a:endParaRPr lang="fr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Est-ce que l’âge de référence est théorique?</a:t>
            </a:r>
            <a:endParaRPr lang="de-CH" sz="2300" dirty="0" smtClean="0"/>
          </a:p>
          <a:p>
            <a:r>
              <a:rPr lang="fr-CH" sz="2300" dirty="0" smtClean="0"/>
              <a:t>Le CS avait jusque-là un âge de référence de 63 ans. </a:t>
            </a:r>
            <a:endParaRPr lang="de-CH" sz="2300" dirty="0" smtClean="0"/>
          </a:p>
          <a:p>
            <a:r>
              <a:rPr lang="fr-CH" sz="2300" dirty="0" smtClean="0"/>
              <a:t>En raison de la réduction du taux de conversion et de l’abandon de la rente-pont AVS, les employé-e-</a:t>
            </a:r>
            <a:r>
              <a:rPr lang="fr-CH" sz="2300" dirty="0" smtClean="0"/>
              <a:t>s qui souhaitent partir en retraite anticipée ne pourront quasiment plus se le permettre financièrement. </a:t>
            </a:r>
            <a:endParaRPr lang="de-CH" sz="2300" dirty="0" smtClean="0"/>
          </a:p>
          <a:p>
            <a:endParaRPr lang="fr-CH" sz="2300" dirty="0" smtClean="0"/>
          </a:p>
          <a:p>
            <a:r>
              <a:rPr lang="fr-CH" sz="2300" dirty="0" smtClean="0"/>
              <a:t>Si on augmente l’âge ordinaire de la retraite comme au CS, l’employeur </a:t>
            </a:r>
            <a:r>
              <a:rPr lang="fr-CH" sz="2300" dirty="0"/>
              <a:t>doit aussi être </a:t>
            </a:r>
            <a:r>
              <a:rPr lang="fr-CH" sz="2300" dirty="0" smtClean="0"/>
              <a:t>cohérent et </a:t>
            </a:r>
            <a:r>
              <a:rPr lang="fr-CH" sz="2300" dirty="0"/>
              <a:t>permettre aux collaborateurs/</a:t>
            </a:r>
            <a:r>
              <a:rPr lang="fr-CH" sz="2300" dirty="0" err="1"/>
              <a:t>trices</a:t>
            </a:r>
            <a:r>
              <a:rPr lang="fr-CH" sz="2300" dirty="0"/>
              <a:t> </a:t>
            </a:r>
            <a:r>
              <a:rPr lang="fr-CH" sz="2300" dirty="0" smtClean="0"/>
              <a:t>de </a:t>
            </a:r>
            <a:r>
              <a:rPr lang="fr-CH" sz="2300" dirty="0"/>
              <a:t>travailler </a:t>
            </a:r>
            <a:r>
              <a:rPr lang="fr-CH" sz="2300" dirty="0" smtClean="0"/>
              <a:t>jusqu’à l’âge de la retraite. Il est contradictoire d’exiger que les collaborateurs/</a:t>
            </a:r>
            <a:r>
              <a:rPr lang="fr-CH" sz="2300" dirty="0" err="1" smtClean="0"/>
              <a:t>trices</a:t>
            </a:r>
            <a:r>
              <a:rPr lang="fr-CH" sz="2300" dirty="0" smtClean="0"/>
              <a:t> travaillent plus longtemps et en même temps de procéder continuellement  à des licenciements collectifs.  </a:t>
            </a:r>
            <a:endParaRPr lang="de-CH" sz="2300" dirty="0" smtClean="0"/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22199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Modèle CS </a:t>
            </a:r>
            <a:r>
              <a:rPr lang="de-CH" dirty="0" smtClean="0"/>
              <a:t>: </a:t>
            </a:r>
            <a:r>
              <a:rPr lang="fr-CH" dirty="0" smtClean="0"/>
              <a:t>limitation de la rente de vieillesse</a:t>
            </a:r>
            <a:endParaRPr lang="fr-CH" dirty="0"/>
          </a:p>
        </p:txBody>
      </p:sp>
      <p:sp>
        <p:nvSpPr>
          <p:cNvPr id="3" name="Textfeld 2"/>
          <p:cNvSpPr txBox="1"/>
          <p:nvPr/>
        </p:nvSpPr>
        <p:spPr>
          <a:xfrm>
            <a:off x="107753" y="908720"/>
            <a:ext cx="86409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300" dirty="0" smtClean="0"/>
              <a:t>La rente de vieillesse de la caisse de pension correspond à maximum </a:t>
            </a:r>
            <a:r>
              <a:rPr lang="fr-CH" sz="2300" dirty="0" smtClean="0"/>
              <a:t>98’700 CHF. L’avoir de vieillesse qui ne sert pas au financement de la rente maximale est payé sous forme de versement unique. </a:t>
            </a:r>
            <a:endParaRPr lang="fr-CH" sz="2300" dirty="0" smtClean="0"/>
          </a:p>
          <a:p>
            <a:endParaRPr lang="fr-CH" sz="1800" dirty="0" smtClean="0"/>
          </a:p>
          <a:p>
            <a:r>
              <a:rPr lang="fr-CH" sz="2300" dirty="0" smtClean="0"/>
              <a:t>Avec cette règlementation, la caisse de pension reporte d’autres risques sur l’</a:t>
            </a:r>
            <a:r>
              <a:rPr lang="fr-CH" sz="2300" dirty="0" err="1" smtClean="0"/>
              <a:t>assuré-e</a:t>
            </a:r>
            <a:r>
              <a:rPr lang="fr-CH" sz="2300" dirty="0" smtClean="0"/>
              <a:t> (entre autres, longévité, intérêts).</a:t>
            </a:r>
          </a:p>
          <a:p>
            <a:r>
              <a:rPr lang="fr-CH" sz="2300" dirty="0" smtClean="0"/>
              <a:t>L’objectif du 2</a:t>
            </a:r>
            <a:r>
              <a:rPr lang="fr-CH" sz="2300" baseline="30000" dirty="0" smtClean="0"/>
              <a:t>e</a:t>
            </a:r>
            <a:r>
              <a:rPr lang="fr-CH" sz="2300" dirty="0" smtClean="0"/>
              <a:t> pilier a toujours été une rente de vieillesse qui permette de maintenir le niveau de vie avant la retraite.</a:t>
            </a:r>
          </a:p>
          <a:p>
            <a:endParaRPr lang="fr-CH" sz="1800" dirty="0" smtClean="0"/>
          </a:p>
          <a:p>
            <a:r>
              <a:rPr lang="fr-CH" sz="2300" dirty="0" smtClean="0"/>
              <a:t>L’obligation de capital met sous tutelle les assuré-e-s (pas de choix entre la rente et le capital). Si cette limitation est tolérée, la rente maximale va être encore plus réduite. </a:t>
            </a:r>
          </a:p>
          <a:p>
            <a:endParaRPr lang="fr-CH" sz="1600" dirty="0" smtClean="0"/>
          </a:p>
          <a:p>
            <a:r>
              <a:rPr lang="fr-CH" sz="2300" dirty="0" smtClean="0">
                <a:solidFill>
                  <a:srgbClr val="FF0000"/>
                </a:solidFill>
              </a:rPr>
              <a:t>C’est de facto une déclaration de faillite à l’égard du 2e pilier</a:t>
            </a:r>
            <a:endParaRPr lang="fr-CH" sz="23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ienvorlage_SBPV_2013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_Praesentation_2016" id="{937DD739-378B-4B0C-9515-9FDD0928C0EE}" vid="{96F3D61C-F868-4767-AE3D-92E9AEDF18C7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771</Words>
  <Application>Microsoft Office PowerPoint</Application>
  <PresentationFormat>Affichage à l'écran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Berlin Sans FB</vt:lpstr>
      <vt:lpstr>Symbol</vt:lpstr>
      <vt:lpstr>Verdana</vt:lpstr>
      <vt:lpstr>ヒラギノ角ゴ Pro W3</vt:lpstr>
      <vt:lpstr>Folienvorlage_SBPV_2013</vt:lpstr>
      <vt:lpstr>Prévoyance vieillesse / Exemple du nouveau  modèle CS</vt:lpstr>
      <vt:lpstr>Prévoyance vieillesse</vt:lpstr>
      <vt:lpstr>Prévoyance vieillesse</vt:lpstr>
      <vt:lpstr>Prévoyance vieillesse: exemple du modèle CS</vt:lpstr>
      <vt:lpstr>Nouveaux taux de conversion du modèle CS</vt:lpstr>
      <vt:lpstr>Modèle CS:  effets des changements des taux de conversion</vt:lpstr>
      <vt:lpstr>Modèle CS: exemple pratique</vt:lpstr>
      <vt:lpstr>Modèle CS : âge de référence de 65 ans</vt:lpstr>
      <vt:lpstr>Modèle CS : limitation de la rente de vieillesse</vt:lpstr>
      <vt:lpstr>Modèle CS : inconvévients provoqués par les changements</vt:lpstr>
      <vt:lpstr>L’avenir de la prévoyance professionnelle</vt:lpstr>
      <vt:lpstr>Revendications pour la prévoyance professionnelle </vt:lpstr>
    </vt:vector>
  </TitlesOfParts>
  <Company>SBPV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Altersvorsorge / Beispiel aus dem neuen CS-Modell</dc:title>
  <dc:creator>Bianchi Doris</dc:creator>
  <cp:keywords>Präsentationsvorlage</cp:keywords>
  <cp:lastModifiedBy>Rubin Anne</cp:lastModifiedBy>
  <cp:revision>25</cp:revision>
  <dcterms:created xsi:type="dcterms:W3CDTF">2016-04-08T07:29:43Z</dcterms:created>
  <dcterms:modified xsi:type="dcterms:W3CDTF">2016-04-11T14:57:16Z</dcterms:modified>
</cp:coreProperties>
</file>