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s/slide2.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xml" ContentType="application/vnd.openxmlformats-officedocument.presentationml.slide+xml"/>
  <Override PartName="/ppt/slides/slide15.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16.xml" ContentType="application/vnd.openxmlformats-officedocument.presentationml.slide+xml"/>
  <Override PartName="/ppt/slides/slide14.xml" ContentType="application/vnd.openxmlformats-officedocument.presentationml.slide+xml"/>
  <Override PartName="/ppt/slides/slide18.xml" ContentType="application/vnd.openxmlformats-officedocument.presentationml.slide+xml"/>
  <Override PartName="/ppt/slides/slide24.xml" ContentType="application/vnd.openxmlformats-officedocument.presentationml.slide+xml"/>
  <Override PartName="/ppt/slides/slide17.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3.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1.xml" ContentType="application/vnd.openxmlformats-officedocument.presentationml.notesSlide+xml"/>
  <Override PartName="/ppt/notesSlides/notesSlide18.xml" ContentType="application/vnd.openxmlformats-officedocument.presentationml.notes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10.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commentAuthors.xml" ContentType="application/vnd.openxmlformats-officedocument.presentationml.commentAuthors+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ppt/tags/tag9.xml" ContentType="application/vnd.openxmlformats-officedocument.presentationml.tags+xml"/>
  <Override PartName="/ppt/tags/tag14.xml" ContentType="application/vnd.openxmlformats-officedocument.presentationml.tags+xml"/>
  <Override PartName="/ppt/tags/tag13.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21.xml" ContentType="application/vnd.openxmlformats-officedocument.presentationml.tags+xml"/>
  <Override PartName="/ppt/tags/tag18.xml" ContentType="application/vnd.openxmlformats-officedocument.presentationml.tags+xml"/>
  <Override PartName="/ppt/tags/tag17.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12.xml" ContentType="application/vnd.openxmlformats-officedocument.presentationml.tags+xml"/>
  <Override PartName="/ppt/tags/tag11.xml" ContentType="application/vnd.openxmlformats-officedocument.presentationml.tags+xml"/>
  <Override PartName="/docProps/core.xml" ContentType="application/vnd.openxmlformats-package.core-propertie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2.xml" ContentType="application/vnd.openxmlformats-officedocument.presentationml.tags+xml"/>
  <Override PartName="/ppt/tags/tag1.xml" ContentType="application/vnd.openxmlformats-officedocument.presentationml.tags+xml"/>
  <Override PartName="/ppt/tags/tag10.xml" ContentType="application/vnd.openxmlformats-officedocument.presentationml.tags+xml"/>
  <Override PartName="/docProps/app.xml" ContentType="application/vnd.openxmlformats-officedocument.extended-properties+xml"/>
  <Override PartName="/ppt/tags/tag8.xml" ContentType="application/vnd.openxmlformats-officedocument.presentationml.tags+xml"/>
  <Override PartName="/ppt/authors.xml" ContentType="application/vnd.ms-powerpoint.author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1"/>
  </p:sldMasterIdLst>
  <p:notesMasterIdLst>
    <p:notesMasterId r:id="rId26"/>
  </p:notesMasterIdLst>
  <p:handoutMasterIdLst>
    <p:handoutMasterId r:id="rId27"/>
  </p:handoutMasterIdLst>
  <p:sldIdLst>
    <p:sldId id="257" r:id="rId2"/>
    <p:sldId id="258" r:id="rId3"/>
    <p:sldId id="383" r:id="rId4"/>
    <p:sldId id="382" r:id="rId5"/>
    <p:sldId id="387" r:id="rId6"/>
    <p:sldId id="388" r:id="rId7"/>
    <p:sldId id="389" r:id="rId8"/>
    <p:sldId id="384" r:id="rId9"/>
    <p:sldId id="320" r:id="rId10"/>
    <p:sldId id="378" r:id="rId11"/>
    <p:sldId id="451" r:id="rId12"/>
    <p:sldId id="385" r:id="rId13"/>
    <p:sldId id="259" r:id="rId14"/>
    <p:sldId id="277" r:id="rId15"/>
    <p:sldId id="278" r:id="rId16"/>
    <p:sldId id="449" r:id="rId17"/>
    <p:sldId id="285" r:id="rId18"/>
    <p:sldId id="364" r:id="rId19"/>
    <p:sldId id="367" r:id="rId20"/>
    <p:sldId id="352" r:id="rId21"/>
    <p:sldId id="386" r:id="rId22"/>
    <p:sldId id="317" r:id="rId23"/>
    <p:sldId id="380" r:id="rId24"/>
    <p:sldId id="353" r:id="rId25"/>
  </p:sldIdLst>
  <p:sldSz cx="12192000" cy="6858000"/>
  <p:notesSz cx="6669088"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3A3D856-C797-8514-0002-D6C2CFB1E485}" name="PROBST Isabelle" initials="PI" userId="S::isabelle.probst@hesav.ch::f4101322-3b94-41aa-9dd5-5b1cc2890796"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7" name="Krief Peggy" initials="KP" lastIdx="26" clrIdx="6">
    <p:extLst>
      <p:ext uri="{19B8F6BF-5375-455C-9EA6-DF929625EA0E}">
        <p15:presenceInfo xmlns:p15="http://schemas.microsoft.com/office/powerpoint/2012/main" userId="S-1-5-21-1343024091-688789844-1060284298-117514" providerId="AD"/>
      </p:ext>
    </p:extLst>
  </p:cmAuthor>
  <p:cmAuthor id="1" name="PROBST Isabelle" initials="PI" lastIdx="16" clrIdx="0">
    <p:extLst>
      <p:ext uri="{19B8F6BF-5375-455C-9EA6-DF929625EA0E}">
        <p15:presenceInfo xmlns:p15="http://schemas.microsoft.com/office/powerpoint/2012/main" userId="S-1-5-21-1409082233-57989841-839522115-17490" providerId="AD"/>
      </p:ext>
    </p:extLst>
  </p:cmAuthor>
  <p:cmAuthor id="8" name="ABDERHALDEN Alessia" initials="AA [2]" lastIdx="2" clrIdx="7">
    <p:extLst>
      <p:ext uri="{19B8F6BF-5375-455C-9EA6-DF929625EA0E}">
        <p15:presenceInfo xmlns:p15="http://schemas.microsoft.com/office/powerpoint/2012/main" userId="S::alessia.zellwege@hesav.ch::a4db88a0-6810-40a6-931d-3768f7662ecb" providerId="AD"/>
      </p:ext>
    </p:extLst>
  </p:cmAuthor>
  <p:cmAuthor id="2" name="ABDERHALDEN Alessia" initials="AA" lastIdx="9" clrIdx="1">
    <p:extLst>
      <p:ext uri="{19B8F6BF-5375-455C-9EA6-DF929625EA0E}">
        <p15:presenceInfo xmlns:p15="http://schemas.microsoft.com/office/powerpoint/2012/main" userId="S-1-5-21-1409082233-57989841-839522115-25700" providerId="AD"/>
      </p:ext>
    </p:extLst>
  </p:cmAuthor>
  <p:cmAuthor id="3" name="Zellweger Alessia" initials="ZA" lastIdx="12" clrIdx="2">
    <p:extLst>
      <p:ext uri="{19B8F6BF-5375-455C-9EA6-DF929625EA0E}">
        <p15:presenceInfo xmlns:p15="http://schemas.microsoft.com/office/powerpoint/2012/main" userId="Zellweger Alessia" providerId="None"/>
      </p:ext>
    </p:extLst>
  </p:cmAuthor>
  <p:cmAuthor id="4" name="PROBST Isabelle" initials="PI [2]" lastIdx="24" clrIdx="3">
    <p:extLst>
      <p:ext uri="{19B8F6BF-5375-455C-9EA6-DF929625EA0E}">
        <p15:presenceInfo xmlns:p15="http://schemas.microsoft.com/office/powerpoint/2012/main" userId="S::isabelle.probst@hesav.ch::f4101322-3b94-41aa-9dd5-5b1cc2890796" providerId="AD"/>
      </p:ext>
    </p:extLst>
  </p:cmAuthor>
  <p:cmAuthor id="5" name="Zellweger Alessia" initials="ZA [2]" lastIdx="17" clrIdx="4">
    <p:extLst>
      <p:ext uri="{19B8F6BF-5375-455C-9EA6-DF929625EA0E}">
        <p15:presenceInfo xmlns:p15="http://schemas.microsoft.com/office/powerpoint/2012/main" userId="S-1-5-21-1343024091-688789844-1060284298-1632592" providerId="AD"/>
      </p:ext>
    </p:extLst>
  </p:cmAuthor>
  <p:cmAuthor id="6" name="POLITIS MERCIER Maria-Pia" initials="PMM" lastIdx="25" clrIdx="5">
    <p:extLst>
      <p:ext uri="{19B8F6BF-5375-455C-9EA6-DF929625EA0E}">
        <p15:presenceInfo xmlns:p15="http://schemas.microsoft.com/office/powerpoint/2012/main" userId="S-1-5-21-1409082233-57989841-839522115-150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03163"/>
    <a:srgbClr val="D1D3D9"/>
    <a:srgbClr val="F1F1F2"/>
    <a:srgbClr val="EBEBEC"/>
    <a:srgbClr val="DDDDDE"/>
    <a:srgbClr val="839EBB"/>
    <a:srgbClr val="F8F8F9"/>
    <a:srgbClr val="54789A"/>
    <a:srgbClr val="C2C5CC"/>
    <a:srgbClr val="969FA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27102A9-8310-4765-A935-A1911B00CA55}" styleName="Style léger 1 - Accentuation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442" autoAdjust="0"/>
    <p:restoredTop sz="50314" autoAdjust="0"/>
  </p:normalViewPr>
  <p:slideViewPr>
    <p:cSldViewPr>
      <p:cViewPr varScale="1">
        <p:scale>
          <a:sx n="44" d="100"/>
          <a:sy n="44" d="100"/>
        </p:scale>
        <p:origin x="504" y="54"/>
      </p:cViewPr>
      <p:guideLst>
        <p:guide orient="horz" pos="2160"/>
        <p:guide pos="3840"/>
      </p:guideLst>
    </p:cSldViewPr>
  </p:slideViewPr>
  <p:notesTextViewPr>
    <p:cViewPr>
      <p:scale>
        <a:sx n="200" d="100"/>
        <a:sy n="200" d="100"/>
      </p:scale>
      <p:origin x="0" y="0"/>
    </p:cViewPr>
  </p:notesTextViewPr>
  <p:notesViewPr>
    <p:cSldViewPr>
      <p:cViewPr varScale="1">
        <p:scale>
          <a:sx n="85" d="100"/>
          <a:sy n="85" d="100"/>
        </p:scale>
        <p:origin x="4234" y="-1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ustomXml" Target="../customXml/item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8/10/relationships/authors" Targe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36"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viewProps" Target="viewProps.xml"/><Relationship Id="rId35" Type="http://schemas.openxmlformats.org/officeDocument/2006/relationships/customXml" Target="../customXml/item2.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889938" cy="498056"/>
          </a:xfrm>
          <a:prstGeom prst="rect">
            <a:avLst/>
          </a:prstGeom>
        </p:spPr>
        <p:txBody>
          <a:bodyPr vert="horz" lIns="91440" tIns="45720" rIns="91440" bIns="45720" rtlCol="0"/>
          <a:lstStyle>
            <a:lvl1pPr algn="l">
              <a:defRPr sz="1200"/>
            </a:lvl1pPr>
          </a:lstStyle>
          <a:p>
            <a:endParaRPr lang="fr-CH"/>
          </a:p>
        </p:txBody>
      </p:sp>
      <p:sp>
        <p:nvSpPr>
          <p:cNvPr id="3" name="Espace réservé de la date 2"/>
          <p:cNvSpPr>
            <a:spLocks noGrp="1"/>
          </p:cNvSpPr>
          <p:nvPr>
            <p:ph type="dt" sz="quarter" idx="1"/>
          </p:nvPr>
        </p:nvSpPr>
        <p:spPr>
          <a:xfrm>
            <a:off x="3777607" y="0"/>
            <a:ext cx="2889938" cy="498056"/>
          </a:xfrm>
          <a:prstGeom prst="rect">
            <a:avLst/>
          </a:prstGeom>
        </p:spPr>
        <p:txBody>
          <a:bodyPr vert="horz" lIns="91440" tIns="45720" rIns="91440" bIns="45720" rtlCol="0"/>
          <a:lstStyle>
            <a:lvl1pPr algn="r">
              <a:defRPr sz="1200"/>
            </a:lvl1pPr>
          </a:lstStyle>
          <a:p>
            <a:fld id="{A6D9F9D6-75E2-4713-AC4F-78D6B22C4720}" type="datetimeFigureOut">
              <a:rPr lang="fr-CH" smtClean="0"/>
              <a:t>09.06.2023</a:t>
            </a:fld>
            <a:endParaRPr lang="fr-CH"/>
          </a:p>
        </p:txBody>
      </p:sp>
      <p:sp>
        <p:nvSpPr>
          <p:cNvPr id="4" name="Espace réservé du pied de page 3"/>
          <p:cNvSpPr>
            <a:spLocks noGrp="1"/>
          </p:cNvSpPr>
          <p:nvPr>
            <p:ph type="ftr" sz="quarter" idx="2"/>
          </p:nvPr>
        </p:nvSpPr>
        <p:spPr>
          <a:xfrm>
            <a:off x="0" y="9428584"/>
            <a:ext cx="2889938" cy="498055"/>
          </a:xfrm>
          <a:prstGeom prst="rect">
            <a:avLst/>
          </a:prstGeom>
        </p:spPr>
        <p:txBody>
          <a:bodyPr vert="horz" lIns="91440" tIns="45720" rIns="91440" bIns="45720" rtlCol="0" anchor="b"/>
          <a:lstStyle>
            <a:lvl1pPr algn="l">
              <a:defRPr sz="1200"/>
            </a:lvl1pPr>
          </a:lstStyle>
          <a:p>
            <a:endParaRPr lang="fr-CH"/>
          </a:p>
        </p:txBody>
      </p:sp>
      <p:sp>
        <p:nvSpPr>
          <p:cNvPr id="5" name="Espace réservé du numéro de diapositive 4"/>
          <p:cNvSpPr>
            <a:spLocks noGrp="1"/>
          </p:cNvSpPr>
          <p:nvPr>
            <p:ph type="sldNum" sz="quarter" idx="3"/>
          </p:nvPr>
        </p:nvSpPr>
        <p:spPr>
          <a:xfrm>
            <a:off x="3777607" y="9428584"/>
            <a:ext cx="2889938" cy="498055"/>
          </a:xfrm>
          <a:prstGeom prst="rect">
            <a:avLst/>
          </a:prstGeom>
        </p:spPr>
        <p:txBody>
          <a:bodyPr vert="horz" lIns="91440" tIns="45720" rIns="91440" bIns="45720" rtlCol="0" anchor="b"/>
          <a:lstStyle>
            <a:lvl1pPr algn="r">
              <a:defRPr sz="1200"/>
            </a:lvl1pPr>
          </a:lstStyle>
          <a:p>
            <a:fld id="{6AE49594-C43D-41D3-9DCC-43401367FA13}" type="slidenum">
              <a:rPr lang="fr-CH" smtClean="0"/>
              <a:t>‹N°›</a:t>
            </a:fld>
            <a:endParaRPr lang="fr-CH"/>
          </a:p>
        </p:txBody>
      </p:sp>
    </p:spTree>
    <p:extLst>
      <p:ext uri="{BB962C8B-B14F-4D97-AF65-F5344CB8AC3E}">
        <p14:creationId xmlns:p14="http://schemas.microsoft.com/office/powerpoint/2010/main" val="40913146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889938" cy="498056"/>
          </a:xfrm>
          <a:prstGeom prst="rect">
            <a:avLst/>
          </a:prstGeom>
        </p:spPr>
        <p:txBody>
          <a:bodyPr vert="horz" lIns="91440" tIns="45720" rIns="91440" bIns="45720" rtlCol="0"/>
          <a:lstStyle>
            <a:lvl1pPr algn="l">
              <a:defRPr sz="1200"/>
            </a:lvl1pPr>
          </a:lstStyle>
          <a:p>
            <a:endParaRPr lang="fr-CH"/>
          </a:p>
        </p:txBody>
      </p:sp>
      <p:sp>
        <p:nvSpPr>
          <p:cNvPr id="3" name="Espace réservé de la date 2"/>
          <p:cNvSpPr>
            <a:spLocks noGrp="1"/>
          </p:cNvSpPr>
          <p:nvPr>
            <p:ph type="dt" idx="1"/>
          </p:nvPr>
        </p:nvSpPr>
        <p:spPr>
          <a:xfrm>
            <a:off x="3777607" y="0"/>
            <a:ext cx="2889938" cy="498056"/>
          </a:xfrm>
          <a:prstGeom prst="rect">
            <a:avLst/>
          </a:prstGeom>
        </p:spPr>
        <p:txBody>
          <a:bodyPr vert="horz" lIns="91440" tIns="45720" rIns="91440" bIns="45720" rtlCol="0"/>
          <a:lstStyle>
            <a:lvl1pPr algn="r">
              <a:defRPr sz="1200"/>
            </a:lvl1pPr>
          </a:lstStyle>
          <a:p>
            <a:fld id="{49B3ED28-F69C-49C6-B9CF-47CAC21DFE73}" type="datetimeFigureOut">
              <a:rPr lang="fr-CH" smtClean="0"/>
              <a:t>09.06.2023</a:t>
            </a:fld>
            <a:endParaRPr lang="fr-CH"/>
          </a:p>
        </p:txBody>
      </p:sp>
      <p:sp>
        <p:nvSpPr>
          <p:cNvPr id="4" name="Espace réservé de l'image des diapositives 3"/>
          <p:cNvSpPr>
            <a:spLocks noGrp="1" noRot="1" noChangeAspect="1"/>
          </p:cNvSpPr>
          <p:nvPr>
            <p:ph type="sldImg" idx="2"/>
          </p:nvPr>
        </p:nvSpPr>
        <p:spPr>
          <a:xfrm>
            <a:off x="357188" y="1241425"/>
            <a:ext cx="5954712" cy="3349625"/>
          </a:xfrm>
          <a:prstGeom prst="rect">
            <a:avLst/>
          </a:prstGeom>
          <a:noFill/>
          <a:ln w="12700">
            <a:solidFill>
              <a:prstClr val="black"/>
            </a:solidFill>
          </a:ln>
        </p:spPr>
        <p:txBody>
          <a:bodyPr vert="horz" lIns="91440" tIns="45720" rIns="91440" bIns="45720" rtlCol="0" anchor="ctr"/>
          <a:lstStyle/>
          <a:p>
            <a:endParaRPr lang="fr-CH"/>
          </a:p>
        </p:txBody>
      </p:sp>
      <p:sp>
        <p:nvSpPr>
          <p:cNvPr id="5" name="Espace réservé des notes 4"/>
          <p:cNvSpPr>
            <a:spLocks noGrp="1"/>
          </p:cNvSpPr>
          <p:nvPr>
            <p:ph type="body" sz="quarter" idx="3"/>
          </p:nvPr>
        </p:nvSpPr>
        <p:spPr>
          <a:xfrm>
            <a:off x="666909" y="4777196"/>
            <a:ext cx="5335270" cy="3908614"/>
          </a:xfrm>
          <a:prstGeom prst="rect">
            <a:avLst/>
          </a:prstGeom>
        </p:spPr>
        <p:txBody>
          <a:bodyPr vert="horz" lIns="91440" tIns="45720" rIns="91440" bIns="45720" rtlCol="0"/>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H"/>
          </a:p>
        </p:txBody>
      </p:sp>
      <p:sp>
        <p:nvSpPr>
          <p:cNvPr id="6" name="Espace réservé du pied de page 5"/>
          <p:cNvSpPr>
            <a:spLocks noGrp="1"/>
          </p:cNvSpPr>
          <p:nvPr>
            <p:ph type="ftr" sz="quarter" idx="4"/>
          </p:nvPr>
        </p:nvSpPr>
        <p:spPr>
          <a:xfrm>
            <a:off x="0" y="9428584"/>
            <a:ext cx="2889938" cy="498055"/>
          </a:xfrm>
          <a:prstGeom prst="rect">
            <a:avLst/>
          </a:prstGeom>
        </p:spPr>
        <p:txBody>
          <a:bodyPr vert="horz" lIns="91440" tIns="45720" rIns="91440" bIns="45720" rtlCol="0" anchor="b"/>
          <a:lstStyle>
            <a:lvl1pPr algn="l">
              <a:defRPr sz="1200"/>
            </a:lvl1pPr>
          </a:lstStyle>
          <a:p>
            <a:endParaRPr lang="fr-CH"/>
          </a:p>
        </p:txBody>
      </p:sp>
      <p:sp>
        <p:nvSpPr>
          <p:cNvPr id="7" name="Espace réservé du numéro de diapositive 6"/>
          <p:cNvSpPr>
            <a:spLocks noGrp="1"/>
          </p:cNvSpPr>
          <p:nvPr>
            <p:ph type="sldNum" sz="quarter" idx="5"/>
          </p:nvPr>
        </p:nvSpPr>
        <p:spPr>
          <a:xfrm>
            <a:off x="3777607" y="9428584"/>
            <a:ext cx="2889938" cy="498055"/>
          </a:xfrm>
          <a:prstGeom prst="rect">
            <a:avLst/>
          </a:prstGeom>
        </p:spPr>
        <p:txBody>
          <a:bodyPr vert="horz" lIns="91440" tIns="45720" rIns="91440" bIns="45720" rtlCol="0" anchor="b"/>
          <a:lstStyle>
            <a:lvl1pPr algn="r">
              <a:defRPr sz="1200"/>
            </a:lvl1pPr>
          </a:lstStyle>
          <a:p>
            <a:fld id="{E20124D2-0E72-4E77-A4B6-A395F95CF279}" type="slidenum">
              <a:rPr lang="fr-CH" smtClean="0"/>
              <a:t>‹N°›</a:t>
            </a:fld>
            <a:endParaRPr lang="fr-CH"/>
          </a:p>
        </p:txBody>
      </p:sp>
    </p:spTree>
    <p:extLst>
      <p:ext uri="{BB962C8B-B14F-4D97-AF65-F5344CB8AC3E}">
        <p14:creationId xmlns:p14="http://schemas.microsoft.com/office/powerpoint/2010/main" val="3611742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60325" y="838200"/>
            <a:ext cx="6426200" cy="3614738"/>
          </a:xfrm>
        </p:spPr>
      </p:sp>
      <p:sp>
        <p:nvSpPr>
          <p:cNvPr id="3" name="Espace réservé des notes 2"/>
          <p:cNvSpPr>
            <a:spLocks noGrp="1"/>
          </p:cNvSpPr>
          <p:nvPr>
            <p:ph type="body" idx="1"/>
          </p:nvPr>
        </p:nvSpPr>
        <p:spPr>
          <a:xfrm>
            <a:off x="655025" y="4559329"/>
            <a:ext cx="5240174" cy="5614049"/>
          </a:xfrm>
        </p:spPr>
        <p:txBody>
          <a:bodyPr/>
          <a:lstStyle/>
          <a:p>
            <a:r>
              <a:rPr lang="fr-CH" sz="1100" dirty="0"/>
              <a:t>Professeure associée</a:t>
            </a:r>
          </a:p>
          <a:p>
            <a:r>
              <a:rPr lang="fr-CH" sz="1100" dirty="0"/>
              <a:t>Recherches dans domaine santé travail</a:t>
            </a:r>
          </a:p>
        </p:txBody>
      </p:sp>
      <p:sp>
        <p:nvSpPr>
          <p:cNvPr id="4" name="Espace réservé du numéro de diapositive 3"/>
          <p:cNvSpPr>
            <a:spLocks noGrp="1"/>
          </p:cNvSpPr>
          <p:nvPr>
            <p:ph type="sldNum" sz="quarter" idx="10"/>
          </p:nvPr>
        </p:nvSpPr>
        <p:spPr/>
        <p:txBody>
          <a:bodyPr/>
          <a:lstStyle/>
          <a:p>
            <a:fld id="{9C1D6D56-C521-4B4F-9B9C-5E5CFBDCAA0A}" type="slidenum">
              <a:rPr lang="fr-CH" smtClean="0"/>
              <a:t>1</a:t>
            </a:fld>
            <a:endParaRPr lang="fr-CH"/>
          </a:p>
        </p:txBody>
      </p:sp>
    </p:spTree>
    <p:extLst>
      <p:ext uri="{BB962C8B-B14F-4D97-AF65-F5344CB8AC3E}">
        <p14:creationId xmlns:p14="http://schemas.microsoft.com/office/powerpoint/2010/main" val="18487295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80975" y="663575"/>
            <a:ext cx="6253163" cy="3517900"/>
          </a:xfrm>
        </p:spPr>
      </p:sp>
      <p:sp>
        <p:nvSpPr>
          <p:cNvPr id="3" name="Espace réservé des notes 2"/>
          <p:cNvSpPr>
            <a:spLocks noGrp="1"/>
          </p:cNvSpPr>
          <p:nvPr>
            <p:ph type="body" idx="1"/>
          </p:nvPr>
        </p:nvSpPr>
        <p:spPr>
          <a:xfrm>
            <a:off x="505235" y="4318133"/>
            <a:ext cx="5601498" cy="5471983"/>
          </a:xfrm>
        </p:spPr>
        <p:txBody>
          <a:bodyPr/>
          <a:lstStyle/>
          <a:p>
            <a:pPr algn="just"/>
            <a:r>
              <a:rPr lang="fr-CH" sz="1100" dirty="0">
                <a:latin typeface="+mn-lt"/>
                <a:cs typeface="Arial" panose="020B0604020202020204" pitchFamily="34" charset="0"/>
              </a:rPr>
              <a:t>Alors qui sont les acteurs et quelles sont leurs responsabilités selon l’OProMa?</a:t>
            </a:r>
          </a:p>
          <a:p>
            <a:pPr algn="just"/>
            <a:endParaRPr lang="fr-CH" sz="1100" dirty="0">
              <a:latin typeface="+mn-lt"/>
              <a:cs typeface="Arial" panose="020B0604020202020204" pitchFamily="34" charset="0"/>
            </a:endParaRPr>
          </a:p>
          <a:p>
            <a:r>
              <a:rPr lang="fr-CH" sz="1100" b="1" dirty="0">
                <a:latin typeface="+mn-lt"/>
                <a:cs typeface="Arial" panose="020B0604020202020204" pitchFamily="34" charset="0"/>
              </a:rPr>
              <a:t>L'employeur: si </a:t>
            </a:r>
            <a:r>
              <a:rPr lang="fr-CH" sz="1100" dirty="0">
                <a:latin typeface="+mn-lt"/>
                <a:cs typeface="Arial" panose="020B0604020202020204" pitchFamily="34" charset="0"/>
              </a:rPr>
              <a:t>son entreprise présente des activités pouvant être dangereuses ou pénibles en cas de grossesse, il doit faire réaliser </a:t>
            </a:r>
            <a:r>
              <a:rPr lang="fr-CH" sz="1100" b="1" dirty="0">
                <a:latin typeface="+mn-lt"/>
                <a:cs typeface="Arial" panose="020B0604020202020204" pitchFamily="34" charset="0"/>
              </a:rPr>
              <a:t>une analyse de risque par </a:t>
            </a:r>
            <a:r>
              <a:rPr lang="fr-CH" sz="1100" b="1" dirty="0" err="1">
                <a:latin typeface="+mn-lt"/>
                <a:cs typeface="Arial" panose="020B0604020202020204" pitchFamily="34" charset="0"/>
              </a:rPr>
              <a:t>un-e</a:t>
            </a:r>
            <a:r>
              <a:rPr lang="fr-CH" sz="1100" b="1" dirty="0">
                <a:latin typeface="+mn-lt"/>
                <a:cs typeface="Arial" panose="020B0604020202020204" pitchFamily="34" charset="0"/>
              </a:rPr>
              <a:t> spécialiste </a:t>
            </a:r>
            <a:r>
              <a:rPr lang="fr-CH" sz="1100" b="1" dirty="0" err="1">
                <a:latin typeface="+mn-lt"/>
                <a:cs typeface="Arial" panose="020B0604020202020204" pitchFamily="34" charset="0"/>
              </a:rPr>
              <a:t>habilité-e</a:t>
            </a:r>
            <a:r>
              <a:rPr lang="fr-CH" sz="1100" b="1" dirty="0">
                <a:latin typeface="+mn-lt"/>
                <a:cs typeface="Arial" panose="020B0604020202020204" pitchFamily="34" charset="0"/>
              </a:rPr>
              <a:t>.</a:t>
            </a:r>
            <a:endParaRPr lang="fr-CH" sz="1100" dirty="0">
              <a:latin typeface="+mn-lt"/>
              <a:cs typeface="Arial" panose="020B0604020202020204" pitchFamily="34" charset="0"/>
            </a:endParaRPr>
          </a:p>
          <a:p>
            <a:r>
              <a:rPr lang="fr-CH" sz="1100" dirty="0">
                <a:latin typeface="+mn-lt"/>
                <a:cs typeface="Arial" panose="020B0604020202020204" pitchFamily="34" charset="0"/>
              </a:rPr>
              <a:t>En cas de risque avéré, l'employeur doit mettre en place des mesures de protection prévues par l’analyse de risques. </a:t>
            </a:r>
          </a:p>
          <a:p>
            <a:r>
              <a:rPr lang="fr-CH" sz="1100" i="1" dirty="0">
                <a:latin typeface="+mn-lt"/>
                <a:cs typeface="Arial" panose="020B0604020202020204" pitchFamily="34" charset="0"/>
              </a:rPr>
              <a:t>Option: en priorité éliminer le danger, ou aménager le poste ou transférer la collaboratrice et si ce n’est pas possible, lui octroyer 80% de son salaire sans travailler.</a:t>
            </a:r>
          </a:p>
          <a:p>
            <a:r>
              <a:rPr lang="fr-CH" sz="1100" dirty="0">
                <a:latin typeface="+mn-lt"/>
                <a:cs typeface="Arial" panose="020B0604020202020204" pitchFamily="34" charset="0"/>
              </a:rPr>
              <a:t>L’employeur doit informer les collaboratrices des dangers et des mesures de protection prévues.</a:t>
            </a:r>
          </a:p>
          <a:p>
            <a:pPr defTabSz="914006">
              <a:defRPr/>
            </a:pPr>
            <a:endParaRPr lang="fr-CH" sz="1100" dirty="0">
              <a:latin typeface="+mn-lt"/>
              <a:cs typeface="Arial" panose="020B0604020202020204" pitchFamily="34" charset="0"/>
            </a:endParaRPr>
          </a:p>
          <a:p>
            <a:pPr defTabSz="914006">
              <a:defRPr/>
            </a:pPr>
            <a:r>
              <a:rPr lang="fr-CH" sz="1100" b="1" dirty="0">
                <a:latin typeface="+mn-lt"/>
                <a:cs typeface="Arial" panose="020B0604020202020204" pitchFamily="34" charset="0"/>
              </a:rPr>
              <a:t>Les spécialistes</a:t>
            </a:r>
            <a:r>
              <a:rPr lang="fr-CH" sz="1100" dirty="0">
                <a:latin typeface="+mn-lt"/>
                <a:cs typeface="Arial" panose="020B0604020202020204" pitchFamily="34" charset="0"/>
              </a:rPr>
              <a:t> qui vont réaliser l’analyse de risques sont en principe des médecins du travail ou hygiénistes du travail.</a:t>
            </a:r>
          </a:p>
          <a:p>
            <a:pPr defTabSz="914006">
              <a:defRPr/>
            </a:pPr>
            <a:endParaRPr lang="fr-CH" sz="1100" dirty="0">
              <a:latin typeface="+mn-lt"/>
              <a:cs typeface="Arial" panose="020B0604020202020204" pitchFamily="34" charset="0"/>
            </a:endParaRPr>
          </a:p>
          <a:p>
            <a:r>
              <a:rPr lang="fr-CH" sz="1100" dirty="0">
                <a:latin typeface="+mn-lt"/>
                <a:cs typeface="Arial" panose="020B0604020202020204" pitchFamily="34" charset="0"/>
              </a:rPr>
              <a:t>La médecin traitante de la travailleuse enceinte, le plus souvent sa </a:t>
            </a:r>
            <a:r>
              <a:rPr lang="fr-CH" sz="1100" b="1" dirty="0">
                <a:latin typeface="+mn-lt"/>
                <a:cs typeface="Arial" panose="020B0604020202020204" pitchFamily="34" charset="0"/>
              </a:rPr>
              <a:t>gynécologue: </a:t>
            </a:r>
          </a:p>
          <a:p>
            <a:r>
              <a:rPr lang="fr-CH" sz="1100" b="1" dirty="0">
                <a:latin typeface="+mn-lt"/>
                <a:cs typeface="Arial" panose="020B0604020202020204" pitchFamily="34" charset="0"/>
              </a:rPr>
              <a:t>Si elle soupçonne des dangers et qu’il n’y a pas d’analyse de risques fournie par l’entreprise, ou si les mesures nécessaire ne sont pas prises, doit </a:t>
            </a:r>
            <a:r>
              <a:rPr lang="fr-CH" sz="1100" dirty="0">
                <a:latin typeface="+mn-lt"/>
                <a:cs typeface="Calibri" panose="020F0502020204030204" pitchFamily="34" charset="0"/>
              </a:rPr>
              <a:t>rédiger un avis d’inaptitude. Cela implique une interdiction de travail dans l’entreprise, la travailleuse est alors en quelque sorte en congé préventif avec un salaire payé à 80% par l’employeur.</a:t>
            </a:r>
            <a:endParaRPr lang="fr-CH" sz="1100" dirty="0">
              <a:latin typeface="+mn-lt"/>
              <a:cs typeface="Arial" panose="020B0604020202020204" pitchFamily="34" charset="0"/>
            </a:endParaRPr>
          </a:p>
        </p:txBody>
      </p:sp>
      <p:sp>
        <p:nvSpPr>
          <p:cNvPr id="4" name="Espace réservé du numéro de diapositive 3"/>
          <p:cNvSpPr>
            <a:spLocks noGrp="1"/>
          </p:cNvSpPr>
          <p:nvPr>
            <p:ph type="sldNum" sz="quarter" idx="10"/>
          </p:nvPr>
        </p:nvSpPr>
        <p:spPr/>
        <p:txBody>
          <a:bodyPr/>
          <a:lstStyle/>
          <a:p>
            <a:fld id="{9C1D6D56-C521-4B4F-9B9C-5E5CFBDCAA0A}" type="slidenum">
              <a:rPr lang="fr-CH" smtClean="0"/>
              <a:t>11</a:t>
            </a:fld>
            <a:endParaRPr lang="fr-CH"/>
          </a:p>
        </p:txBody>
      </p:sp>
    </p:spTree>
    <p:extLst>
      <p:ext uri="{BB962C8B-B14F-4D97-AF65-F5344CB8AC3E}">
        <p14:creationId xmlns:p14="http://schemas.microsoft.com/office/powerpoint/2010/main" val="21638615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60325" y="889000"/>
            <a:ext cx="6426200" cy="3616325"/>
          </a:xfrm>
        </p:spPr>
      </p:sp>
      <p:sp>
        <p:nvSpPr>
          <p:cNvPr id="3" name="Espace réservé des notes 2"/>
          <p:cNvSpPr>
            <a:spLocks noGrp="1"/>
          </p:cNvSpPr>
          <p:nvPr>
            <p:ph type="body" idx="1"/>
          </p:nvPr>
        </p:nvSpPr>
        <p:spPr>
          <a:xfrm>
            <a:off x="655025" y="4593957"/>
            <a:ext cx="5240174" cy="5579421"/>
          </a:xfrm>
        </p:spPr>
        <p:txBody>
          <a:bodyPr/>
          <a:lstStyle/>
          <a:p>
            <a:r>
              <a:rPr lang="fr-CH" sz="1100" kern="1200" dirty="0">
                <a:solidFill>
                  <a:schemeClr val="tx1"/>
                </a:solidFill>
                <a:effectLst/>
                <a:latin typeface="+mn-lt"/>
              </a:rPr>
              <a:t>Nous nous sommes posé les questions suivantes</a:t>
            </a:r>
          </a:p>
          <a:p>
            <a:pPr marL="0" marR="0" lvl="0" indent="0" algn="l" defTabSz="914400" rtl="0" eaLnBrk="1" fontAlgn="auto" latinLnBrk="0" hangingPunct="1">
              <a:lnSpc>
                <a:spcPct val="100000"/>
              </a:lnSpc>
              <a:spcBef>
                <a:spcPts val="0"/>
              </a:spcBef>
              <a:spcAft>
                <a:spcPts val="0"/>
              </a:spcAft>
              <a:buClrTx/>
              <a:buSzTx/>
              <a:buFontTx/>
              <a:buNone/>
              <a:tabLst/>
              <a:defRPr/>
            </a:pPr>
            <a:r>
              <a:rPr lang="fr-CH" sz="1100" kern="1200" dirty="0">
                <a:solidFill>
                  <a:schemeClr val="tx1"/>
                </a:solidFill>
                <a:effectLst/>
                <a:latin typeface="+mn-lt"/>
              </a:rPr>
              <a:t>-</a:t>
            </a:r>
            <a:r>
              <a:rPr lang="fr-FR" sz="1100" dirty="0">
                <a:latin typeface="+mn-lt"/>
                <a:cs typeface="Calibri" panose="020F0502020204030204" pitchFamily="34" charset="0"/>
              </a:rPr>
              <a:t>Quel est le </a:t>
            </a:r>
            <a:r>
              <a:rPr lang="fr-FR" sz="1100" b="1" dirty="0">
                <a:solidFill>
                  <a:schemeClr val="accent1">
                    <a:lumMod val="75000"/>
                    <a:lumOff val="25000"/>
                  </a:schemeClr>
                </a:solidFill>
                <a:latin typeface="+mn-lt"/>
                <a:cs typeface="Calibri" panose="020F0502020204030204" pitchFamily="34" charset="0"/>
              </a:rPr>
              <a:t>degré d’application de la protection de la grossesse au travail </a:t>
            </a:r>
            <a:r>
              <a:rPr lang="fr-FR" sz="1100" dirty="0">
                <a:latin typeface="+mn-lt"/>
                <a:cs typeface="Calibri" panose="020F0502020204030204" pitchFamily="34" charset="0"/>
              </a:rPr>
              <a:t>en Suisse romande?</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100" dirty="0">
                <a:latin typeface="+mn-lt"/>
                <a:cs typeface="Calibri" panose="020F0502020204030204" pitchFamily="34" charset="0"/>
              </a:rPr>
              <a:t>- Quels sont les </a:t>
            </a:r>
            <a:r>
              <a:rPr lang="fr-FR" sz="1100" b="1" dirty="0">
                <a:solidFill>
                  <a:schemeClr val="accent1">
                    <a:lumMod val="75000"/>
                    <a:lumOff val="25000"/>
                  </a:schemeClr>
                </a:solidFill>
                <a:latin typeface="+mn-lt"/>
                <a:cs typeface="Calibri" panose="020F0502020204030204" pitchFamily="34" charset="0"/>
              </a:rPr>
              <a:t>obstacles</a:t>
            </a:r>
            <a:r>
              <a:rPr lang="fr-FR" sz="1100" dirty="0">
                <a:latin typeface="+mn-lt"/>
                <a:cs typeface="Calibri" panose="020F0502020204030204" pitchFamily="34" charset="0"/>
              </a:rPr>
              <a:t> et les </a:t>
            </a:r>
            <a:r>
              <a:rPr lang="fr-FR" sz="1100" b="1" dirty="0">
                <a:solidFill>
                  <a:schemeClr val="accent1">
                    <a:lumMod val="75000"/>
                    <a:lumOff val="25000"/>
                  </a:schemeClr>
                </a:solidFill>
                <a:latin typeface="+mn-lt"/>
                <a:cs typeface="Calibri" panose="020F0502020204030204" pitchFamily="34" charset="0"/>
              </a:rPr>
              <a:t>appuis</a:t>
            </a:r>
            <a:r>
              <a:rPr lang="fr-FR" sz="1100" dirty="0">
                <a:latin typeface="+mn-lt"/>
                <a:cs typeface="Calibri" panose="020F0502020204030204" pitchFamily="34" charset="0"/>
              </a:rPr>
              <a:t> pour la protection de la grossesse?</a:t>
            </a:r>
            <a:endParaRPr lang="fr-CH" sz="1100" dirty="0">
              <a:latin typeface="+mn-lt"/>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CH" sz="1100" kern="1200" dirty="0">
              <a:solidFill>
                <a:schemeClr val="tx1"/>
              </a:solidFill>
              <a:effectLst/>
              <a:latin typeface="+mn-lt"/>
            </a:endParaRPr>
          </a:p>
          <a:p>
            <a:r>
              <a:rPr lang="fr-CH" sz="1100" kern="1200" dirty="0">
                <a:solidFill>
                  <a:schemeClr val="tx1"/>
                </a:solidFill>
                <a:effectLst/>
                <a:latin typeface="+mn-lt"/>
              </a:rPr>
              <a:t>NB notre étude s’est concentrée sur la </a:t>
            </a:r>
            <a:r>
              <a:rPr lang="fr-CH" sz="1100" strike="noStrike" kern="1200" dirty="0">
                <a:solidFill>
                  <a:schemeClr val="tx1"/>
                </a:solidFill>
                <a:effectLst/>
                <a:latin typeface="+mn-lt"/>
              </a:rPr>
              <a:t>grossesse , </a:t>
            </a:r>
            <a:r>
              <a:rPr lang="fr-CH" sz="1100" strike="noStrike" kern="1200" dirty="0">
                <a:solidFill>
                  <a:schemeClr val="tx1"/>
                </a:solidFill>
                <a:effectLst/>
                <a:highlight>
                  <a:srgbClr val="FFFF00"/>
                </a:highlight>
                <a:latin typeface="+mn-lt"/>
              </a:rPr>
              <a:t>mais les problématiques pour l’allaitement sont similaires</a:t>
            </a:r>
          </a:p>
        </p:txBody>
      </p:sp>
      <p:sp>
        <p:nvSpPr>
          <p:cNvPr id="4" name="Espace réservé du numéro de diapositive 3"/>
          <p:cNvSpPr>
            <a:spLocks noGrp="1"/>
          </p:cNvSpPr>
          <p:nvPr>
            <p:ph type="sldNum" sz="quarter" idx="10"/>
          </p:nvPr>
        </p:nvSpPr>
        <p:spPr/>
        <p:txBody>
          <a:bodyPr/>
          <a:lstStyle/>
          <a:p>
            <a:fld id="{9C1D6D56-C521-4B4F-9B9C-5E5CFBDCAA0A}" type="slidenum">
              <a:rPr lang="fr-CH" smtClean="0"/>
              <a:t>13</a:t>
            </a:fld>
            <a:endParaRPr lang="fr-CH"/>
          </a:p>
        </p:txBody>
      </p:sp>
    </p:spTree>
    <p:extLst>
      <p:ext uri="{BB962C8B-B14F-4D97-AF65-F5344CB8AC3E}">
        <p14:creationId xmlns:p14="http://schemas.microsoft.com/office/powerpoint/2010/main" val="39406388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60325" y="838200"/>
            <a:ext cx="6426200" cy="3614738"/>
          </a:xfrm>
        </p:spPr>
      </p:sp>
      <p:sp>
        <p:nvSpPr>
          <p:cNvPr id="3" name="Espace réservé des notes 2"/>
          <p:cNvSpPr>
            <a:spLocks noGrp="1"/>
          </p:cNvSpPr>
          <p:nvPr>
            <p:ph type="body" idx="1"/>
          </p:nvPr>
        </p:nvSpPr>
        <p:spPr>
          <a:xfrm>
            <a:off x="655025" y="4593959"/>
            <a:ext cx="5240174" cy="5905249"/>
          </a:xfrm>
        </p:spPr>
        <p:txBody>
          <a:bodyPr/>
          <a:lstStyle/>
          <a:p>
            <a:r>
              <a:rPr lang="fr-CH" altLang="fr-FR" dirty="0">
                <a:latin typeface="+mj-lt"/>
              </a:rPr>
              <a:t>Je vous présente des résultats issus de </a:t>
            </a:r>
            <a:r>
              <a:rPr lang="fr-CH" altLang="fr-FR" dirty="0" err="1">
                <a:latin typeface="+mj-lt"/>
              </a:rPr>
              <a:t>questionanires</a:t>
            </a:r>
            <a:r>
              <a:rPr lang="fr-CH" altLang="fr-FR" dirty="0">
                <a:latin typeface="+mj-lt"/>
              </a:rPr>
              <a:t> auprès de 202 entreprises et études de cas dans 6 </a:t>
            </a:r>
            <a:r>
              <a:rPr lang="fr-CH" altLang="fr-FR" dirty="0" err="1">
                <a:latin typeface="+mj-lt"/>
              </a:rPr>
              <a:t>enrteprises</a:t>
            </a:r>
            <a:endParaRPr lang="fr-CH" altLang="fr-FR" dirty="0">
              <a:latin typeface="+mj-lt"/>
            </a:endParaRPr>
          </a:p>
          <a:p>
            <a:endParaRPr lang="fr-CH" altLang="fr-FR" dirty="0">
              <a:latin typeface="+mj-lt"/>
            </a:endParaRPr>
          </a:p>
          <a:p>
            <a:endParaRPr lang="fr-CH" altLang="fr-FR" dirty="0">
              <a:latin typeface="+mj-lt"/>
            </a:endParaRPr>
          </a:p>
        </p:txBody>
      </p:sp>
      <p:sp>
        <p:nvSpPr>
          <p:cNvPr id="4" name="Espace réservé du numéro de diapositive 3"/>
          <p:cNvSpPr>
            <a:spLocks noGrp="1"/>
          </p:cNvSpPr>
          <p:nvPr>
            <p:ph type="sldNum" sz="quarter" idx="10"/>
          </p:nvPr>
        </p:nvSpPr>
        <p:spPr/>
        <p:txBody>
          <a:bodyPr/>
          <a:lstStyle/>
          <a:p>
            <a:fld id="{9C1D6D56-C521-4B4F-9B9C-5E5CFBDCAA0A}" type="slidenum">
              <a:rPr lang="fr-CH" smtClean="0"/>
              <a:t>14</a:t>
            </a:fld>
            <a:endParaRPr lang="fr-CH"/>
          </a:p>
        </p:txBody>
      </p:sp>
    </p:spTree>
    <p:extLst>
      <p:ext uri="{BB962C8B-B14F-4D97-AF65-F5344CB8AC3E}">
        <p14:creationId xmlns:p14="http://schemas.microsoft.com/office/powerpoint/2010/main" val="18668730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60325" y="862013"/>
            <a:ext cx="6426200" cy="3614737"/>
          </a:xfrm>
        </p:spPr>
      </p:sp>
      <p:sp>
        <p:nvSpPr>
          <p:cNvPr id="3" name="Espace réservé des notes 2"/>
          <p:cNvSpPr>
            <a:spLocks noGrp="1"/>
          </p:cNvSpPr>
          <p:nvPr>
            <p:ph type="body" idx="1"/>
          </p:nvPr>
        </p:nvSpPr>
        <p:spPr>
          <a:xfrm>
            <a:off x="655025" y="4592724"/>
            <a:ext cx="5240174" cy="5691274"/>
          </a:xfrm>
        </p:spPr>
        <p:txBody>
          <a:bodyPr/>
          <a:lstStyle/>
          <a:p>
            <a:pPr>
              <a:spcBef>
                <a:spcPts val="595"/>
              </a:spcBef>
            </a:pPr>
            <a:r>
              <a:rPr lang="fr-FR" sz="1100" dirty="0">
                <a:latin typeface="+mn-lt"/>
              </a:rPr>
              <a:t>Cela a permis d’objectiver des lacunes </a:t>
            </a:r>
            <a:r>
              <a:rPr lang="fr-CH" sz="1100" b="1" dirty="0">
                <a:solidFill>
                  <a:schemeClr val="tx1"/>
                </a:solidFill>
                <a:latin typeface="+mn-lt"/>
                <a:cs typeface="Calibri" panose="020F0502020204030204" pitchFamily="34" charset="0"/>
              </a:rPr>
              <a:t>importantes </a:t>
            </a:r>
            <a:r>
              <a:rPr lang="fr-CH" sz="1100" dirty="0">
                <a:solidFill>
                  <a:schemeClr val="tx1"/>
                </a:solidFill>
                <a:latin typeface="+mn-lt"/>
                <a:cs typeface="Calibri" panose="020F0502020204030204" pitchFamily="34" charset="0"/>
              </a:rPr>
              <a:t>dans l’application de l’OProMa</a:t>
            </a:r>
          </a:p>
          <a:p>
            <a:pPr>
              <a:spcBef>
                <a:spcPts val="595"/>
              </a:spcBef>
            </a:pPr>
            <a:r>
              <a:rPr lang="fr-CH" sz="1100" dirty="0">
                <a:solidFill>
                  <a:schemeClr val="tx1"/>
                </a:solidFill>
                <a:latin typeface="+mn-lt"/>
                <a:cs typeface="Calibri" panose="020F0502020204030204" pitchFamily="34" charset="0"/>
              </a:rPr>
              <a:t>Nous avons mis en évidence une meilleure application </a:t>
            </a:r>
            <a:r>
              <a:rPr lang="fr-CH" sz="1100" b="1" dirty="0">
                <a:solidFill>
                  <a:schemeClr val="tx1"/>
                </a:solidFill>
                <a:latin typeface="+mn-lt"/>
                <a:cs typeface="Calibri" panose="020F0502020204030204" pitchFamily="34" charset="0"/>
              </a:rPr>
              <a:t>de l’OProMa</a:t>
            </a:r>
            <a:r>
              <a:rPr lang="fr-CH" sz="1100" dirty="0">
                <a:solidFill>
                  <a:schemeClr val="tx1"/>
                </a:solidFill>
                <a:latin typeface="+mn-lt"/>
                <a:cs typeface="Calibri" panose="020F0502020204030204" pitchFamily="34" charset="0"/>
              </a:rPr>
              <a:t> dans les entreprises de </a:t>
            </a:r>
            <a:r>
              <a:rPr lang="fr-CH" sz="1100" b="1" dirty="0">
                <a:solidFill>
                  <a:schemeClr val="tx1"/>
                </a:solidFill>
                <a:latin typeface="+mn-lt"/>
                <a:cs typeface="Calibri" panose="020F0502020204030204" pitchFamily="34" charset="0"/>
              </a:rPr>
              <a:t>grande taille</a:t>
            </a:r>
            <a:r>
              <a:rPr lang="fr-CH" sz="1100" dirty="0">
                <a:solidFill>
                  <a:schemeClr val="tx1"/>
                </a:solidFill>
                <a:latin typeface="+mn-lt"/>
                <a:cs typeface="Calibri" panose="020F0502020204030204" pitchFamily="34" charset="0"/>
              </a:rPr>
              <a:t>, </a:t>
            </a:r>
            <a:r>
              <a:rPr lang="fr-CH" sz="1100" b="1" dirty="0">
                <a:solidFill>
                  <a:schemeClr val="tx1"/>
                </a:solidFill>
                <a:latin typeface="+mn-lt"/>
                <a:cs typeface="Calibri" panose="020F0502020204030204" pitchFamily="34" charset="0"/>
              </a:rPr>
              <a:t>publiques</a:t>
            </a:r>
            <a:r>
              <a:rPr lang="fr-CH" sz="1100" dirty="0">
                <a:solidFill>
                  <a:schemeClr val="tx1"/>
                </a:solidFill>
                <a:latin typeface="+mn-lt"/>
                <a:cs typeface="Calibri" panose="020F0502020204030204" pitchFamily="34" charset="0"/>
              </a:rPr>
              <a:t> (vs privées), du </a:t>
            </a:r>
            <a:r>
              <a:rPr lang="fr-CH" sz="1100" b="1" dirty="0">
                <a:solidFill>
                  <a:schemeClr val="tx1"/>
                </a:solidFill>
                <a:latin typeface="+mn-lt"/>
                <a:cs typeface="Calibri" panose="020F0502020204030204" pitchFamily="34" charset="0"/>
              </a:rPr>
              <a:t>secteur de la santé </a:t>
            </a:r>
            <a:r>
              <a:rPr lang="fr-CH" sz="1100" dirty="0">
                <a:solidFill>
                  <a:schemeClr val="tx1"/>
                </a:solidFill>
                <a:latin typeface="+mn-lt"/>
                <a:cs typeface="Calibri" panose="020F0502020204030204" pitchFamily="34" charset="0"/>
              </a:rPr>
              <a:t>(vs alimentaire) et lorsque la personne qui répond a suivi une </a:t>
            </a:r>
            <a:r>
              <a:rPr lang="fr-CH" sz="1100" b="1" dirty="0">
                <a:solidFill>
                  <a:schemeClr val="tx1"/>
                </a:solidFill>
                <a:latin typeface="+mn-lt"/>
                <a:cs typeface="Calibri" panose="020F0502020204030204" pitchFamily="34" charset="0"/>
              </a:rPr>
              <a:t>formation spécifique</a:t>
            </a:r>
            <a:r>
              <a:rPr lang="fr-CH" sz="1100" dirty="0">
                <a:solidFill>
                  <a:schemeClr val="tx1"/>
                </a:solidFill>
                <a:latin typeface="+mn-lt"/>
                <a:cs typeface="Calibri" panose="020F0502020204030204" pitchFamily="34" charset="0"/>
              </a:rPr>
              <a:t>.</a:t>
            </a:r>
          </a:p>
          <a:p>
            <a:pPr>
              <a:spcBef>
                <a:spcPts val="595"/>
              </a:spcBef>
            </a:pPr>
            <a:endParaRPr lang="fr-FR" sz="1100" dirty="0">
              <a:latin typeface="+mn-lt"/>
            </a:endParaRPr>
          </a:p>
          <a:p>
            <a:pPr>
              <a:spcBef>
                <a:spcPts val="595"/>
              </a:spcBef>
            </a:pPr>
            <a:r>
              <a:rPr lang="fr-FR" sz="1100" dirty="0">
                <a:latin typeface="+mn-lt"/>
              </a:rPr>
              <a:t>Ici vous avez le graphique concernant la taille de l’entreprise. </a:t>
            </a:r>
          </a:p>
          <a:p>
            <a:pPr>
              <a:spcBef>
                <a:spcPts val="595"/>
              </a:spcBef>
            </a:pPr>
            <a:r>
              <a:rPr lang="fr-FR" sz="1100" dirty="0">
                <a:latin typeface="+mn-lt"/>
              </a:rPr>
              <a:t>Vous voyez que la différence est massive. </a:t>
            </a:r>
          </a:p>
          <a:p>
            <a:pPr>
              <a:spcBef>
                <a:spcPts val="595"/>
              </a:spcBef>
            </a:pPr>
            <a:r>
              <a:rPr lang="fr-FR" sz="1100" dirty="0">
                <a:latin typeface="+mn-lt"/>
              </a:rPr>
              <a:t>64% des grandes entreprises appliquent l’OProMa contre seulement 6% des très petites entreprises. </a:t>
            </a:r>
          </a:p>
          <a:p>
            <a:pPr>
              <a:spcBef>
                <a:spcPts val="595"/>
              </a:spcBef>
            </a:pPr>
            <a:r>
              <a:rPr lang="fr-FR" sz="1100" dirty="0">
                <a:latin typeface="+mn-lt"/>
              </a:rPr>
              <a:t>Or, en Suisse, nous avons énormément de PME. </a:t>
            </a:r>
          </a:p>
          <a:p>
            <a:pPr>
              <a:spcBef>
                <a:spcPts val="595"/>
              </a:spcBef>
            </a:pPr>
            <a:r>
              <a:rPr lang="fr-FR" sz="1100" dirty="0">
                <a:latin typeface="+mn-lt"/>
              </a:rPr>
              <a:t>Elles ont moins de compétences et de moyens; elles ont aussi moins de possibilités de transfert à d’autres postes. </a:t>
            </a:r>
          </a:p>
        </p:txBody>
      </p:sp>
      <p:sp>
        <p:nvSpPr>
          <p:cNvPr id="4" name="Espace réservé du numéro de diapositive 3"/>
          <p:cNvSpPr>
            <a:spLocks noGrp="1"/>
          </p:cNvSpPr>
          <p:nvPr>
            <p:ph type="sldNum" sz="quarter" idx="10"/>
          </p:nvPr>
        </p:nvSpPr>
        <p:spPr/>
        <p:txBody>
          <a:bodyPr/>
          <a:lstStyle/>
          <a:p>
            <a:fld id="{9C1D6D56-C521-4B4F-9B9C-5E5CFBDCAA0A}" type="slidenum">
              <a:rPr lang="fr-CH" smtClean="0"/>
              <a:t>15</a:t>
            </a:fld>
            <a:endParaRPr lang="fr-CH"/>
          </a:p>
        </p:txBody>
      </p:sp>
    </p:spTree>
    <p:extLst>
      <p:ext uri="{BB962C8B-B14F-4D97-AF65-F5344CB8AC3E}">
        <p14:creationId xmlns:p14="http://schemas.microsoft.com/office/powerpoint/2010/main" val="19900843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41300" y="663575"/>
            <a:ext cx="6256338" cy="3519488"/>
          </a:xfrm>
        </p:spPr>
      </p:sp>
      <p:sp>
        <p:nvSpPr>
          <p:cNvPr id="3" name="Espace réservé des notes 2"/>
          <p:cNvSpPr>
            <a:spLocks noGrp="1"/>
          </p:cNvSpPr>
          <p:nvPr>
            <p:ph type="body" idx="1"/>
          </p:nvPr>
        </p:nvSpPr>
        <p:spPr>
          <a:xfrm>
            <a:off x="241301" y="4319512"/>
            <a:ext cx="6398690" cy="5541938"/>
          </a:xfrm>
        </p:spPr>
        <p:txBody>
          <a:bodyPr/>
          <a:lstStyle/>
          <a:p>
            <a:pPr defTabSz="907451">
              <a:defRPr/>
            </a:pPr>
            <a:r>
              <a:rPr lang="fr-CH" sz="1100" dirty="0">
                <a:latin typeface="Arial" panose="020B0604020202020204" pitchFamily="34" charset="0"/>
                <a:cs typeface="Arial" panose="020B0604020202020204" pitchFamily="34" charset="0"/>
              </a:rPr>
              <a:t>A partir des résultats nous avons estimer </a:t>
            </a:r>
            <a:r>
              <a:rPr lang="fr-CH" sz="1100" baseline="0" dirty="0">
                <a:latin typeface="Arial" panose="020B0604020202020204" pitchFamily="34" charset="0"/>
                <a:cs typeface="Arial" panose="020B0604020202020204" pitchFamily="34" charset="0"/>
              </a:rPr>
              <a:t>le pourcentage de femmes protégées, c’est-à-dire travaillant dans des entreprises </a:t>
            </a:r>
            <a:r>
              <a:rPr lang="fr-CH" sz="1100" kern="1200" dirty="0">
                <a:solidFill>
                  <a:schemeClr val="tx1"/>
                </a:solidFill>
                <a:effectLst/>
                <a:latin typeface="Arial" panose="020B0604020202020204" pitchFamily="34" charset="0"/>
                <a:cs typeface="Arial" panose="020B0604020202020204" pitchFamily="34" charset="0"/>
              </a:rPr>
              <a:t>qui disent avoir</a:t>
            </a:r>
            <a:r>
              <a:rPr lang="fr-CH" sz="1100" kern="1200" baseline="0" dirty="0">
                <a:solidFill>
                  <a:schemeClr val="tx1"/>
                </a:solidFill>
                <a:effectLst/>
                <a:latin typeface="Arial" panose="020B0604020202020204" pitchFamily="34" charset="0"/>
                <a:cs typeface="Arial" panose="020B0604020202020204" pitchFamily="34" charset="0"/>
              </a:rPr>
              <a:t> </a:t>
            </a:r>
            <a:r>
              <a:rPr lang="fr-CH" sz="1100" kern="1200" dirty="0">
                <a:solidFill>
                  <a:schemeClr val="tx1"/>
                </a:solidFill>
                <a:effectLst/>
                <a:latin typeface="Arial" panose="020B0604020202020204" pitchFamily="34" charset="0"/>
                <a:cs typeface="Arial" panose="020B0604020202020204" pitchFamily="34" charset="0"/>
              </a:rPr>
              <a:t>une analyse de risque, qui disent adapter le poste de travail ou reclasser la collaboratrice enceinte en cas de risque et qui</a:t>
            </a:r>
            <a:r>
              <a:rPr lang="fr-CH" sz="1100" kern="1200" baseline="0" dirty="0">
                <a:solidFill>
                  <a:schemeClr val="tx1"/>
                </a:solidFill>
                <a:effectLst/>
                <a:latin typeface="Arial" panose="020B0604020202020204" pitchFamily="34" charset="0"/>
                <a:cs typeface="Arial" panose="020B0604020202020204" pitchFamily="34" charset="0"/>
              </a:rPr>
              <a:t> disent </a:t>
            </a:r>
            <a:r>
              <a:rPr lang="fr-CH" sz="1100" kern="1200" dirty="0">
                <a:solidFill>
                  <a:schemeClr val="tx1"/>
                </a:solidFill>
                <a:effectLst/>
                <a:latin typeface="Arial" panose="020B0604020202020204" pitchFamily="34" charset="0"/>
                <a:cs typeface="Arial" panose="020B0604020202020204" pitchFamily="34" charset="0"/>
              </a:rPr>
              <a:t>informer leurs </a:t>
            </a:r>
            <a:r>
              <a:rPr lang="fr-FR" sz="1100" dirty="0">
                <a:latin typeface="Arial" panose="020B0604020202020204" pitchFamily="34" charset="0"/>
                <a:cs typeface="Arial" panose="020B0604020202020204" pitchFamily="34" charset="0"/>
              </a:rPr>
              <a:t>collaboratrices sur les risques professionnels et mesures de protection prescrites.</a:t>
            </a:r>
            <a:endParaRPr lang="fr-CH" sz="1100" baseline="0" dirty="0">
              <a:latin typeface="Arial" panose="020B0604020202020204" pitchFamily="34" charset="0"/>
              <a:cs typeface="Arial" panose="020B0604020202020204" pitchFamily="34" charset="0"/>
            </a:endParaRPr>
          </a:p>
          <a:p>
            <a:pPr marL="0" marR="0" lvl="0" indent="0" algn="just" defTabSz="914400" rtl="0" eaLnBrk="1" fontAlgn="auto" latinLnBrk="0" hangingPunct="1">
              <a:lnSpc>
                <a:spcPct val="100000"/>
              </a:lnSpc>
              <a:spcBef>
                <a:spcPts val="600"/>
              </a:spcBef>
              <a:spcAft>
                <a:spcPts val="0"/>
              </a:spcAft>
              <a:buClrTx/>
              <a:buSzTx/>
              <a:buFontTx/>
              <a:buNone/>
              <a:tabLst/>
              <a:defRPr/>
            </a:pPr>
            <a:endParaRPr lang="fr-FR" sz="1100" kern="1200" baseline="0" dirty="0">
              <a:solidFill>
                <a:schemeClr val="tx1"/>
              </a:solidFill>
              <a:effectLst/>
              <a:latin typeface="Arial" panose="020B0604020202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fr-FR" sz="1100" kern="1200" baseline="0" dirty="0">
                <a:solidFill>
                  <a:schemeClr val="tx1"/>
                </a:solidFill>
                <a:effectLst/>
                <a:latin typeface="Arial" panose="020B0604020202020204" pitchFamily="34" charset="0"/>
                <a:cs typeface="Arial" panose="020B0604020202020204" pitchFamily="34" charset="0"/>
              </a:rPr>
              <a:t>estimation du % des femme vraiment conformément protégés </a:t>
            </a:r>
            <a:r>
              <a:rPr lang="fr-FR" sz="1100" b="1" kern="1200" baseline="0" dirty="0">
                <a:solidFill>
                  <a:schemeClr val="tx1"/>
                </a:solidFill>
                <a:effectLst/>
                <a:latin typeface="Arial" panose="020B0604020202020204" pitchFamily="34" charset="0"/>
                <a:cs typeface="Arial" panose="020B0604020202020204" pitchFamily="34" charset="0"/>
              </a:rPr>
              <a:t>selon</a:t>
            </a:r>
            <a:r>
              <a:rPr lang="fr-FR" sz="1100" kern="1200" baseline="0" dirty="0">
                <a:solidFill>
                  <a:schemeClr val="tx1"/>
                </a:solidFill>
                <a:effectLst/>
                <a:latin typeface="Arial" panose="020B0604020202020204" pitchFamily="34" charset="0"/>
                <a:cs typeface="Arial" panose="020B0604020202020204" pitchFamily="34" charset="0"/>
              </a:rPr>
              <a:t> l’</a:t>
            </a:r>
            <a:r>
              <a:rPr lang="fr-FR" sz="1100" kern="1200" baseline="0" dirty="0" err="1">
                <a:solidFill>
                  <a:schemeClr val="tx1"/>
                </a:solidFill>
                <a:effectLst/>
                <a:latin typeface="Arial" panose="020B0604020202020204" pitchFamily="34" charset="0"/>
                <a:cs typeface="Arial" panose="020B0604020202020204" pitchFamily="34" charset="0"/>
              </a:rPr>
              <a:t>OProManous</a:t>
            </a:r>
            <a:r>
              <a:rPr lang="fr-FR" sz="1100" kern="1200" baseline="0" dirty="0">
                <a:solidFill>
                  <a:schemeClr val="tx1"/>
                </a:solidFill>
                <a:effectLst/>
                <a:latin typeface="Arial" panose="020B0604020202020204" pitchFamily="34" charset="0"/>
                <a:cs typeface="Arial" panose="020B0604020202020204" pitchFamily="34" charset="0"/>
              </a:rPr>
              <a:t> avons considéré seulement les entreprises qui disent 1) avoir une AR conduite par un spécialiste </a:t>
            </a:r>
            <a:r>
              <a:rPr lang="fr-FR" sz="1100" b="1" kern="1200" baseline="0" dirty="0">
                <a:solidFill>
                  <a:schemeClr val="tx1"/>
                </a:solidFill>
                <a:effectLst/>
                <a:latin typeface="Arial" panose="020B0604020202020204" pitchFamily="34" charset="0"/>
                <a:cs typeface="Arial" panose="020B0604020202020204" pitchFamily="34" charset="0"/>
              </a:rPr>
              <a:t>habilité</a:t>
            </a:r>
            <a:r>
              <a:rPr lang="fr-FR" sz="1100" kern="1200" baseline="0" dirty="0">
                <a:solidFill>
                  <a:schemeClr val="tx1"/>
                </a:solidFill>
                <a:effectLst/>
                <a:latin typeface="Arial" panose="020B0604020202020204" pitchFamily="34" charset="0"/>
                <a:cs typeface="Arial" panose="020B0604020202020204" pitchFamily="34" charset="0"/>
              </a:rPr>
              <a:t>; 2)</a:t>
            </a:r>
            <a:r>
              <a:rPr lang="fr-FR" sz="1100" kern="1200" dirty="0">
                <a:solidFill>
                  <a:schemeClr val="tx1"/>
                </a:solidFill>
                <a:effectLst/>
                <a:latin typeface="Arial" panose="020B0604020202020204" pitchFamily="34" charset="0"/>
                <a:cs typeface="Arial" panose="020B0604020202020204" pitchFamily="34" charset="0"/>
              </a:rPr>
              <a:t> adapter le poste de la collaboratrice enceinte de manière conforme à la législation, 3) informer</a:t>
            </a:r>
            <a:r>
              <a:rPr lang="fr-FR" sz="1100" kern="1200" baseline="0" dirty="0">
                <a:solidFill>
                  <a:schemeClr val="tx1"/>
                </a:solidFill>
                <a:effectLst/>
                <a:latin typeface="Arial" panose="020B0604020202020204" pitchFamily="34" charset="0"/>
                <a:cs typeface="Arial" panose="020B0604020202020204" pitchFamily="34" charset="0"/>
              </a:rPr>
              <a:t> de manière</a:t>
            </a:r>
            <a:r>
              <a:rPr lang="fr-FR" sz="1100" kern="1200" dirty="0">
                <a:solidFill>
                  <a:schemeClr val="tx1"/>
                </a:solidFill>
                <a:effectLst/>
                <a:latin typeface="Arial" panose="020B0604020202020204" pitchFamily="34" charset="0"/>
                <a:cs typeface="Arial" panose="020B0604020202020204" pitchFamily="34" charset="0"/>
              </a:rPr>
              <a:t> proactive la collaboratrice enceinte sur les risques professionnels et les mesures de protection.</a:t>
            </a:r>
            <a:endParaRPr lang="fr-CH" sz="1100" kern="1200" dirty="0">
              <a:solidFill>
                <a:schemeClr val="tx1"/>
              </a:solidFill>
              <a:effectLst/>
              <a:latin typeface="Arial" panose="020B0604020202020204" pitchFamily="34" charset="0"/>
              <a:cs typeface="Arial" panose="020B0604020202020204" pitchFamily="34" charset="0"/>
            </a:endParaRPr>
          </a:p>
          <a:p>
            <a:pPr marL="0" marR="0" lvl="0" indent="0" algn="just" defTabSz="914400" rtl="0" eaLnBrk="1" fontAlgn="auto" latinLnBrk="0" hangingPunct="1">
              <a:lnSpc>
                <a:spcPct val="100000"/>
              </a:lnSpc>
              <a:spcBef>
                <a:spcPts val="600"/>
              </a:spcBef>
              <a:spcAft>
                <a:spcPts val="0"/>
              </a:spcAft>
              <a:buClrTx/>
              <a:buSzTx/>
              <a:buFontTx/>
              <a:buNone/>
              <a:tabLst/>
              <a:defRPr/>
            </a:pPr>
            <a:r>
              <a:rPr lang="fr-CH" sz="1100" baseline="0" dirty="0">
                <a:latin typeface="Arial" panose="020B0604020202020204" pitchFamily="34" charset="0"/>
                <a:cs typeface="Arial" panose="020B0604020202020204" pitchFamily="34" charset="0"/>
              </a:rPr>
              <a:t>Nous retrouvons ainsi que 12% dans la santé et 2% dans l’alimentaire seraient effectivement protégés </a:t>
            </a:r>
            <a:r>
              <a:rPr lang="fr-CH" sz="1100" b="1" baseline="0" dirty="0">
                <a:latin typeface="Arial" panose="020B0604020202020204" pitchFamily="34" charset="0"/>
                <a:cs typeface="Arial" panose="020B0604020202020204" pitchFamily="34" charset="0"/>
              </a:rPr>
              <a:t>conformément à </a:t>
            </a:r>
            <a:r>
              <a:rPr lang="fr-CH" sz="1100" baseline="0" dirty="0">
                <a:latin typeface="Arial" panose="020B0604020202020204" pitchFamily="34" charset="0"/>
                <a:cs typeface="Arial" panose="020B0604020202020204" pitchFamily="34" charset="0"/>
              </a:rPr>
              <a:t>la législation</a:t>
            </a:r>
          </a:p>
          <a:p>
            <a:pPr defTabSz="907451">
              <a:defRPr/>
            </a:pPr>
            <a:endParaRPr lang="fr-CH" sz="1100" baseline="0" dirty="0">
              <a:latin typeface="Arial" panose="020B0604020202020204" pitchFamily="34" charset="0"/>
              <a:cs typeface="Arial" panose="020B0604020202020204" pitchFamily="34" charset="0"/>
            </a:endParaRPr>
          </a:p>
          <a:p>
            <a:pPr>
              <a:spcBef>
                <a:spcPts val="605"/>
              </a:spcBef>
              <a:defRPr/>
            </a:pPr>
            <a:r>
              <a:rPr lang="fr-FR" sz="1100" dirty="0">
                <a:latin typeface="Arial" panose="020B0604020202020204" pitchFamily="34" charset="0"/>
                <a:cs typeface="Arial" panose="020B0604020202020204" pitchFamily="34" charset="0"/>
              </a:rPr>
              <a:t>Cette faible application de l’</a:t>
            </a:r>
            <a:r>
              <a:rPr lang="fr-FR" sz="1100" dirty="0" err="1">
                <a:latin typeface="Arial" panose="020B0604020202020204" pitchFamily="34" charset="0"/>
                <a:cs typeface="Arial" panose="020B0604020202020204" pitchFamily="34" charset="0"/>
              </a:rPr>
              <a:t>OProMa</a:t>
            </a:r>
            <a:r>
              <a:rPr lang="fr-FR" sz="1100" dirty="0">
                <a:latin typeface="Arial" panose="020B0604020202020204" pitchFamily="34" charset="0"/>
                <a:cs typeface="Arial" panose="020B0604020202020204" pitchFamily="34" charset="0"/>
              </a:rPr>
              <a:t> </a:t>
            </a:r>
            <a:r>
              <a:rPr lang="fr-CH" sz="1100" dirty="0">
                <a:latin typeface="Arial" panose="020B0604020202020204" pitchFamily="34" charset="0"/>
                <a:cs typeface="Arial" panose="020B0604020202020204" pitchFamily="34" charset="0"/>
              </a:rPr>
              <a:t>témoigne d'un nombre important de femmes qui ne bénéficient pas des mesures protectrices auxquelles elles auraient droit.</a:t>
            </a:r>
          </a:p>
          <a:p>
            <a:pPr>
              <a:spcBef>
                <a:spcPts val="605"/>
              </a:spcBef>
              <a:defRPr/>
            </a:pPr>
            <a:endParaRPr lang="fr-CH" sz="1100" dirty="0">
              <a:solidFill>
                <a:schemeClr val="bg1">
                  <a:lumMod val="50000"/>
                </a:schemeClr>
              </a:solidFill>
              <a:latin typeface="Arial" panose="020B0604020202020204" pitchFamily="34" charset="0"/>
              <a:cs typeface="Arial" panose="020B0604020202020204" pitchFamily="34" charset="0"/>
            </a:endParaRPr>
          </a:p>
        </p:txBody>
      </p:sp>
      <p:sp>
        <p:nvSpPr>
          <p:cNvPr id="4" name="Espace réservé du numéro de diapositive 3"/>
          <p:cNvSpPr>
            <a:spLocks noGrp="1"/>
          </p:cNvSpPr>
          <p:nvPr>
            <p:ph type="sldNum" sz="quarter" idx="10"/>
          </p:nvPr>
        </p:nvSpPr>
        <p:spPr/>
        <p:txBody>
          <a:bodyPr/>
          <a:lstStyle/>
          <a:p>
            <a:fld id="{9C1D6D56-C521-4B4F-9B9C-5E5CFBDCAA0A}" type="slidenum">
              <a:rPr lang="fr-CH" smtClean="0"/>
              <a:t>16</a:t>
            </a:fld>
            <a:endParaRPr lang="fr-CH"/>
          </a:p>
        </p:txBody>
      </p:sp>
    </p:spTree>
    <p:extLst>
      <p:ext uri="{BB962C8B-B14F-4D97-AF65-F5344CB8AC3E}">
        <p14:creationId xmlns:p14="http://schemas.microsoft.com/office/powerpoint/2010/main" val="23536635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gn="just"/>
            <a:r>
              <a:rPr lang="fr-CH" sz="1100" dirty="0">
                <a:latin typeface="+mn-lt"/>
                <a:cs typeface="Arial" panose="020B0604020202020204" pitchFamily="34" charset="0"/>
              </a:rPr>
              <a:t>Nous avons fait des études de cas dans 6 entreprises des secteurs de la santé et de l’industrie alimentaire.</a:t>
            </a:r>
          </a:p>
          <a:p>
            <a:pPr algn="just"/>
            <a:r>
              <a:rPr lang="fr-CH" sz="1100" dirty="0">
                <a:latin typeface="+mn-lt"/>
                <a:cs typeface="Arial" panose="020B0604020202020204" pitchFamily="34" charset="0"/>
              </a:rPr>
              <a:t>Nous avons pu organiser 46 entretiens avec plusieurs parties prenantes au sein de chaque entreprise.</a:t>
            </a:r>
          </a:p>
          <a:p>
            <a:pPr algn="just"/>
            <a:endParaRPr lang="fr-CH" sz="1100" dirty="0">
              <a:latin typeface="+mn-lt"/>
              <a:cs typeface="Arial" panose="020B0604020202020204" pitchFamily="34" charset="0"/>
            </a:endParaRPr>
          </a:p>
          <a:p>
            <a:pPr algn="just"/>
            <a:endParaRPr lang="fr-CH" sz="1100" dirty="0">
              <a:latin typeface="+mn-lt"/>
              <a:cs typeface="Arial" panose="020B0604020202020204" pitchFamily="34" charset="0"/>
            </a:endParaRPr>
          </a:p>
        </p:txBody>
      </p:sp>
      <p:sp>
        <p:nvSpPr>
          <p:cNvPr id="4" name="Espace réservé du numéro de diapositive 3"/>
          <p:cNvSpPr>
            <a:spLocks noGrp="1"/>
          </p:cNvSpPr>
          <p:nvPr>
            <p:ph type="sldNum" sz="quarter" idx="10"/>
          </p:nvPr>
        </p:nvSpPr>
        <p:spPr/>
        <p:txBody>
          <a:bodyPr/>
          <a:lstStyle/>
          <a:p>
            <a:fld id="{9C1D6D56-C521-4B4F-9B9C-5E5CFBDCAA0A}" type="slidenum">
              <a:rPr lang="fr-CH" smtClean="0"/>
              <a:t>17</a:t>
            </a:fld>
            <a:endParaRPr lang="fr-CH"/>
          </a:p>
        </p:txBody>
      </p:sp>
    </p:spTree>
    <p:extLst>
      <p:ext uri="{BB962C8B-B14F-4D97-AF65-F5344CB8AC3E}">
        <p14:creationId xmlns:p14="http://schemas.microsoft.com/office/powerpoint/2010/main" val="6125146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80975" y="663575"/>
            <a:ext cx="6253163" cy="3517900"/>
          </a:xfrm>
        </p:spPr>
      </p:sp>
      <p:sp>
        <p:nvSpPr>
          <p:cNvPr id="3" name="Espace réservé des notes 2"/>
          <p:cNvSpPr>
            <a:spLocks noGrp="1"/>
          </p:cNvSpPr>
          <p:nvPr>
            <p:ph type="body" idx="1"/>
          </p:nvPr>
        </p:nvSpPr>
        <p:spPr>
          <a:xfrm>
            <a:off x="505072" y="4416124"/>
            <a:ext cx="5601831" cy="5237469"/>
          </a:xfrm>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fr-CH" sz="1100" dirty="0">
                <a:latin typeface="+mn-lt"/>
                <a:cs typeface="Arial" panose="020B0604020202020204" pitchFamily="34" charset="0"/>
              </a:rPr>
              <a:t>Les études de cas ont mise en évidence </a:t>
            </a:r>
            <a:r>
              <a:rPr lang="fr-FR" sz="1100" dirty="0">
                <a:latin typeface="+mn-lt"/>
                <a:cs typeface="Arial" panose="020B0604020202020204" pitchFamily="34" charset="0"/>
              </a:rPr>
              <a:t>des </a:t>
            </a:r>
            <a:r>
              <a:rPr lang="fr-FR" sz="1100" b="1" dirty="0">
                <a:latin typeface="+mn-lt"/>
                <a:cs typeface="Arial" panose="020B0604020202020204" pitchFamily="34" charset="0"/>
              </a:rPr>
              <a:t>réalités très contrastées</a:t>
            </a:r>
            <a:r>
              <a:rPr lang="fr-FR" sz="1100" dirty="0">
                <a:latin typeface="+mn-lt"/>
                <a:cs typeface="Arial" panose="020B0604020202020204" pitchFamily="34" charset="0"/>
              </a:rPr>
              <a:t>. </a:t>
            </a:r>
            <a:r>
              <a:rPr lang="fr-FR" sz="1100" i="1" dirty="0">
                <a:latin typeface="+mn-lt"/>
                <a:cs typeface="Arial" panose="020B0604020202020204" pitchFamily="34" charset="0"/>
              </a:rPr>
              <a:t>Notamment</a:t>
            </a:r>
            <a:r>
              <a:rPr lang="fr-FR" sz="1100" dirty="0">
                <a:latin typeface="+mn-lt"/>
                <a:cs typeface="Arial" panose="020B0604020202020204" pitchFamily="34" charset="0"/>
              </a:rPr>
              <a:t>: alors que certaines entreprises présentent des procédures apparemment conformes aux dispositions légales, d’autres privilégient une protection informelle. </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fr-FR" sz="1100" dirty="0">
              <a:latin typeface="+mn-lt"/>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fr-FR" sz="1100" dirty="0">
                <a:latin typeface="+mn-lt"/>
                <a:cs typeface="Arial" panose="020B0604020202020204" pitchFamily="34" charset="0"/>
              </a:rPr>
              <a:t>Dans notre échantillon, </a:t>
            </a:r>
            <a:r>
              <a:rPr lang="fr-FR" sz="1100" dirty="0">
                <a:solidFill>
                  <a:schemeClr val="tx1"/>
                </a:solidFill>
                <a:latin typeface="+mn-lt"/>
                <a:cs typeface="Arial" panose="020B0604020202020204" pitchFamily="34" charset="0"/>
              </a:rPr>
              <a:t>trois entreprises appliquaient des mesures conformes à la législation. </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fr-FR" sz="1100" dirty="0">
              <a:solidFill>
                <a:schemeClr val="tx1"/>
              </a:solidFill>
              <a:latin typeface="+mn-lt"/>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fr-FR" sz="1100" dirty="0">
                <a:solidFill>
                  <a:schemeClr val="tx1"/>
                </a:solidFill>
                <a:latin typeface="+mn-lt"/>
                <a:cs typeface="Arial" panose="020B0604020202020204" pitchFamily="34" charset="0"/>
              </a:rPr>
              <a:t>De manière générale, dans ces entreprises on a observé une meilleure prise en compte des risques professionnels et une meilleure information des responsables et des collaboratrices.</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fr-FR" sz="1100" dirty="0">
              <a:solidFill>
                <a:schemeClr val="tx1"/>
              </a:solidFill>
              <a:latin typeface="+mn-lt"/>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fr-FR" sz="1100" dirty="0">
                <a:solidFill>
                  <a:schemeClr val="tx1"/>
                </a:solidFill>
                <a:latin typeface="+mn-lt"/>
                <a:cs typeface="Arial" panose="020B0604020202020204" pitchFamily="34" charset="0"/>
              </a:rPr>
              <a:t>Les travailleuses au sein de ces entreprises estiment généralement avoir été soutenues, et elles perçoivent que la grossesse est légitime au sein de l’entreprise.</a:t>
            </a:r>
          </a:p>
          <a:p>
            <a:pPr marL="0" marR="0" lvl="0" indent="0" algn="just" defTabSz="914400" rtl="0" eaLnBrk="1" fontAlgn="auto" latinLnBrk="0" hangingPunct="1">
              <a:lnSpc>
                <a:spcPct val="100000"/>
              </a:lnSpc>
              <a:spcBef>
                <a:spcPts val="0"/>
              </a:spcBef>
              <a:spcAft>
                <a:spcPts val="0"/>
              </a:spcAft>
              <a:buClrTx/>
              <a:buSzTx/>
              <a:buFontTx/>
              <a:buNone/>
              <a:tabLst/>
              <a:defRPr/>
            </a:pPr>
            <a:r>
              <a:rPr lang="fr-FR" sz="1100" dirty="0">
                <a:solidFill>
                  <a:schemeClr val="tx1"/>
                </a:solidFill>
                <a:latin typeface="+mn-lt"/>
                <a:cs typeface="Arial" panose="020B0604020202020204" pitchFamily="34" charset="0"/>
              </a:rPr>
              <a:t>Voici le témoignage d’une assistante en soins et santé communautaire dans une entreprise de soins à domicile: …</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fr-FR" sz="1100" dirty="0">
              <a:solidFill>
                <a:schemeClr val="tx1"/>
              </a:solidFill>
              <a:latin typeface="+mn-lt"/>
              <a:cs typeface="Arial" panose="020B0604020202020204" pitchFamily="34" charset="0"/>
            </a:endParaRPr>
          </a:p>
          <a:p>
            <a:pPr algn="ctr"/>
            <a:r>
              <a:rPr lang="fr-CH" sz="1100" i="1" dirty="0">
                <a:latin typeface="+mn-lt"/>
                <a:cs typeface="Calibri" panose="020F0502020204030204" pitchFamily="34" charset="0"/>
              </a:rPr>
              <a:t>Dès le départ on m’a mise en confiance par rapport au fait que oui j’étais enceinte et que j’avais des droits, j’avais moins peur de dire, « là, demain vous m’avez mis ça, ça me paraît un peu compliqué et tout ».</a:t>
            </a:r>
          </a:p>
          <a:p>
            <a:pPr algn="ctr"/>
            <a:r>
              <a:rPr lang="fr-CH" sz="1100" dirty="0">
                <a:latin typeface="+mn-lt"/>
                <a:cs typeface="Calibri" panose="020F0502020204030204" pitchFamily="34" charset="0"/>
              </a:rPr>
              <a:t>(ASSC, soins à domicile)</a:t>
            </a:r>
            <a:endParaRPr lang="fr-FR" sz="1100" dirty="0">
              <a:latin typeface="+mn-lt"/>
              <a:cs typeface="Arial" panose="020B0604020202020204" pitchFamily="34" charset="0"/>
            </a:endParaRPr>
          </a:p>
        </p:txBody>
      </p:sp>
      <p:sp>
        <p:nvSpPr>
          <p:cNvPr id="4" name="Espace réservé du numéro de diapositive 3"/>
          <p:cNvSpPr>
            <a:spLocks noGrp="1"/>
          </p:cNvSpPr>
          <p:nvPr>
            <p:ph type="sldNum" sz="quarter" idx="10"/>
          </p:nvPr>
        </p:nvSpPr>
        <p:spPr/>
        <p:txBody>
          <a:bodyPr/>
          <a:lstStyle/>
          <a:p>
            <a:fld id="{9C1D6D56-C521-4B4F-9B9C-5E5CFBDCAA0A}" type="slidenum">
              <a:rPr lang="fr-CH" smtClean="0"/>
              <a:t>18</a:t>
            </a:fld>
            <a:endParaRPr lang="fr-CH"/>
          </a:p>
        </p:txBody>
      </p:sp>
    </p:spTree>
    <p:extLst>
      <p:ext uri="{BB962C8B-B14F-4D97-AF65-F5344CB8AC3E}">
        <p14:creationId xmlns:p14="http://schemas.microsoft.com/office/powerpoint/2010/main" val="5161568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80975" y="663575"/>
            <a:ext cx="6253163" cy="3517900"/>
          </a:xfrm>
        </p:spPr>
      </p:sp>
      <p:sp>
        <p:nvSpPr>
          <p:cNvPr id="3" name="Espace réservé des notes 2"/>
          <p:cNvSpPr>
            <a:spLocks noGrp="1"/>
          </p:cNvSpPr>
          <p:nvPr>
            <p:ph type="body" idx="1"/>
          </p:nvPr>
        </p:nvSpPr>
        <p:spPr>
          <a:xfrm>
            <a:off x="505072" y="4416124"/>
            <a:ext cx="5601831" cy="5237469"/>
          </a:xfrm>
        </p:spPr>
        <p:txBody>
          <a:bodyPr/>
          <a:lstStyle/>
          <a:p>
            <a:pPr algn="just"/>
            <a:r>
              <a:rPr lang="fr-FR" sz="1100" dirty="0">
                <a:latin typeface="+mn-lt"/>
                <a:cs typeface="Arial" panose="020B0604020202020204" pitchFamily="34" charset="0"/>
              </a:rPr>
              <a:t>Toutefois, toujours dans ces mêmes entreprises, les travailleuses évoquent des tensions avec leurs collègues lorsque les mesures protectives mises en place </a:t>
            </a:r>
            <a:r>
              <a:rPr lang="fr-FR" sz="1100" dirty="0">
                <a:solidFill>
                  <a:schemeClr val="tx1"/>
                </a:solidFill>
                <a:latin typeface="+mn-lt"/>
                <a:cs typeface="Arial" panose="020B0604020202020204" pitchFamily="34" charset="0"/>
              </a:rPr>
              <a:t>impliquent une charge de travail supplémentaire pour leurs collègues. : ….</a:t>
            </a:r>
          </a:p>
          <a:p>
            <a:pPr algn="just"/>
            <a:endParaRPr lang="fr-FR" sz="1100" dirty="0">
              <a:latin typeface="+mn-lt"/>
              <a:cs typeface="Arial" panose="020B0604020202020204" pitchFamily="34" charset="0"/>
            </a:endParaRPr>
          </a:p>
          <a:p>
            <a:pPr algn="just"/>
            <a:r>
              <a:rPr lang="fr-FR" sz="1100" dirty="0">
                <a:latin typeface="+mn-lt"/>
                <a:cs typeface="Arial" panose="020B0604020202020204" pitchFamily="34" charset="0"/>
              </a:rPr>
              <a:t>Ceci est résumé dans le témoignage d’une physiothérapeute: </a:t>
            </a:r>
          </a:p>
          <a:p>
            <a:pPr algn="ctr"/>
            <a:r>
              <a:rPr lang="fr-CH" sz="1100" i="1" dirty="0">
                <a:latin typeface="+mn-lt"/>
                <a:cs typeface="Calibri" panose="020F0502020204030204" pitchFamily="34" charset="0"/>
              </a:rPr>
              <a:t>On sait qu’après plus ou moins quatre mois, on ne fait plus de gardes, donc ça veut dire que les autres, ils s’en tapent plus. </a:t>
            </a:r>
          </a:p>
          <a:p>
            <a:pPr algn="ctr">
              <a:spcBef>
                <a:spcPts val="600"/>
              </a:spcBef>
            </a:pPr>
            <a:r>
              <a:rPr lang="fr-CH" sz="1100" dirty="0">
                <a:latin typeface="+mn-lt"/>
                <a:cs typeface="Calibri" panose="020F0502020204030204" pitchFamily="34" charset="0"/>
              </a:rPr>
              <a:t>(Physiothérapeute, hôpital)</a:t>
            </a:r>
          </a:p>
          <a:p>
            <a:pPr algn="just"/>
            <a:endParaRPr lang="fr-FR" sz="1100" dirty="0">
              <a:solidFill>
                <a:schemeClr val="tx1"/>
              </a:solidFill>
              <a:latin typeface="+mn-lt"/>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fr-FR" sz="1100" dirty="0">
                <a:latin typeface="+mn-lt"/>
                <a:cs typeface="Arial" panose="020B0604020202020204" pitchFamily="34" charset="0"/>
              </a:rPr>
              <a:t>plusieurs des travailleuses interrogées ont manifesté le s</a:t>
            </a:r>
            <a:r>
              <a:rPr lang="fr-FR" sz="1100" dirty="0">
                <a:solidFill>
                  <a:schemeClr val="tx1"/>
                </a:solidFill>
                <a:latin typeface="+mn-lt"/>
                <a:cs typeface="Arial" panose="020B0604020202020204" pitchFamily="34" charset="0"/>
              </a:rPr>
              <a:t>ouhait que les mesures de protection soient plus appropriées au contexte et aux conditions de leur travail réel. Plus témoignages montrent que les conditions de travail dégradées, p.ex. le manque d’effectif, empêche d’avoir accès à une réelle protection. </a:t>
            </a:r>
            <a:endParaRPr lang="fr-FR" sz="1100" dirty="0">
              <a:latin typeface="+mn-lt"/>
              <a:cs typeface="Arial" panose="020B0604020202020204" pitchFamily="34" charset="0"/>
            </a:endParaRPr>
          </a:p>
        </p:txBody>
      </p:sp>
      <p:sp>
        <p:nvSpPr>
          <p:cNvPr id="4" name="Espace réservé du numéro de diapositive 3"/>
          <p:cNvSpPr>
            <a:spLocks noGrp="1"/>
          </p:cNvSpPr>
          <p:nvPr>
            <p:ph type="sldNum" sz="quarter" idx="10"/>
          </p:nvPr>
        </p:nvSpPr>
        <p:spPr/>
        <p:txBody>
          <a:bodyPr/>
          <a:lstStyle/>
          <a:p>
            <a:fld id="{9C1D6D56-C521-4B4F-9B9C-5E5CFBDCAA0A}" type="slidenum">
              <a:rPr lang="fr-CH" smtClean="0"/>
              <a:t>19</a:t>
            </a:fld>
            <a:endParaRPr lang="fr-CH"/>
          </a:p>
        </p:txBody>
      </p:sp>
    </p:spTree>
    <p:extLst>
      <p:ext uri="{BB962C8B-B14F-4D97-AF65-F5344CB8AC3E}">
        <p14:creationId xmlns:p14="http://schemas.microsoft.com/office/powerpoint/2010/main" val="38084308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80975" y="663575"/>
            <a:ext cx="6253163" cy="3517900"/>
          </a:xfrm>
        </p:spPr>
      </p:sp>
      <p:sp>
        <p:nvSpPr>
          <p:cNvPr id="3" name="Espace réservé des notes 2"/>
          <p:cNvSpPr>
            <a:spLocks noGrp="1"/>
          </p:cNvSpPr>
          <p:nvPr>
            <p:ph type="body" idx="1"/>
          </p:nvPr>
        </p:nvSpPr>
        <p:spPr>
          <a:xfrm>
            <a:off x="505072" y="4416124"/>
            <a:ext cx="5601831" cy="5237469"/>
          </a:xfrm>
        </p:spPr>
        <p:txBody>
          <a:bodyPr/>
          <a:lstStyle/>
          <a:p>
            <a:pPr algn="just"/>
            <a:r>
              <a:rPr lang="fr-FR" sz="1100" dirty="0">
                <a:latin typeface="+mn-lt"/>
                <a:cs typeface="Arial" panose="020B0604020202020204" pitchFamily="34" charset="0"/>
              </a:rPr>
              <a:t>Dans notre échantillon, trois </a:t>
            </a:r>
            <a:r>
              <a:rPr lang="fr-FR" sz="1100" dirty="0">
                <a:solidFill>
                  <a:schemeClr val="tx1"/>
                </a:solidFill>
                <a:latin typeface="+mn-lt"/>
                <a:cs typeface="Arial" panose="020B0604020202020204" pitchFamily="34" charset="0"/>
              </a:rPr>
              <a:t>entreprises appliquent de manière informelle ou pas du tout de mesures préventives pour leurs collaboratrices enceintes.</a:t>
            </a:r>
          </a:p>
          <a:p>
            <a:pPr algn="just"/>
            <a:endParaRPr lang="fr-FR" sz="1100" dirty="0">
              <a:solidFill>
                <a:schemeClr val="tx1"/>
              </a:solidFill>
              <a:latin typeface="+mn-lt"/>
              <a:cs typeface="Arial" panose="020B0604020202020204" pitchFamily="34" charset="0"/>
            </a:endParaRPr>
          </a:p>
          <a:p>
            <a:pPr algn="just"/>
            <a:r>
              <a:rPr lang="fr-FR" sz="1100" dirty="0">
                <a:solidFill>
                  <a:schemeClr val="tx1"/>
                </a:solidFill>
                <a:latin typeface="+mn-lt"/>
                <a:cs typeface="Arial" panose="020B0604020202020204" pitchFamily="34" charset="0"/>
              </a:rPr>
              <a:t>Les travailleuses interrogées évoquent des craintes vis-à-vis de leur santé, et de celle de leur enfant. Elles estiment que leur activité est très voir trop pénible pour une femme enceinte et elles évoquent des sentiments d’épuisement.</a:t>
            </a:r>
          </a:p>
          <a:p>
            <a:pPr algn="just"/>
            <a:r>
              <a:rPr lang="fr-FR" sz="1100" dirty="0">
                <a:latin typeface="+mn-lt"/>
                <a:cs typeface="Arial" panose="020B0604020202020204" pitchFamily="34" charset="0"/>
              </a:rPr>
              <a:t>…EXTRAIT…</a:t>
            </a:r>
          </a:p>
          <a:p>
            <a:pPr algn="just"/>
            <a:r>
              <a:rPr lang="fr-FR" sz="1100" dirty="0">
                <a:latin typeface="+mn-lt"/>
                <a:cs typeface="Arial" panose="020B0604020202020204" pitchFamily="34" charset="0"/>
              </a:rPr>
              <a:t>De manière générale, au sein des trois entreprises qui appliquent informellement ou pas les mesures de protection, les travailleuses interrogées estiment ne pas avoir été soutenues lors de leur grossesse et certaines disent avoir également vécu des craintes par rapport à leur emploi. </a:t>
            </a:r>
          </a:p>
          <a:p>
            <a:pPr marL="0" marR="0" lvl="0" indent="0" algn="just" defTabSz="914400" rtl="0" eaLnBrk="1" fontAlgn="auto" latinLnBrk="0" hangingPunct="1">
              <a:lnSpc>
                <a:spcPct val="100000"/>
              </a:lnSpc>
              <a:spcBef>
                <a:spcPts val="0"/>
              </a:spcBef>
              <a:spcAft>
                <a:spcPts val="0"/>
              </a:spcAft>
              <a:buClrTx/>
              <a:buSzTx/>
              <a:buFontTx/>
              <a:buNone/>
              <a:tabLst/>
              <a:defRPr/>
            </a:pPr>
            <a:r>
              <a:rPr lang="fr-FR" sz="1100" dirty="0">
                <a:solidFill>
                  <a:schemeClr val="tx1"/>
                </a:solidFill>
                <a:latin typeface="+mn-lt"/>
                <a:cs typeface="Arial" panose="020B0604020202020204" pitchFamily="34" charset="0"/>
              </a:rPr>
              <a:t>Elles se disent obligées à recourir informellement à l’aide des collègues afin d’effectuer certaines tâches trop pénibles, ce qui génère souvent des tension au sein de l’équipe.</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fr-FR" sz="1100" dirty="0">
              <a:latin typeface="+mn-lt"/>
              <a:cs typeface="Arial" panose="020B0604020202020204" pitchFamily="34" charset="0"/>
            </a:endParaRPr>
          </a:p>
          <a:p>
            <a:pPr algn="just"/>
            <a:r>
              <a:rPr lang="fr-FR" sz="1100" dirty="0">
                <a:latin typeface="+mn-lt"/>
                <a:cs typeface="Arial" panose="020B0604020202020204" pitchFamily="34" charset="0"/>
              </a:rPr>
              <a:t>Souvent, pour ces travailleuses la seule solution afin d’être retirées d’un emploi considéré comme dangereux et pénible est l’arrêt du travail posée par le gynécologue. Or, cette stratégie peut avoir des effets négatifs en termes de salaire et de carrière. De plus, elle rend invisibles les conditions de travail délétères pour la santé.</a:t>
            </a:r>
          </a:p>
        </p:txBody>
      </p:sp>
      <p:sp>
        <p:nvSpPr>
          <p:cNvPr id="4" name="Espace réservé du numéro de diapositive 3"/>
          <p:cNvSpPr>
            <a:spLocks noGrp="1"/>
          </p:cNvSpPr>
          <p:nvPr>
            <p:ph type="sldNum" sz="quarter" idx="10"/>
          </p:nvPr>
        </p:nvSpPr>
        <p:spPr/>
        <p:txBody>
          <a:bodyPr/>
          <a:lstStyle/>
          <a:p>
            <a:fld id="{9C1D6D56-C521-4B4F-9B9C-5E5CFBDCAA0A}" type="slidenum">
              <a:rPr lang="fr-CH" smtClean="0"/>
              <a:t>20</a:t>
            </a:fld>
            <a:endParaRPr lang="fr-CH"/>
          </a:p>
        </p:txBody>
      </p:sp>
    </p:spTree>
    <p:extLst>
      <p:ext uri="{BB962C8B-B14F-4D97-AF65-F5344CB8AC3E}">
        <p14:creationId xmlns:p14="http://schemas.microsoft.com/office/powerpoint/2010/main" val="15372910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41288" y="868363"/>
            <a:ext cx="6469062" cy="3640137"/>
          </a:xfrm>
        </p:spPr>
      </p:sp>
      <p:sp>
        <p:nvSpPr>
          <p:cNvPr id="3" name="Espace réservé des notes 2"/>
          <p:cNvSpPr>
            <a:spLocks noGrp="1"/>
          </p:cNvSpPr>
          <p:nvPr>
            <p:ph type="body" idx="1"/>
          </p:nvPr>
        </p:nvSpPr>
        <p:spPr>
          <a:xfrm>
            <a:off x="661199" y="4611910"/>
            <a:ext cx="5289575" cy="4816676"/>
          </a:xfrm>
        </p:spPr>
        <p:txBody>
          <a:bodyPr/>
          <a:lstStyle/>
          <a:p>
            <a:pPr algn="just"/>
            <a:endParaRPr lang="fr-FR" sz="1100" b="1" u="sng" dirty="0">
              <a:latin typeface="+mn-lt"/>
              <a:cs typeface="Arial" panose="020B0604020202020204" pitchFamily="34" charset="0"/>
            </a:endParaRPr>
          </a:p>
        </p:txBody>
      </p:sp>
      <p:sp>
        <p:nvSpPr>
          <p:cNvPr id="4" name="Espace réservé du numéro de diapositive 3"/>
          <p:cNvSpPr>
            <a:spLocks noGrp="1"/>
          </p:cNvSpPr>
          <p:nvPr>
            <p:ph type="sldNum" sz="quarter" idx="10"/>
          </p:nvPr>
        </p:nvSpPr>
        <p:spPr/>
        <p:txBody>
          <a:bodyPr/>
          <a:lstStyle/>
          <a:p>
            <a:fld id="{9C1D6D56-C521-4B4F-9B9C-5E5CFBDCAA0A}" type="slidenum">
              <a:rPr lang="fr-CH" smtClean="0"/>
              <a:t>22</a:t>
            </a:fld>
            <a:endParaRPr lang="fr-CH"/>
          </a:p>
        </p:txBody>
      </p:sp>
    </p:spTree>
    <p:extLst>
      <p:ext uri="{BB962C8B-B14F-4D97-AF65-F5344CB8AC3E}">
        <p14:creationId xmlns:p14="http://schemas.microsoft.com/office/powerpoint/2010/main" val="32152458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60325" y="838200"/>
            <a:ext cx="6426200" cy="3614738"/>
          </a:xfrm>
        </p:spPr>
      </p:sp>
      <p:sp>
        <p:nvSpPr>
          <p:cNvPr id="3" name="Espace réservé des notes 2"/>
          <p:cNvSpPr>
            <a:spLocks noGrp="1"/>
          </p:cNvSpPr>
          <p:nvPr>
            <p:ph type="body" idx="1"/>
          </p:nvPr>
        </p:nvSpPr>
        <p:spPr>
          <a:xfrm>
            <a:off x="655025" y="4570873"/>
            <a:ext cx="5240174" cy="5602507"/>
          </a:xfrm>
        </p:spPr>
        <p:txBody>
          <a:bodyPr/>
          <a:lstStyle/>
          <a:p>
            <a:endParaRPr lang="fr-CH" sz="1100" kern="1200" dirty="0">
              <a:solidFill>
                <a:schemeClr val="tx1"/>
              </a:solidFill>
              <a:effectLst/>
            </a:endParaRPr>
          </a:p>
        </p:txBody>
      </p:sp>
      <p:sp>
        <p:nvSpPr>
          <p:cNvPr id="4" name="Espace réservé du numéro de diapositive 3"/>
          <p:cNvSpPr>
            <a:spLocks noGrp="1"/>
          </p:cNvSpPr>
          <p:nvPr>
            <p:ph type="sldNum" sz="quarter" idx="10"/>
          </p:nvPr>
        </p:nvSpPr>
        <p:spPr/>
        <p:txBody>
          <a:bodyPr/>
          <a:lstStyle/>
          <a:p>
            <a:fld id="{9C1D6D56-C521-4B4F-9B9C-5E5CFBDCAA0A}" type="slidenum">
              <a:rPr lang="fr-CH" smtClean="0"/>
              <a:t>2</a:t>
            </a:fld>
            <a:endParaRPr lang="fr-CH"/>
          </a:p>
        </p:txBody>
      </p:sp>
    </p:spTree>
    <p:extLst>
      <p:ext uri="{BB962C8B-B14F-4D97-AF65-F5344CB8AC3E}">
        <p14:creationId xmlns:p14="http://schemas.microsoft.com/office/powerpoint/2010/main" val="1961439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80975" y="663575"/>
            <a:ext cx="6253163" cy="3517900"/>
          </a:xfrm>
        </p:spPr>
      </p:sp>
      <p:sp>
        <p:nvSpPr>
          <p:cNvPr id="3" name="Espace réservé des notes 2"/>
          <p:cNvSpPr>
            <a:spLocks noGrp="1"/>
          </p:cNvSpPr>
          <p:nvPr>
            <p:ph type="body" idx="1"/>
          </p:nvPr>
        </p:nvSpPr>
        <p:spPr>
          <a:xfrm>
            <a:off x="505072" y="4363683"/>
            <a:ext cx="5601831" cy="5289908"/>
          </a:xfrm>
        </p:spPr>
        <p:txBody>
          <a:bodyPr/>
          <a:lstStyle/>
          <a:p>
            <a:pPr>
              <a:spcBef>
                <a:spcPts val="604"/>
              </a:spcBef>
            </a:pPr>
            <a:endParaRPr lang="fr-CH" sz="1100" dirty="0">
              <a:cs typeface="Arial" panose="020B0604020202020204" pitchFamily="34" charset="0"/>
            </a:endParaRPr>
          </a:p>
          <a:p>
            <a:pPr>
              <a:spcBef>
                <a:spcPts val="604"/>
              </a:spcBef>
            </a:pPr>
            <a:r>
              <a:rPr lang="fr-CH" sz="1100" dirty="0">
                <a:cs typeface="Arial" panose="020B0604020202020204" pitchFamily="34" charset="0"/>
              </a:rPr>
              <a:t>Ici juste une slide où vous pourrez ensuite retrouver des informations sur la législation… </a:t>
            </a:r>
          </a:p>
        </p:txBody>
      </p:sp>
      <p:sp>
        <p:nvSpPr>
          <p:cNvPr id="4" name="Espace réservé du numéro de diapositive 3"/>
          <p:cNvSpPr>
            <a:spLocks noGrp="1"/>
          </p:cNvSpPr>
          <p:nvPr>
            <p:ph type="sldNum" sz="quarter" idx="10"/>
          </p:nvPr>
        </p:nvSpPr>
        <p:spPr/>
        <p:txBody>
          <a:bodyPr/>
          <a:lstStyle/>
          <a:p>
            <a:fld id="{9C1D6D56-C521-4B4F-9B9C-5E5CFBDCAA0A}" type="slidenum">
              <a:rPr lang="fr-CH" smtClean="0"/>
              <a:t>23</a:t>
            </a:fld>
            <a:endParaRPr lang="fr-CH"/>
          </a:p>
        </p:txBody>
      </p:sp>
    </p:spTree>
    <p:extLst>
      <p:ext uri="{BB962C8B-B14F-4D97-AF65-F5344CB8AC3E}">
        <p14:creationId xmlns:p14="http://schemas.microsoft.com/office/powerpoint/2010/main" val="42266579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CH" dirty="0"/>
          </a:p>
        </p:txBody>
      </p:sp>
      <p:sp>
        <p:nvSpPr>
          <p:cNvPr id="4" name="Espace réservé du numéro de diapositive 3"/>
          <p:cNvSpPr>
            <a:spLocks noGrp="1"/>
          </p:cNvSpPr>
          <p:nvPr>
            <p:ph type="sldNum" sz="quarter" idx="5"/>
          </p:nvPr>
        </p:nvSpPr>
        <p:spPr/>
        <p:txBody>
          <a:bodyPr/>
          <a:lstStyle/>
          <a:p>
            <a:fld id="{E20124D2-0E72-4E77-A4B6-A395F95CF279}" type="slidenum">
              <a:rPr lang="fr-CH" smtClean="0"/>
              <a:t>24</a:t>
            </a:fld>
            <a:endParaRPr lang="fr-CH"/>
          </a:p>
        </p:txBody>
      </p:sp>
    </p:spTree>
    <p:extLst>
      <p:ext uri="{BB962C8B-B14F-4D97-AF65-F5344CB8AC3E}">
        <p14:creationId xmlns:p14="http://schemas.microsoft.com/office/powerpoint/2010/main" val="27145106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CH" dirty="0"/>
              <a:t>Première question: pourquoi on a mis en place des lois et règles spécifiques pour les travailleuses enceintes et celles qui allaitent?</a:t>
            </a:r>
          </a:p>
          <a:p>
            <a:r>
              <a:rPr lang="fr-CH" dirty="0"/>
              <a:t>Important de comprendre d’où viennent dangers et pénibilités pour pouvoir agir</a:t>
            </a:r>
          </a:p>
        </p:txBody>
      </p:sp>
      <p:sp>
        <p:nvSpPr>
          <p:cNvPr id="4" name="Espace réservé du numéro de diapositive 3"/>
          <p:cNvSpPr>
            <a:spLocks noGrp="1"/>
          </p:cNvSpPr>
          <p:nvPr>
            <p:ph type="sldNum" sz="quarter" idx="5"/>
          </p:nvPr>
        </p:nvSpPr>
        <p:spPr/>
        <p:txBody>
          <a:bodyPr/>
          <a:lstStyle/>
          <a:p>
            <a:fld id="{E20124D2-0E72-4E77-A4B6-A395F95CF279}" type="slidenum">
              <a:rPr lang="fr-CH" smtClean="0"/>
              <a:t>3</a:t>
            </a:fld>
            <a:endParaRPr lang="fr-CH"/>
          </a:p>
        </p:txBody>
      </p:sp>
    </p:spTree>
    <p:extLst>
      <p:ext uri="{BB962C8B-B14F-4D97-AF65-F5344CB8AC3E}">
        <p14:creationId xmlns:p14="http://schemas.microsoft.com/office/powerpoint/2010/main" val="28315197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b="1" kern="1200" dirty="0">
                <a:solidFill>
                  <a:schemeClr val="tx1"/>
                </a:solidFill>
                <a:effectLst/>
                <a:latin typeface="+mn-lt"/>
                <a:ea typeface="+mn-ea"/>
                <a:cs typeface="+mn-cs"/>
              </a:rPr>
              <a:t>La très grande majorité des femmes enceintes ont aussi un emploi.</a:t>
            </a:r>
          </a:p>
          <a:p>
            <a:r>
              <a:rPr lang="fr-CH" sz="1100" kern="1200" dirty="0">
                <a:solidFill>
                  <a:schemeClr val="tx1"/>
                </a:solidFill>
                <a:effectLst/>
                <a:latin typeface="+mn-lt"/>
                <a:ea typeface="+mn-ea"/>
                <a:cs typeface="+mn-cs"/>
              </a:rPr>
              <a:t>En soi, l’activité professionnelle ne présente pas de risque. </a:t>
            </a:r>
          </a:p>
          <a:p>
            <a:endParaRPr lang="fr-CH" sz="1100" kern="1200" dirty="0">
              <a:solidFill>
                <a:schemeClr val="tx1"/>
              </a:solidFill>
              <a:effectLst/>
              <a:latin typeface="+mn-lt"/>
              <a:ea typeface="+mn-ea"/>
              <a:cs typeface="+mn-cs"/>
            </a:endParaRPr>
          </a:p>
          <a:p>
            <a:r>
              <a:rPr lang="fr-CH" sz="1100" kern="1200" dirty="0">
                <a:solidFill>
                  <a:schemeClr val="tx1"/>
                </a:solidFill>
                <a:effectLst/>
                <a:latin typeface="+mn-lt"/>
                <a:ea typeface="+mn-ea"/>
                <a:cs typeface="+mn-cs"/>
              </a:rPr>
              <a:t>Peut favoriser une bonne santé: savez-vous pourquoi?</a:t>
            </a:r>
          </a:p>
          <a:p>
            <a:r>
              <a:rPr lang="fr-CH" sz="1100" kern="1200" dirty="0">
                <a:solidFill>
                  <a:schemeClr val="tx1"/>
                </a:solidFill>
                <a:effectLst/>
                <a:latin typeface="+mn-lt"/>
                <a:ea typeface="+mn-ea"/>
                <a:cs typeface="+mn-cs"/>
              </a:rPr>
              <a:t>De plus, bouger, être active est bon pour la grossesse. </a:t>
            </a:r>
          </a:p>
          <a:p>
            <a:endParaRPr lang="fr-CH" sz="11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100" kern="1200" dirty="0">
                <a:solidFill>
                  <a:schemeClr val="tx1"/>
                </a:solidFill>
                <a:effectLst/>
                <a:latin typeface="+mn-lt"/>
                <a:ea typeface="+mn-ea"/>
                <a:cs typeface="+mn-cs"/>
              </a:rPr>
              <a:t>Mais il faut aussi prendre en compte que pour la femme l</a:t>
            </a:r>
            <a:r>
              <a:rPr lang="fr-FR" sz="1100" dirty="0">
                <a:latin typeface="Calibri" panose="020F0502020204030204" pitchFamily="34" charset="0"/>
                <a:cs typeface="Calibri" panose="020F0502020204030204" pitchFamily="34" charset="0"/>
              </a:rPr>
              <a:t>a grossesse est une période de </a:t>
            </a:r>
            <a:r>
              <a:rPr lang="fr-FR" sz="1100" b="1" dirty="0">
                <a:solidFill>
                  <a:srgbClr val="903163"/>
                </a:solidFill>
                <a:latin typeface="Calibri" panose="020F0502020204030204" pitchFamily="34" charset="0"/>
                <a:cs typeface="Calibri" panose="020F0502020204030204" pitchFamily="34" charset="0"/>
              </a:rPr>
              <a:t>changements physiques et psychiques. Pour le futur enfant c’est </a:t>
            </a:r>
            <a:r>
              <a:rPr lang="fr-FR" sz="1100" dirty="0">
                <a:latin typeface="Calibri" panose="020F0502020204030204" pitchFamily="34" charset="0"/>
                <a:cs typeface="Calibri" panose="020F0502020204030204" pitchFamily="34" charset="0"/>
              </a:rPr>
              <a:t>une </a:t>
            </a:r>
            <a:r>
              <a:rPr lang="fr-FR" sz="1100" b="1" dirty="0">
                <a:solidFill>
                  <a:srgbClr val="903163"/>
                </a:solidFill>
                <a:latin typeface="Calibri" panose="020F0502020204030204" pitchFamily="34" charset="0"/>
                <a:cs typeface="Calibri" panose="020F0502020204030204" pitchFamily="34" charset="0"/>
              </a:rPr>
              <a:t>période sensible pour le développement </a:t>
            </a:r>
            <a:r>
              <a:rPr lang="fr-FR" sz="1100" dirty="0">
                <a:latin typeface="Calibri" panose="020F0502020204030204" pitchFamily="34" charset="0"/>
                <a:cs typeface="Calibri" panose="020F0502020204030204" pitchFamily="34" charset="0"/>
              </a:rPr>
              <a:t>du futur enfant.</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100" dirty="0">
                <a:solidFill>
                  <a:schemeClr val="tx1"/>
                </a:solidFill>
                <a:latin typeface="Calibri" panose="020F0502020204030204" pitchFamily="34" charset="0"/>
                <a:cs typeface="Calibri" panose="020F0502020204030204" pitchFamily="34" charset="0"/>
              </a:rPr>
              <a:t>A cause de cela, des conditions de travail et activités qui en temps normal sont sans problème ou supportables, peuvent être pénibles ou dangereuses</a:t>
            </a:r>
            <a:r>
              <a:rPr lang="fr-FR" sz="1100" b="1" dirty="0">
                <a:solidFill>
                  <a:schemeClr val="tx1"/>
                </a:solidFill>
                <a:latin typeface="Calibri" panose="020F0502020204030204" pitchFamily="34" charset="0"/>
                <a:cs typeface="Calibri" panose="020F0502020204030204" pitchFamily="34" charset="0"/>
              </a:rPr>
              <a:t> </a:t>
            </a:r>
            <a:r>
              <a:rPr lang="fr-FR" sz="1100" dirty="0">
                <a:solidFill>
                  <a:schemeClr val="tx1"/>
                </a:solidFill>
                <a:latin typeface="Calibri" panose="020F0502020204030204" pitchFamily="34" charset="0"/>
                <a:cs typeface="Calibri" panose="020F0502020204030204" pitchFamily="34" charset="0"/>
              </a:rPr>
              <a:t>pendant la grossesse, le post-partum et l’allaitement, Elles peuvent avoir des conséquences plus graves.  p.ex. travail debout, agents infectieux (p.ex. CMV), port de charge (p.ex. port d’enfants, patients,) etc.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100" dirty="0">
              <a:solidFill>
                <a:schemeClr val="tx1"/>
              </a:solidFill>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10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100" dirty="0">
                <a:latin typeface="Calibri" panose="020F0502020204030204" pitchFamily="34" charset="0"/>
                <a:cs typeface="Calibri" panose="020F0502020204030204" pitchFamily="34" charset="0"/>
              </a:rPr>
              <a:t>je ne vais pas traiter toutes les conditions de travail</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100" dirty="0">
                <a:latin typeface="Calibri" panose="020F0502020204030204" pitchFamily="34" charset="0"/>
                <a:cs typeface="Calibri" panose="020F0502020204030204" pitchFamily="34" charset="0"/>
              </a:rPr>
              <a:t>Je vais donner trois exemples très différents, </a:t>
            </a:r>
            <a:endParaRPr lang="fr-FR" sz="1100" dirty="0">
              <a:solidFill>
                <a:schemeClr val="tx1"/>
              </a:solidFill>
              <a:latin typeface="Calibri" panose="020F0502020204030204" pitchFamily="34" charset="0"/>
              <a:cs typeface="Calibri" panose="020F0502020204030204" pitchFamily="34" charset="0"/>
            </a:endParaRPr>
          </a:p>
        </p:txBody>
      </p:sp>
      <p:sp>
        <p:nvSpPr>
          <p:cNvPr id="4" name="Espace réservé du numéro de diapositive 3"/>
          <p:cNvSpPr>
            <a:spLocks noGrp="1"/>
          </p:cNvSpPr>
          <p:nvPr>
            <p:ph type="sldNum" sz="quarter" idx="10"/>
          </p:nvPr>
        </p:nvSpPr>
        <p:spPr/>
        <p:txBody>
          <a:bodyPr/>
          <a:lstStyle/>
          <a:p>
            <a:fld id="{9C1D6D56-C521-4B4F-9B9C-5E5CFBDCAA0A}" type="slidenum">
              <a:rPr lang="fr-CH" smtClean="0"/>
              <a:t>4</a:t>
            </a:fld>
            <a:endParaRPr lang="fr-CH"/>
          </a:p>
        </p:txBody>
      </p:sp>
    </p:spTree>
    <p:extLst>
      <p:ext uri="{BB962C8B-B14F-4D97-AF65-F5344CB8AC3E}">
        <p14:creationId xmlns:p14="http://schemas.microsoft.com/office/powerpoint/2010/main" val="18959783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CH" dirty="0"/>
              <a:t>Par l’alimentation, la respiration ou par la peau.</a:t>
            </a:r>
          </a:p>
          <a:p>
            <a:r>
              <a:rPr lang="fr-CH" dirty="0"/>
              <a:t>p.ex. plomb, </a:t>
            </a:r>
            <a:r>
              <a:rPr lang="fr-CH" dirty="0" err="1"/>
              <a:t>monoxide</a:t>
            </a:r>
            <a:r>
              <a:rPr lang="fr-CH" dirty="0"/>
              <a:t> de carbone, benzène, solvants…</a:t>
            </a:r>
          </a:p>
          <a:p>
            <a:r>
              <a:rPr lang="fr-CH" dirty="0"/>
              <a:t>Avortements, malformations, retards de développement, cancers de l’enfant.</a:t>
            </a:r>
          </a:p>
          <a:p>
            <a:r>
              <a:rPr lang="fr-CH" dirty="0"/>
              <a:t>Ce sont des risques invisibles. En principe pas exposition du personnel des syndicats, mais attention en cas de visite d’entreprise ou de chantier.</a:t>
            </a:r>
          </a:p>
        </p:txBody>
      </p:sp>
      <p:sp>
        <p:nvSpPr>
          <p:cNvPr id="4" name="Espace réservé du numéro de diapositive 3"/>
          <p:cNvSpPr>
            <a:spLocks noGrp="1"/>
          </p:cNvSpPr>
          <p:nvPr>
            <p:ph type="sldNum" sz="quarter" idx="5"/>
          </p:nvPr>
        </p:nvSpPr>
        <p:spPr/>
        <p:txBody>
          <a:bodyPr/>
          <a:lstStyle/>
          <a:p>
            <a:fld id="{E20124D2-0E72-4E77-A4B6-A395F95CF279}" type="slidenum">
              <a:rPr lang="fr-CH" smtClean="0"/>
              <a:t>5</a:t>
            </a:fld>
            <a:endParaRPr lang="fr-CH"/>
          </a:p>
        </p:txBody>
      </p:sp>
    </p:spTree>
    <p:extLst>
      <p:ext uri="{BB962C8B-B14F-4D97-AF65-F5344CB8AC3E}">
        <p14:creationId xmlns:p14="http://schemas.microsoft.com/office/powerpoint/2010/main" val="23197466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CH" dirty="0"/>
              <a:t>Les associations ne sont pas élevées, mais on a pu les mettre en évidence</a:t>
            </a:r>
          </a:p>
          <a:p>
            <a:r>
              <a:rPr lang="fr-CH" dirty="0"/>
              <a:t>Travail équipe alternée et </a:t>
            </a:r>
            <a:r>
              <a:rPr lang="fr-CH" dirty="0" err="1"/>
              <a:t>pré-éclampsie</a:t>
            </a:r>
            <a:r>
              <a:rPr lang="fr-CH" dirty="0"/>
              <a:t>, OR = 1,75</a:t>
            </a:r>
          </a:p>
        </p:txBody>
      </p:sp>
      <p:sp>
        <p:nvSpPr>
          <p:cNvPr id="4" name="Espace réservé du numéro de diapositive 3"/>
          <p:cNvSpPr>
            <a:spLocks noGrp="1"/>
          </p:cNvSpPr>
          <p:nvPr>
            <p:ph type="sldNum" sz="quarter" idx="5"/>
          </p:nvPr>
        </p:nvSpPr>
        <p:spPr/>
        <p:txBody>
          <a:bodyPr/>
          <a:lstStyle/>
          <a:p>
            <a:fld id="{E20124D2-0E72-4E77-A4B6-A395F95CF279}" type="slidenum">
              <a:rPr lang="fr-CH" smtClean="0"/>
              <a:t>6</a:t>
            </a:fld>
            <a:endParaRPr lang="fr-CH"/>
          </a:p>
        </p:txBody>
      </p:sp>
    </p:spTree>
    <p:extLst>
      <p:ext uri="{BB962C8B-B14F-4D97-AF65-F5344CB8AC3E}">
        <p14:creationId xmlns:p14="http://schemas.microsoft.com/office/powerpoint/2010/main" val="2228817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lvl="0"/>
            <a:r>
              <a:rPr lang="fr-CH" dirty="0"/>
              <a:t>Mécanismes: </a:t>
            </a:r>
            <a:r>
              <a:rPr lang="fr-CH" sz="1200" dirty="0"/>
              <a:t>Hormones du stress</a:t>
            </a:r>
          </a:p>
          <a:p>
            <a:pPr lvl="0"/>
            <a:r>
              <a:rPr lang="fr-CH" sz="1200" dirty="0"/>
              <a:t>Effets sur le placenta</a:t>
            </a:r>
            <a:endParaRPr lang="fr-CH" dirty="0"/>
          </a:p>
          <a:p>
            <a:r>
              <a:rPr lang="fr-CH" dirty="0"/>
              <a:t>Stress pas inclus dans la législation mais dimension à prendre en compte</a:t>
            </a:r>
          </a:p>
        </p:txBody>
      </p:sp>
      <p:sp>
        <p:nvSpPr>
          <p:cNvPr id="4" name="Espace réservé du numéro de diapositive 3"/>
          <p:cNvSpPr>
            <a:spLocks noGrp="1"/>
          </p:cNvSpPr>
          <p:nvPr>
            <p:ph type="sldNum" sz="quarter" idx="5"/>
          </p:nvPr>
        </p:nvSpPr>
        <p:spPr/>
        <p:txBody>
          <a:bodyPr/>
          <a:lstStyle/>
          <a:p>
            <a:fld id="{E20124D2-0E72-4E77-A4B6-A395F95CF279}" type="slidenum">
              <a:rPr lang="fr-CH" smtClean="0"/>
              <a:t>7</a:t>
            </a:fld>
            <a:endParaRPr lang="fr-CH"/>
          </a:p>
        </p:txBody>
      </p:sp>
    </p:spTree>
    <p:extLst>
      <p:ext uri="{BB962C8B-B14F-4D97-AF65-F5344CB8AC3E}">
        <p14:creationId xmlns:p14="http://schemas.microsoft.com/office/powerpoint/2010/main" val="23122058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80975" y="663575"/>
            <a:ext cx="6253163" cy="3517900"/>
          </a:xfrm>
        </p:spPr>
      </p:sp>
      <p:sp>
        <p:nvSpPr>
          <p:cNvPr id="3" name="Espace réservé des notes 2"/>
          <p:cNvSpPr>
            <a:spLocks noGrp="1"/>
          </p:cNvSpPr>
          <p:nvPr>
            <p:ph type="body" idx="1"/>
          </p:nvPr>
        </p:nvSpPr>
        <p:spPr>
          <a:xfrm>
            <a:off x="505072" y="4363683"/>
            <a:ext cx="5601831" cy="5289908"/>
          </a:xfrm>
        </p:spPr>
        <p:txBody>
          <a:bodyPr/>
          <a:lstStyle/>
          <a:p>
            <a:pPr>
              <a:spcBef>
                <a:spcPts val="604"/>
              </a:spcBef>
            </a:pPr>
            <a:endParaRPr lang="fr-CH" sz="1100" dirty="0">
              <a:latin typeface="+mn-lt"/>
              <a:cs typeface="Arial" panose="020B0604020202020204" pitchFamily="34" charset="0"/>
            </a:endParaRPr>
          </a:p>
          <a:p>
            <a:pPr>
              <a:spcBef>
                <a:spcPts val="604"/>
              </a:spcBef>
            </a:pPr>
            <a:r>
              <a:rPr lang="fr-CH" sz="1100" dirty="0">
                <a:latin typeface="+mn-lt"/>
                <a:cs typeface="Arial" panose="020B0604020202020204" pitchFamily="34" charset="0"/>
              </a:rPr>
              <a:t>Beaucoup de pays ont adopté des politiques de protection de la maternité, notamment sous l’impulsion de l’OIT et de l’Union européenne</a:t>
            </a:r>
          </a:p>
          <a:p>
            <a:pPr>
              <a:spcBef>
                <a:spcPts val="604"/>
              </a:spcBef>
            </a:pPr>
            <a:r>
              <a:rPr lang="fr-CH" sz="1100" dirty="0">
                <a:latin typeface="+mn-lt"/>
                <a:cs typeface="Arial" panose="020B0604020202020204" pitchFamily="34" charset="0"/>
              </a:rPr>
              <a:t>des </a:t>
            </a:r>
            <a:r>
              <a:rPr lang="fr-CH" sz="1100" b="1" dirty="0">
                <a:latin typeface="+mn-lt"/>
                <a:cs typeface="Arial" panose="020B0604020202020204" pitchFamily="34" charset="0"/>
              </a:rPr>
              <a:t>dispositions spécifiques qui protègent la</a:t>
            </a:r>
            <a:r>
              <a:rPr lang="fr-CH" sz="1100" dirty="0">
                <a:latin typeface="+mn-lt"/>
                <a:cs typeface="Arial" panose="020B0604020202020204" pitchFamily="34" charset="0"/>
              </a:rPr>
              <a:t> </a:t>
            </a:r>
            <a:r>
              <a:rPr lang="fr-CH" sz="1100" b="1" dirty="0">
                <a:latin typeface="+mn-lt"/>
                <a:cs typeface="Arial" panose="020B0604020202020204" pitchFamily="34" charset="0"/>
              </a:rPr>
              <a:t>santé</a:t>
            </a:r>
            <a:r>
              <a:rPr lang="fr-CH" sz="1100" dirty="0">
                <a:latin typeface="+mn-lt"/>
                <a:cs typeface="Arial" panose="020B0604020202020204" pitchFamily="34" charset="0"/>
              </a:rPr>
              <a:t> des travailleuses enceintes et qui allaitent. </a:t>
            </a:r>
          </a:p>
          <a:p>
            <a:pPr>
              <a:spcBef>
                <a:spcPts val="604"/>
              </a:spcBef>
            </a:pPr>
            <a:r>
              <a:rPr lang="fr-CH" sz="1100" dirty="0">
                <a:latin typeface="+mn-lt"/>
                <a:cs typeface="Arial" panose="020B0604020202020204" pitchFamily="34" charset="0"/>
              </a:rPr>
              <a:t>En Suisse, cela se concrétise dans l’article 35 de la Loi sur le travail qui dit: </a:t>
            </a:r>
          </a:p>
          <a:p>
            <a:pPr>
              <a:spcBef>
                <a:spcPts val="604"/>
              </a:spcBef>
            </a:pPr>
            <a:r>
              <a:rPr lang="fr-FR" sz="1100" dirty="0">
                <a:latin typeface="+mn-lt"/>
                <a:cs typeface="Arial" panose="020B0604020202020204" pitchFamily="34" charset="0"/>
              </a:rPr>
              <a:t>« L’employeur doit occuper les femmes enceintes et les mères qui allaitent de telle sorte que leur santé et la santé de l’enfant ne soient pas compromises et aménager leurs conditions de travail en conséquence »</a:t>
            </a:r>
          </a:p>
          <a:p>
            <a:pPr>
              <a:spcBef>
                <a:spcPts val="604"/>
              </a:spcBef>
            </a:pPr>
            <a:endParaRPr lang="fr-FR" sz="1100" dirty="0">
              <a:latin typeface="+mn-lt"/>
              <a:cs typeface="Arial" panose="020B0604020202020204" pitchFamily="34" charset="0"/>
            </a:endParaRPr>
          </a:p>
          <a:p>
            <a:pPr>
              <a:spcBef>
                <a:spcPts val="604"/>
              </a:spcBef>
            </a:pPr>
            <a:r>
              <a:rPr lang="fr-FR" sz="1100" dirty="0">
                <a:latin typeface="+mn-lt"/>
                <a:cs typeface="Arial" panose="020B0604020202020204" pitchFamily="34" charset="0"/>
              </a:rPr>
              <a:t>La loi précise la procédure à suivre: </a:t>
            </a:r>
          </a:p>
          <a:p>
            <a:pPr>
              <a:spcBef>
                <a:spcPts val="604"/>
              </a:spcBef>
            </a:pPr>
            <a:r>
              <a:rPr lang="fr-FR" sz="1100" dirty="0">
                <a:latin typeface="+mn-lt"/>
                <a:cs typeface="Arial" panose="020B0604020202020204" pitchFamily="34" charset="0"/>
              </a:rPr>
              <a:t>- Tout d’abord, toutes les entreprises dans lesquels il y a des activité dangereuses ou pénibles pour la grossesse ou l’allaitement doivent faire une analyse de risques. Il faut la faire avant même d’employer des femmes en âge de procréer.</a:t>
            </a:r>
          </a:p>
          <a:p>
            <a:pPr>
              <a:spcBef>
                <a:spcPts val="604"/>
              </a:spcBef>
            </a:pPr>
            <a:r>
              <a:rPr lang="fr-FR" sz="1100" dirty="0">
                <a:latin typeface="+mn-lt"/>
                <a:cs typeface="Arial" panose="020B0604020202020204" pitchFamily="34" charset="0"/>
              </a:rPr>
              <a:t>- S’il y a des risques, l’employeur doit aménager le poste, ou transférer la travailleuse à un poste sans danger. </a:t>
            </a:r>
          </a:p>
          <a:p>
            <a:pPr marL="171450" indent="-171450">
              <a:spcBef>
                <a:spcPts val="604"/>
              </a:spcBef>
              <a:buFontTx/>
              <a:buChar char="-"/>
            </a:pPr>
            <a:r>
              <a:rPr lang="fr-FR" sz="1100" dirty="0">
                <a:latin typeface="+mn-lt"/>
                <a:cs typeface="Arial" panose="020B0604020202020204" pitchFamily="34" charset="0"/>
              </a:rPr>
              <a:t>Si cela n’est pas possible, la femme ne travaille pas et l’employeur lui verse 80% du salaire.</a:t>
            </a:r>
          </a:p>
          <a:p>
            <a:pPr marL="171450" indent="-171450">
              <a:spcBef>
                <a:spcPts val="604"/>
              </a:spcBef>
              <a:buFontTx/>
              <a:buChar char="-"/>
            </a:pPr>
            <a:endParaRPr lang="fr-FR" sz="1100" dirty="0">
              <a:latin typeface="+mn-lt"/>
              <a:cs typeface="Arial" panose="020B0604020202020204" pitchFamily="34" charset="0"/>
            </a:endParaRPr>
          </a:p>
          <a:p>
            <a:pPr marL="0" marR="0" lvl="0" indent="0" algn="l" defTabSz="914400" rtl="0" eaLnBrk="1" fontAlgn="auto" latinLnBrk="0" hangingPunct="1">
              <a:lnSpc>
                <a:spcPct val="100000"/>
              </a:lnSpc>
              <a:spcBef>
                <a:spcPts val="604"/>
              </a:spcBef>
              <a:spcAft>
                <a:spcPts val="0"/>
              </a:spcAft>
              <a:buClrTx/>
              <a:buSzTx/>
              <a:buFontTx/>
              <a:buNone/>
              <a:tabLst/>
              <a:defRPr/>
            </a:pPr>
            <a:r>
              <a:rPr lang="fr-FR" sz="1100" dirty="0">
                <a:solidFill>
                  <a:schemeClr val="tx1"/>
                </a:solidFill>
                <a:latin typeface="+mn-lt"/>
                <a:cs typeface="Calibri" panose="020F0502020204030204" pitchFamily="34" charset="0"/>
              </a:rPr>
              <a:t>NB: Cela s’applique aussi aux employées des services publics. Il y a tout de même des femmes en Suisse qui sont exclues de cette protection spécifique: ce sont notamment les employées des ménages privés et celles des exploitations agricoles.</a:t>
            </a:r>
          </a:p>
        </p:txBody>
      </p:sp>
      <p:sp>
        <p:nvSpPr>
          <p:cNvPr id="4" name="Espace réservé du numéro de diapositive 3"/>
          <p:cNvSpPr>
            <a:spLocks noGrp="1"/>
          </p:cNvSpPr>
          <p:nvPr>
            <p:ph type="sldNum" sz="quarter" idx="10"/>
          </p:nvPr>
        </p:nvSpPr>
        <p:spPr/>
        <p:txBody>
          <a:bodyPr/>
          <a:lstStyle/>
          <a:p>
            <a:fld id="{9C1D6D56-C521-4B4F-9B9C-5E5CFBDCAA0A}" type="slidenum">
              <a:rPr lang="fr-CH" smtClean="0"/>
              <a:t>9</a:t>
            </a:fld>
            <a:endParaRPr lang="fr-CH"/>
          </a:p>
        </p:txBody>
      </p:sp>
    </p:spTree>
    <p:extLst>
      <p:ext uri="{BB962C8B-B14F-4D97-AF65-F5344CB8AC3E}">
        <p14:creationId xmlns:p14="http://schemas.microsoft.com/office/powerpoint/2010/main" val="38659991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80975" y="663575"/>
            <a:ext cx="6253163" cy="3517900"/>
          </a:xfrm>
        </p:spPr>
      </p:sp>
      <p:sp>
        <p:nvSpPr>
          <p:cNvPr id="3" name="Espace réservé des notes 2"/>
          <p:cNvSpPr>
            <a:spLocks noGrp="1"/>
          </p:cNvSpPr>
          <p:nvPr>
            <p:ph type="body" idx="1"/>
          </p:nvPr>
        </p:nvSpPr>
        <p:spPr>
          <a:xfrm>
            <a:off x="505072" y="4363683"/>
            <a:ext cx="5601831" cy="5289908"/>
          </a:xfrm>
        </p:spPr>
        <p:txBody>
          <a:bodyPr/>
          <a:lstStyle/>
          <a:p>
            <a:pPr marL="0" marR="0" lvl="0" indent="0" algn="just" defTabSz="457200" rtl="0" eaLnBrk="1" fontAlgn="auto" latinLnBrk="0" hangingPunct="1">
              <a:lnSpc>
                <a:spcPct val="110000"/>
              </a:lnSpc>
              <a:spcBef>
                <a:spcPts val="600"/>
              </a:spcBef>
              <a:spcAft>
                <a:spcPts val="0"/>
              </a:spcAft>
              <a:buClrTx/>
              <a:buSzTx/>
              <a:buFontTx/>
              <a:buNone/>
              <a:tabLst/>
              <a:defRPr/>
            </a:pPr>
            <a:r>
              <a:rPr kumimoji="0" lang="fr-FR" sz="11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La Loi sur le Travail et ses ordonnances définissent aussi des exigences générales qui vont jouer un rôle important pour protéger la santé des femmes enceintes, entre autres: </a:t>
            </a:r>
          </a:p>
          <a:p>
            <a:pPr marL="788988" marR="0" lvl="0" indent="-342900" algn="just" defTabSz="457200" rtl="0" eaLnBrk="1" fontAlgn="auto" latinLnBrk="0" hangingPunct="1">
              <a:lnSpc>
                <a:spcPct val="110000"/>
              </a:lnSpc>
              <a:spcBef>
                <a:spcPts val="600"/>
              </a:spcBef>
              <a:spcAft>
                <a:spcPts val="0"/>
              </a:spcAft>
              <a:buClr>
                <a:srgbClr val="903163"/>
              </a:buClr>
              <a:buSzPct val="90000"/>
              <a:buFont typeface="Wingdings" panose="05000000000000000000" pitchFamily="2" charset="2"/>
              <a:buChar char="§"/>
              <a:tabLst/>
              <a:defRPr/>
            </a:pPr>
            <a:r>
              <a:rPr kumimoji="0" lang="fr-CH" sz="1100" b="1" i="0" u="none" strike="noStrike" kern="1200" cap="none" spc="0" normalizeH="0" baseline="0" noProof="0" dirty="0">
                <a:ln>
                  <a:noFill/>
                </a:ln>
                <a:solidFill>
                  <a:srgbClr val="903163"/>
                </a:solidFill>
                <a:effectLst/>
                <a:uLnTx/>
                <a:uFillTx/>
                <a:latin typeface="Calibri" panose="020F0502020204030204" pitchFamily="34" charset="0"/>
                <a:ea typeface="+mn-ea"/>
                <a:cs typeface="Calibri" panose="020F0502020204030204" pitchFamily="34" charset="0"/>
              </a:rPr>
              <a:t>Concernant le temps de travail:  pendant la grossesse et l’allaitement, c’est </a:t>
            </a:r>
            <a:r>
              <a:rPr kumimoji="0" lang="fr-CH" sz="11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pas plus de 9 heures/jour, pas d’heures supplémentaires, le travail de nuit est interdit dans les 8 semaines avant accouchement,…</a:t>
            </a:r>
          </a:p>
          <a:p>
            <a:pPr marL="788988" marR="0" lvl="0" indent="-342900" algn="just" defTabSz="457200" rtl="0" eaLnBrk="1" fontAlgn="auto" latinLnBrk="0" hangingPunct="1">
              <a:lnSpc>
                <a:spcPct val="110000"/>
              </a:lnSpc>
              <a:spcBef>
                <a:spcPts val="600"/>
              </a:spcBef>
              <a:spcAft>
                <a:spcPts val="0"/>
              </a:spcAft>
              <a:buClr>
                <a:srgbClr val="903163"/>
              </a:buClr>
              <a:buSzPct val="90000"/>
              <a:buFont typeface="Wingdings" panose="05000000000000000000" pitchFamily="2" charset="2"/>
              <a:buChar char="§"/>
              <a:tabLst/>
              <a:defRPr/>
            </a:pPr>
            <a:r>
              <a:rPr kumimoji="0" lang="fr-CH" sz="1100" b="1" i="0" u="none" strike="noStrike" kern="1200" cap="none" spc="0" normalizeH="0" baseline="0" noProof="0" dirty="0">
                <a:ln>
                  <a:noFill/>
                </a:ln>
                <a:solidFill>
                  <a:srgbClr val="903163"/>
                </a:solidFill>
                <a:effectLst/>
                <a:uLnTx/>
                <a:uFillTx/>
                <a:latin typeface="Calibri" panose="020F0502020204030204" pitchFamily="34" charset="0"/>
                <a:ea typeface="+mn-ea"/>
                <a:cs typeface="Calibri" panose="020F0502020204030204" pitchFamily="34" charset="0"/>
              </a:rPr>
              <a:t>Il y a des règles qui concernant l’occupation des travailleuses</a:t>
            </a:r>
            <a:r>
              <a:rPr kumimoji="0" lang="fr-CH" sz="11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par exemple vous savez sûrement qu’elles peuvent être dispensées du travail sur simple avis (mais sans droit au salaire)</a:t>
            </a:r>
          </a:p>
          <a:p>
            <a:pPr marL="788988" marR="0" lvl="0" indent="-342900" algn="just" defTabSz="457200" rtl="0" eaLnBrk="1" fontAlgn="auto" latinLnBrk="0" hangingPunct="1">
              <a:lnSpc>
                <a:spcPct val="110000"/>
              </a:lnSpc>
              <a:spcBef>
                <a:spcPts val="600"/>
              </a:spcBef>
              <a:spcAft>
                <a:spcPts val="0"/>
              </a:spcAft>
              <a:buClr>
                <a:srgbClr val="903163"/>
              </a:buClr>
              <a:buSzPct val="90000"/>
              <a:buFont typeface="Wingdings" panose="05000000000000000000" pitchFamily="2" charset="2"/>
              <a:buChar char="§"/>
              <a:tabLst/>
              <a:defRPr/>
            </a:pPr>
            <a:r>
              <a:rPr kumimoji="0" lang="fr-CH" sz="1100" b="1" i="0" u="none" strike="noStrike" kern="1200" cap="none" spc="0" normalizeH="0" baseline="0" noProof="0" dirty="0">
                <a:ln>
                  <a:noFill/>
                </a:ln>
                <a:solidFill>
                  <a:srgbClr val="903163"/>
                </a:solidFill>
                <a:effectLst/>
                <a:uLnTx/>
                <a:uFillTx/>
                <a:latin typeface="Calibri" panose="020F0502020204030204" pitchFamily="34" charset="0"/>
                <a:ea typeface="+mn-ea"/>
                <a:cs typeface="Calibri" panose="020F0502020204030204" pitchFamily="34" charset="0"/>
              </a:rPr>
              <a:t>Le travail debout est limité à</a:t>
            </a:r>
            <a:r>
              <a:rPr kumimoji="0" lang="fr-CH" sz="11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maximum 4 heures/jour dès le 6</a:t>
            </a:r>
            <a:r>
              <a:rPr kumimoji="0" lang="fr-CH" sz="1100" b="0" i="0" u="none" strike="noStrike" kern="1200" cap="none" spc="0" normalizeH="0" baseline="30000" noProof="0" dirty="0">
                <a:ln>
                  <a:noFill/>
                </a:ln>
                <a:solidFill>
                  <a:prstClr val="black"/>
                </a:solidFill>
                <a:effectLst/>
                <a:uLnTx/>
                <a:uFillTx/>
                <a:latin typeface="Calibri" panose="020F0502020204030204" pitchFamily="34" charset="0"/>
                <a:ea typeface="+mn-ea"/>
                <a:cs typeface="Calibri" panose="020F0502020204030204" pitchFamily="34" charset="0"/>
              </a:rPr>
              <a:t>e</a:t>
            </a:r>
            <a:r>
              <a:rPr kumimoji="0" lang="fr-CH" sz="11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mois </a:t>
            </a:r>
          </a:p>
          <a:p>
            <a:pPr>
              <a:spcBef>
                <a:spcPts val="604"/>
              </a:spcBef>
            </a:pPr>
            <a:endParaRPr lang="fr-CH" sz="1100" dirty="0">
              <a:cs typeface="Arial" panose="020B0604020202020204" pitchFamily="34" charset="0"/>
            </a:endParaRPr>
          </a:p>
          <a:p>
            <a:pPr marL="0" indent="0" algn="just">
              <a:lnSpc>
                <a:spcPct val="110000"/>
              </a:lnSpc>
              <a:spcBef>
                <a:spcPts val="600"/>
              </a:spcBef>
              <a:buNone/>
            </a:pPr>
            <a:r>
              <a:rPr lang="fr-FR" sz="1100" b="1" dirty="0">
                <a:solidFill>
                  <a:schemeClr val="tx1"/>
                </a:solidFill>
                <a:latin typeface="Calibri" panose="020F0502020204030204" pitchFamily="34" charset="0"/>
                <a:cs typeface="Calibri" panose="020F0502020204030204" pitchFamily="34" charset="0"/>
              </a:rPr>
              <a:t>Enfin, il faut mentionner un outil très important pour la protection de la santé: c’est l’Ordonnance sur la protection de la maternité (on parle souvent en français de l’OProMa) </a:t>
            </a:r>
          </a:p>
          <a:p>
            <a:pPr marL="788988" indent="-342900" algn="just">
              <a:lnSpc>
                <a:spcPct val="110000"/>
              </a:lnSpc>
              <a:spcBef>
                <a:spcPts val="600"/>
              </a:spcBef>
              <a:buFont typeface="Wingdings" panose="05000000000000000000" pitchFamily="2" charset="2"/>
              <a:buChar char="§"/>
            </a:pPr>
            <a:r>
              <a:rPr lang="fr-FR" sz="1100" dirty="0">
                <a:solidFill>
                  <a:schemeClr val="tx1"/>
                </a:solidFill>
                <a:latin typeface="Calibri" panose="020F0502020204030204" pitchFamily="34" charset="0"/>
                <a:cs typeface="Calibri" panose="020F0502020204030204" pitchFamily="34" charset="0"/>
              </a:rPr>
              <a:t>L’OProMa définit une </a:t>
            </a:r>
            <a:r>
              <a:rPr lang="fr-FR" sz="1100" b="1" dirty="0">
                <a:solidFill>
                  <a:srgbClr val="903163"/>
                </a:solidFill>
                <a:latin typeface="Calibri" panose="020F0502020204030204" pitchFamily="34" charset="0"/>
                <a:cs typeface="Calibri" panose="020F0502020204030204" pitchFamily="34" charset="0"/>
              </a:rPr>
              <a:t>liste d’activités reconnues comme dangereuses ou pénibles </a:t>
            </a:r>
            <a:r>
              <a:rPr lang="fr-FR" sz="1100" dirty="0">
                <a:solidFill>
                  <a:schemeClr val="tx1"/>
                </a:solidFill>
                <a:latin typeface="Calibri" panose="020F0502020204030204" pitchFamily="34" charset="0"/>
                <a:cs typeface="Calibri" panose="020F0502020204030204" pitchFamily="34" charset="0"/>
              </a:rPr>
              <a:t>(p.ex. déplacement de charges lourdes; travaux exposant à la chaleur, au froid ou à l’humidité; mouvements et postures pénibles; micro-organismes; bruit; etc.). Pour la plupart de ces activités, l’employeur doit respecter des limites ou mettre en place des mesures de protection. D’autres activités sont simplement interdites.</a:t>
            </a:r>
          </a:p>
          <a:p>
            <a:pPr marL="788988" indent="-342900" algn="just">
              <a:lnSpc>
                <a:spcPct val="110000"/>
              </a:lnSpc>
              <a:spcBef>
                <a:spcPts val="600"/>
              </a:spcBef>
              <a:buFont typeface="Wingdings" panose="05000000000000000000" pitchFamily="2" charset="2"/>
              <a:buChar char="§"/>
            </a:pPr>
            <a:r>
              <a:rPr lang="fr-FR" sz="1100" dirty="0">
                <a:solidFill>
                  <a:schemeClr val="tx1"/>
                </a:solidFill>
                <a:latin typeface="Calibri" panose="020F0502020204030204" pitchFamily="34" charset="0"/>
                <a:cs typeface="Calibri" panose="020F0502020204030204" pitchFamily="34" charset="0"/>
              </a:rPr>
              <a:t>L’OProMa définit aussi le rôle des acteurs.</a:t>
            </a:r>
          </a:p>
        </p:txBody>
      </p:sp>
      <p:sp>
        <p:nvSpPr>
          <p:cNvPr id="4" name="Espace réservé du numéro de diapositive 3"/>
          <p:cNvSpPr>
            <a:spLocks noGrp="1"/>
          </p:cNvSpPr>
          <p:nvPr>
            <p:ph type="sldNum" sz="quarter" idx="10"/>
          </p:nvPr>
        </p:nvSpPr>
        <p:spPr/>
        <p:txBody>
          <a:bodyPr/>
          <a:lstStyle/>
          <a:p>
            <a:fld id="{9C1D6D56-C521-4B4F-9B9C-5E5CFBDCAA0A}" type="slidenum">
              <a:rPr lang="fr-CH" smtClean="0"/>
              <a:t>10</a:t>
            </a:fld>
            <a:endParaRPr lang="fr-CH"/>
          </a:p>
        </p:txBody>
      </p:sp>
    </p:spTree>
    <p:extLst>
      <p:ext uri="{BB962C8B-B14F-4D97-AF65-F5344CB8AC3E}">
        <p14:creationId xmlns:p14="http://schemas.microsoft.com/office/powerpoint/2010/main" val="20785245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7" name="Rectangle 6"/>
          <p:cNvSpPr/>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581191" y="1020431"/>
            <a:ext cx="10993549" cy="1475013"/>
          </a:xfrm>
          <a:effectLst/>
        </p:spPr>
        <p:txBody>
          <a:bodyPr anchor="b">
            <a:normAutofit/>
          </a:bodyPr>
          <a:lstStyle>
            <a:lvl1pPr>
              <a:defRPr sz="3600">
                <a:solidFill>
                  <a:schemeClr val="accent1"/>
                </a:solidFill>
              </a:defRPr>
            </a:lvl1pPr>
          </a:lstStyle>
          <a:p>
            <a:r>
              <a:rPr lang="fr-FR"/>
              <a:t>Modifiez le style du titre</a:t>
            </a:r>
            <a:endParaRPr lang="en-US" dirty="0"/>
          </a:p>
        </p:txBody>
      </p:sp>
      <p:sp>
        <p:nvSpPr>
          <p:cNvPr id="3" name="Subtitle 2"/>
          <p:cNvSpPr>
            <a:spLocks noGrp="1"/>
          </p:cNvSpPr>
          <p:nvPr>
            <p:ph type="subTitle" idx="1"/>
          </p:nvPr>
        </p:nvSpPr>
        <p:spPr>
          <a:xfrm>
            <a:off x="581194" y="2495445"/>
            <a:ext cx="10993546" cy="590321"/>
          </a:xfrm>
        </p:spPr>
        <p:txBody>
          <a:bodyPr anchor="t">
            <a:normAutofit/>
          </a:bodyPr>
          <a:lstStyle>
            <a:lvl1pPr marL="0" indent="0" algn="l">
              <a:buNone/>
              <a:defRPr sz="1600" cap="all">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Modifier le style des sous-titres du masque</a:t>
            </a:r>
            <a:endParaRPr lang="en-US" dirty="0"/>
          </a:p>
        </p:txBody>
      </p:sp>
      <p:sp>
        <p:nvSpPr>
          <p:cNvPr id="4" name="Date Placeholder 3"/>
          <p:cNvSpPr>
            <a:spLocks noGrp="1"/>
          </p:cNvSpPr>
          <p:nvPr>
            <p:ph type="dt" sz="half" idx="10"/>
          </p:nvPr>
        </p:nvSpPr>
        <p:spPr>
          <a:xfrm>
            <a:off x="7605951" y="5956137"/>
            <a:ext cx="2844800" cy="365125"/>
          </a:xfrm>
          <a:prstGeom prst="rect">
            <a:avLst/>
          </a:prstGeom>
        </p:spPr>
        <p:txBody>
          <a:bodyPr/>
          <a:lstStyle>
            <a:lvl1pPr>
              <a:defRPr>
                <a:solidFill>
                  <a:schemeClr val="accent1">
                    <a:lumMod val="75000"/>
                    <a:lumOff val="25000"/>
                  </a:schemeClr>
                </a:solidFill>
              </a:defRPr>
            </a:lvl1pPr>
          </a:lstStyle>
          <a:p>
            <a:fld id="{9BDFC0E5-778B-4E22-A82C-BDF26125B99A}" type="datetimeFigureOut">
              <a:rPr lang="fr-CH" smtClean="0"/>
              <a:t>09.06.2023</a:t>
            </a:fld>
            <a:endParaRPr lang="fr-CH"/>
          </a:p>
        </p:txBody>
      </p:sp>
      <p:sp>
        <p:nvSpPr>
          <p:cNvPr id="5" name="Footer Placeholder 4"/>
          <p:cNvSpPr>
            <a:spLocks noGrp="1"/>
          </p:cNvSpPr>
          <p:nvPr>
            <p:ph type="ftr" sz="quarter" idx="11"/>
          </p:nvPr>
        </p:nvSpPr>
        <p:spPr>
          <a:xfrm>
            <a:off x="581192" y="5951811"/>
            <a:ext cx="6917210" cy="365125"/>
          </a:xfrm>
          <a:prstGeom prst="rect">
            <a:avLst/>
          </a:prstGeom>
        </p:spPr>
        <p:txBody>
          <a:bodyPr/>
          <a:lstStyle>
            <a:lvl1pPr>
              <a:defRPr>
                <a:solidFill>
                  <a:schemeClr val="accent1">
                    <a:lumMod val="75000"/>
                    <a:lumOff val="25000"/>
                  </a:schemeClr>
                </a:solidFill>
              </a:defRPr>
            </a:lvl1pPr>
          </a:lstStyle>
          <a:p>
            <a:endParaRPr lang="fr-CH"/>
          </a:p>
        </p:txBody>
      </p:sp>
      <p:sp>
        <p:nvSpPr>
          <p:cNvPr id="6" name="Slide Number Placeholder 5"/>
          <p:cNvSpPr>
            <a:spLocks noGrp="1"/>
          </p:cNvSpPr>
          <p:nvPr>
            <p:ph type="sldNum" sz="quarter" idx="12"/>
          </p:nvPr>
        </p:nvSpPr>
        <p:spPr>
          <a:xfrm>
            <a:off x="10558300" y="5956137"/>
            <a:ext cx="1016440" cy="365125"/>
          </a:xfrm>
        </p:spPr>
        <p:txBody>
          <a:bodyPr/>
          <a:lstStyle>
            <a:lvl1pPr>
              <a:defRPr>
                <a:solidFill>
                  <a:schemeClr val="accent1">
                    <a:lumMod val="75000"/>
                    <a:lumOff val="25000"/>
                  </a:schemeClr>
                </a:solidFill>
              </a:defRPr>
            </a:lvl1pPr>
          </a:lstStyle>
          <a:p>
            <a:fld id="{093619E3-EF69-47E3-8EAA-E6F30D22E8C1}" type="slidenum">
              <a:rPr lang="fr-CH" smtClean="0"/>
              <a:t>‹N°›</a:t>
            </a:fld>
            <a:endParaRPr lang="fr-CH"/>
          </a:p>
        </p:txBody>
      </p:sp>
    </p:spTree>
    <p:extLst>
      <p:ext uri="{BB962C8B-B14F-4D97-AF65-F5344CB8AC3E}">
        <p14:creationId xmlns:p14="http://schemas.microsoft.com/office/powerpoint/2010/main" val="3796716694"/>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7" name="Rectangle 6"/>
          <p:cNvSpPr>
            <a:spLocks noChangeAspect="1"/>
          </p:cNvSpPr>
          <p:nvPr/>
        </p:nvSpPr>
        <p:spPr>
          <a:xfrm>
            <a:off x="440286" y="614407"/>
            <a:ext cx="11309338" cy="74483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702156"/>
            <a:ext cx="11029616" cy="525282"/>
          </a:xfrm>
        </p:spPr>
        <p:txBody>
          <a:bodyPr anchor="ctr">
            <a:noAutofit/>
          </a:bodyPr>
          <a:lstStyle>
            <a:lvl1pPr>
              <a:defRPr sz="3000">
                <a:latin typeface="Calibri Light" panose="020F0302020204030204" pitchFamily="34" charset="0"/>
                <a:cs typeface="Calibri Light" panose="020F0302020204030204" pitchFamily="34" charset="0"/>
              </a:defRPr>
            </a:lvl1pPr>
          </a:lstStyle>
          <a:p>
            <a:r>
              <a:rPr lang="fr-FR"/>
              <a:t>Modifiez le style du titre</a:t>
            </a:r>
            <a:endParaRPr lang="en-US" dirty="0"/>
          </a:p>
        </p:txBody>
      </p:sp>
      <p:sp>
        <p:nvSpPr>
          <p:cNvPr id="3" name="Content Placeholder 2"/>
          <p:cNvSpPr>
            <a:spLocks noGrp="1"/>
          </p:cNvSpPr>
          <p:nvPr>
            <p:ph idx="1"/>
          </p:nvPr>
        </p:nvSpPr>
        <p:spPr>
          <a:xfrm>
            <a:off x="581192" y="1639330"/>
            <a:ext cx="11029615" cy="4219469"/>
          </a:xfrm>
        </p:spPr>
        <p:txBody>
          <a:bodyPr/>
          <a:lstStyle>
            <a:lvl1pPr>
              <a:defRPr>
                <a:latin typeface="Calibri" panose="020F0502020204030204" pitchFamily="34" charset="0"/>
                <a:cs typeface="Calibri" panose="020F0502020204030204" pitchFamily="34" charset="0"/>
              </a:defRPr>
            </a:lvl1pPr>
            <a:lvl2pPr>
              <a:defRPr>
                <a:latin typeface="Calibri" panose="020F0502020204030204" pitchFamily="34" charset="0"/>
                <a:cs typeface="Calibri" panose="020F0502020204030204" pitchFamily="34" charset="0"/>
              </a:defRPr>
            </a:lvl2pPr>
            <a:lvl3pPr>
              <a:defRPr>
                <a:latin typeface="Calibri" panose="020F0502020204030204" pitchFamily="34" charset="0"/>
                <a:cs typeface="Calibri" panose="020F0502020204030204" pitchFamily="34" charset="0"/>
              </a:defRPr>
            </a:lvl3pPr>
            <a:lvl4pPr>
              <a:defRPr>
                <a:latin typeface="Calibri" panose="020F0502020204030204" pitchFamily="34" charset="0"/>
                <a:cs typeface="Calibri" panose="020F0502020204030204" pitchFamily="34" charset="0"/>
              </a:defRPr>
            </a:lvl4pPr>
            <a:lvl5pPr>
              <a:defRPr>
                <a:latin typeface="Calibri" panose="020F0502020204030204" pitchFamily="34" charset="0"/>
                <a:cs typeface="Calibri" panose="020F0502020204030204" pitchFamily="34" charset="0"/>
              </a:defRPr>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6" name="Slide Number Placeholder 5"/>
          <p:cNvSpPr>
            <a:spLocks noGrp="1"/>
          </p:cNvSpPr>
          <p:nvPr>
            <p:ph type="sldNum" sz="quarter" idx="12"/>
          </p:nvPr>
        </p:nvSpPr>
        <p:spPr>
          <a:xfrm>
            <a:off x="10558299" y="6316936"/>
            <a:ext cx="1052508" cy="365125"/>
          </a:xfrm>
        </p:spPr>
        <p:txBody>
          <a:bodyPr/>
          <a:lstStyle>
            <a:lvl1pPr>
              <a:defRPr sz="1600">
                <a:latin typeface="Calibri" panose="020F0502020204030204" pitchFamily="34" charset="0"/>
                <a:cs typeface="Calibri" panose="020F0502020204030204" pitchFamily="34" charset="0"/>
              </a:defRPr>
            </a:lvl1pPr>
          </a:lstStyle>
          <a:p>
            <a:fld id="{093619E3-EF69-47E3-8EAA-E6F30D22E8C1}" type="slidenum">
              <a:rPr lang="fr-CH" smtClean="0"/>
              <a:pPr/>
              <a:t>‹N°›</a:t>
            </a:fld>
            <a:endParaRPr lang="fr-CH"/>
          </a:p>
        </p:txBody>
      </p:sp>
    </p:spTree>
    <p:extLst>
      <p:ext uri="{BB962C8B-B14F-4D97-AF65-F5344CB8AC3E}">
        <p14:creationId xmlns:p14="http://schemas.microsoft.com/office/powerpoint/2010/main" val="4092609047"/>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581191" y="875152"/>
            <a:ext cx="10993549" cy="1475013"/>
          </a:xfrm>
          <a:effectLst/>
        </p:spPr>
        <p:txBody>
          <a:bodyPr anchor="ctr">
            <a:normAutofit/>
          </a:bodyPr>
          <a:lstStyle>
            <a:lvl1pPr>
              <a:defRPr sz="3600">
                <a:solidFill>
                  <a:schemeClr val="accent1"/>
                </a:solidFill>
              </a:defRPr>
            </a:lvl1pPr>
          </a:lstStyle>
          <a:p>
            <a:r>
              <a:rPr lang="fr-FR" dirty="0"/>
              <a:t>Modifiez le style du titre</a:t>
            </a:r>
            <a:endParaRPr lang="en-US" dirty="0"/>
          </a:p>
        </p:txBody>
      </p:sp>
      <p:sp>
        <p:nvSpPr>
          <p:cNvPr id="6" name="Slide Number Placeholder 5"/>
          <p:cNvSpPr>
            <a:spLocks noGrp="1"/>
          </p:cNvSpPr>
          <p:nvPr>
            <p:ph type="sldNum" sz="quarter" idx="12"/>
          </p:nvPr>
        </p:nvSpPr>
        <p:spPr>
          <a:xfrm>
            <a:off x="10558300" y="5956137"/>
            <a:ext cx="1016440" cy="365125"/>
          </a:xfrm>
        </p:spPr>
        <p:txBody>
          <a:bodyPr/>
          <a:lstStyle>
            <a:lvl1pPr marL="0" indent="0">
              <a:buFont typeface="+mj-lt"/>
              <a:buNone/>
              <a:defRPr>
                <a:solidFill>
                  <a:schemeClr val="accent3">
                    <a:lumMod val="20000"/>
                    <a:lumOff val="80000"/>
                  </a:schemeClr>
                </a:solidFill>
              </a:defRPr>
            </a:lvl1pPr>
          </a:lstStyle>
          <a:p>
            <a:fld id="{CD92D12B-D685-4287-9D19-58FC5FF15ED2}" type="slidenum">
              <a:rPr lang="en-US" smtClean="0"/>
              <a:pPr/>
              <a:t>‹N°›</a:t>
            </a:fld>
            <a:endParaRPr lang="en-US" dirty="0"/>
          </a:p>
        </p:txBody>
      </p:sp>
    </p:spTree>
    <p:extLst>
      <p:ext uri="{BB962C8B-B14F-4D97-AF65-F5344CB8AC3E}">
        <p14:creationId xmlns:p14="http://schemas.microsoft.com/office/powerpoint/2010/main" val="3213220839"/>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4">
                <a:lumMod val="5000"/>
                <a:lumOff val="95000"/>
              </a:schemeClr>
            </a:gs>
            <a:gs pos="83000">
              <a:srgbClr val="DADADA"/>
            </a:gs>
            <a:gs pos="100000">
              <a:srgbClr val="D5D5D5"/>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1192" y="705124"/>
            <a:ext cx="11029616" cy="1189554"/>
          </a:xfrm>
          <a:prstGeom prst="rect">
            <a:avLst/>
          </a:prstGeom>
        </p:spPr>
        <p:txBody>
          <a:bodyPr vert="horz" lIns="91440" tIns="45720" rIns="91440" bIns="45720" rtlCol="0" anchor="b">
            <a:normAutofit/>
          </a:bodyPr>
          <a:lstStyle/>
          <a:p>
            <a:r>
              <a:rPr lang="fr-FR"/>
              <a:t>Modifiez le style du titre</a:t>
            </a:r>
            <a:endParaRPr lang="en-US" dirty="0"/>
          </a:p>
        </p:txBody>
      </p:sp>
      <p:sp>
        <p:nvSpPr>
          <p:cNvPr id="3" name="Text Placeholder 2"/>
          <p:cNvSpPr>
            <a:spLocks noGrp="1"/>
          </p:cNvSpPr>
          <p:nvPr>
            <p:ph type="body" idx="1"/>
          </p:nvPr>
        </p:nvSpPr>
        <p:spPr>
          <a:xfrm>
            <a:off x="581192" y="2336003"/>
            <a:ext cx="11029616" cy="3522794"/>
          </a:xfrm>
          <a:prstGeom prst="rect">
            <a:avLst/>
          </a:prstGeom>
        </p:spPr>
        <p:txBody>
          <a:bodyPr vert="horz" lIns="91440" tIns="45720" rIns="91440" bIns="45720" rtlCol="0" anchor="t">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6" name="Slide Number Placeholder 5"/>
          <p:cNvSpPr>
            <a:spLocks noGrp="1"/>
          </p:cNvSpPr>
          <p:nvPr>
            <p:ph type="sldNum" sz="quarter" idx="4"/>
          </p:nvPr>
        </p:nvSpPr>
        <p:spPr>
          <a:xfrm>
            <a:off x="10558300" y="5956137"/>
            <a:ext cx="1052510" cy="365125"/>
          </a:xfrm>
          <a:prstGeom prst="rect">
            <a:avLst/>
          </a:prstGeom>
        </p:spPr>
        <p:txBody>
          <a:bodyPr vert="horz" lIns="91440" tIns="45720" rIns="91440" bIns="45720" rtlCol="0" anchor="ctr"/>
          <a:lstStyle>
            <a:lvl1pPr algn="r">
              <a:defRPr sz="900">
                <a:solidFill>
                  <a:schemeClr val="accent2"/>
                </a:solidFill>
              </a:defRPr>
            </a:lvl1pPr>
          </a:lstStyle>
          <a:p>
            <a:fld id="{093619E3-EF69-47E3-8EAA-E6F30D22E8C1}" type="slidenum">
              <a:rPr lang="fr-CH" smtClean="0"/>
              <a:t>‹N°›</a:t>
            </a:fld>
            <a:endParaRPr lang="fr-CH"/>
          </a:p>
        </p:txBody>
      </p:sp>
      <p:sp>
        <p:nvSpPr>
          <p:cNvPr id="9" name="Rectangle 8"/>
          <p:cNvSpPr/>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2438256364"/>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38" r:id="rId3"/>
  </p:sldLayoutIdLst>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txStyles>
    <p:titleStyle>
      <a:lvl1pPr algn="l" defTabSz="457200" rtl="0" eaLnBrk="1" latinLnBrk="0" hangingPunct="1">
        <a:spcBef>
          <a:spcPct val="0"/>
        </a:spcBef>
        <a:buNone/>
        <a:defRPr sz="2800" b="0" kern="1200" cap="all">
          <a:solidFill>
            <a:schemeClr val="bg1"/>
          </a:solidFill>
          <a:latin typeface="Calibri Light" panose="020F0302020204030204" pitchFamily="34" charset="0"/>
          <a:ea typeface="+mj-ea"/>
          <a:cs typeface="Calibri Light" panose="020F030202020403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Calibri" panose="020F0502020204030204" pitchFamily="34" charset="0"/>
          <a:ea typeface="+mn-ea"/>
          <a:cs typeface="Calibri" panose="020F0502020204030204" pitchFamily="34" charset="0"/>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Calibri" panose="020F0502020204030204" pitchFamily="34" charset="0"/>
          <a:ea typeface="+mn-ea"/>
          <a:cs typeface="Calibri" panose="020F0502020204030204" pitchFamily="34" charset="0"/>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Calibri" panose="020F0502020204030204" pitchFamily="34" charset="0"/>
          <a:ea typeface="+mn-ea"/>
          <a:cs typeface="Calibri" panose="020F0502020204030204" pitchFamily="34" charset="0"/>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Calibri" panose="020F0502020204030204" pitchFamily="34" charset="0"/>
          <a:ea typeface="+mn-ea"/>
          <a:cs typeface="Calibri" panose="020F0502020204030204" pitchFamily="34" charset="0"/>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Calibri" panose="020F0502020204030204" pitchFamily="34" charset="0"/>
          <a:ea typeface="+mn-ea"/>
          <a:cs typeface="Calibri" panose="020F0502020204030204" pitchFamily="34" charset="0"/>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3.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xml"/><Relationship Id="rId1" Type="http://schemas.openxmlformats.org/officeDocument/2006/relationships/tags" Target="../tags/tag8.xml"/><Relationship Id="rId4"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3.xml"/><Relationship Id="rId6" Type="http://schemas.openxmlformats.org/officeDocument/2006/relationships/image" Target="../media/image2.png"/><Relationship Id="rId5" Type="http://schemas.openxmlformats.org/officeDocument/2006/relationships/image" Target="../media/image21.png"/><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23.png"/><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4.png"/><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25.png"/><Relationship Id="rId7"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7.svg"/><Relationship Id="rId11" Type="http://schemas.microsoft.com/office/2007/relationships/hdphoto" Target="../media/hdphoto1.wdp"/><Relationship Id="rId5" Type="http://schemas.openxmlformats.org/officeDocument/2006/relationships/image" Target="../media/image26.png"/><Relationship Id="rId10" Type="http://schemas.openxmlformats.org/officeDocument/2006/relationships/image" Target="../media/image22.png"/><Relationship Id="rId4" Type="http://schemas.microsoft.com/office/2007/relationships/hdphoto" Target="../media/hdphoto3.wdp"/><Relationship Id="rId9" Type="http://schemas.openxmlformats.org/officeDocument/2006/relationships/image" Target="../media/image28.png"/></Relationships>
</file>

<file path=ppt/slides/_rels/slide17.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9.png"/><Relationship Id="rId7" Type="http://schemas.microsoft.com/office/2007/relationships/hdphoto" Target="../media/hdphoto5.wdp"/><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microsoft.com/office/2007/relationships/hdphoto" Target="../media/hdphoto4.wdp"/><Relationship Id="rId9" Type="http://schemas.openxmlformats.org/officeDocument/2006/relationships/image" Target="../media/image33.png"/></Relationships>
</file>

<file path=ppt/slides/_rels/slide18.xml.rels><?xml version="1.0" encoding="UTF-8" standalone="yes"?>
<Relationships xmlns="http://schemas.openxmlformats.org/package/2006/relationships"><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image" Target="../media/image30.png"/><Relationship Id="rId5" Type="http://schemas.openxmlformats.org/officeDocument/2006/relationships/notesSlide" Target="../notesSlides/notesSlide16.xml"/><Relationship Id="rId4"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image" Target="../media/image30.png"/><Relationship Id="rId5" Type="http://schemas.openxmlformats.org/officeDocument/2006/relationships/notesSlide" Target="../notesSlides/notesSlide17.xml"/><Relationship Id="rId4"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image" Target="../media/image30.png"/><Relationship Id="rId5" Type="http://schemas.openxmlformats.org/officeDocument/2006/relationships/notesSlide" Target="../notesSlides/notesSlide18.xml"/><Relationship Id="rId4"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hyperlink" Target="https://www.mamaworkrights.ch/" TargetMode="External"/><Relationship Id="rId3" Type="http://schemas.openxmlformats.org/officeDocument/2006/relationships/tags" Target="../tags/tag21.xml"/><Relationship Id="rId7" Type="http://schemas.openxmlformats.org/officeDocument/2006/relationships/hyperlink" Target="https://www.seco.admin.ch/seco/fr/home/Publikationen_Dienstleistungen/Publikationen_und_Formulare/Arbeit/Arbeitsbedingungen/Merkblatter_und_Checklisten/mutterschutz-und-schutzmassnahmen.html" TargetMode="External"/><Relationship Id="rId12" Type="http://schemas.openxmlformats.org/officeDocument/2006/relationships/image" Target="../media/image36.png"/><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hyperlink" Target="https://www.seco.admin.ch/seco/fr/home/Publikationen_Dienstleistungen/Publikationen_und_Formulare/Arbeit/Arbeitsbedingungen/Broschuren/broschuere_mutterschutz.html" TargetMode="External"/><Relationship Id="rId11" Type="http://schemas.openxmlformats.org/officeDocument/2006/relationships/image" Target="../media/image35.png"/><Relationship Id="rId5" Type="http://schemas.openxmlformats.org/officeDocument/2006/relationships/notesSlide" Target="../notesSlides/notesSlide20.xml"/><Relationship Id="rId10" Type="http://schemas.openxmlformats.org/officeDocument/2006/relationships/image" Target="../media/image34.png"/><Relationship Id="rId4" Type="http://schemas.openxmlformats.org/officeDocument/2006/relationships/slideLayout" Target="../slideLayouts/slideLayout2.xml"/><Relationship Id="rId9" Type="http://schemas.openxmlformats.org/officeDocument/2006/relationships/hyperlink" Target="https://www.mamagenda.ch/" TargetMode="External"/></Relationships>
</file>

<file path=ppt/slides/_rels/slide24.xml.rels><?xml version="1.0" encoding="UTF-8" standalone="yes"?>
<Relationships xmlns="http://schemas.openxmlformats.org/package/2006/relationships"><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 Id="rId5" Type="http://schemas.openxmlformats.org/officeDocument/2006/relationships/notesSlide" Target="../notesSlides/notesSlide21.xml"/><Relationship Id="rId4"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hyperlink" Target="https://www.planetesante.ch/" TargetMode="Externa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image" Target="../media/image18.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image" Target="../media/image17.png"/><Relationship Id="rId5" Type="http://schemas.openxmlformats.org/officeDocument/2006/relationships/tags" Target="../tags/tag5.xml"/><Relationship Id="rId10" Type="http://schemas.openxmlformats.org/officeDocument/2006/relationships/image" Target="../media/image16.png"/><Relationship Id="rId4" Type="http://schemas.openxmlformats.org/officeDocument/2006/relationships/tags" Target="../tags/tag4.xml"/><Relationship Id="rId9"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Image 31"/>
          <p:cNvPicPr>
            <a:picLocks noChangeAspect="1"/>
          </p:cNvPicPr>
          <p:nvPr/>
        </p:nvPicPr>
        <p:blipFill>
          <a:blip r:embed="rId3"/>
          <a:stretch>
            <a:fillRect/>
          </a:stretch>
        </p:blipFill>
        <p:spPr>
          <a:xfrm>
            <a:off x="7894155" y="5282460"/>
            <a:ext cx="1596597" cy="1426591"/>
          </a:xfrm>
          <a:prstGeom prst="rect">
            <a:avLst/>
          </a:prstGeom>
        </p:spPr>
      </p:pic>
      <p:pic>
        <p:nvPicPr>
          <p:cNvPr id="2" name="Image 1"/>
          <p:cNvPicPr>
            <a:picLocks noChangeAspect="1"/>
          </p:cNvPicPr>
          <p:nvPr/>
        </p:nvPicPr>
        <p:blipFill>
          <a:blip r:embed="rId4"/>
          <a:stretch>
            <a:fillRect/>
          </a:stretch>
        </p:blipFill>
        <p:spPr>
          <a:xfrm>
            <a:off x="9849965" y="5757159"/>
            <a:ext cx="2080392" cy="951892"/>
          </a:xfrm>
          <a:prstGeom prst="rect">
            <a:avLst/>
          </a:prstGeom>
        </p:spPr>
      </p:pic>
      <p:sp>
        <p:nvSpPr>
          <p:cNvPr id="35" name="ZoneTexte 34"/>
          <p:cNvSpPr txBox="1"/>
          <p:nvPr/>
        </p:nvSpPr>
        <p:spPr>
          <a:xfrm>
            <a:off x="424116" y="1066666"/>
            <a:ext cx="11531065" cy="707886"/>
          </a:xfrm>
          <a:prstGeom prst="rect">
            <a:avLst/>
          </a:prstGeom>
          <a:noFill/>
        </p:spPr>
        <p:txBody>
          <a:bodyPr wrap="square" rtlCol="0">
            <a:spAutoFit/>
          </a:bodyPr>
          <a:lstStyle/>
          <a:p>
            <a:pPr algn="ctr">
              <a:spcBef>
                <a:spcPts val="0"/>
              </a:spcBef>
            </a:pPr>
            <a:r>
              <a:rPr lang="fr-CH" sz="4000" b="1" spc="350" dirty="0">
                <a:latin typeface="Calibri Light" panose="020F0302020204030204" pitchFamily="34" charset="0"/>
                <a:cs typeface="Calibri Light" panose="020F0302020204030204" pitchFamily="34" charset="0"/>
              </a:rPr>
              <a:t>PROTECTION DE LA MATERNITE</a:t>
            </a:r>
          </a:p>
        </p:txBody>
      </p:sp>
      <p:sp>
        <p:nvSpPr>
          <p:cNvPr id="61" name="Rectangle 60"/>
          <p:cNvSpPr/>
          <p:nvPr/>
        </p:nvSpPr>
        <p:spPr>
          <a:xfrm>
            <a:off x="3614446" y="2655665"/>
            <a:ext cx="4963107" cy="489365"/>
          </a:xfrm>
          <a:prstGeom prst="rect">
            <a:avLst/>
          </a:prstGeom>
          <a:noFill/>
        </p:spPr>
        <p:txBody>
          <a:bodyPr wrap="square">
            <a:spAutoFit/>
          </a:bodyPr>
          <a:lstStyle/>
          <a:p>
            <a:pPr algn="ctr">
              <a:lnSpc>
                <a:spcPct val="114000"/>
              </a:lnSpc>
              <a:spcBef>
                <a:spcPts val="300"/>
              </a:spcBef>
            </a:pPr>
            <a:r>
              <a:rPr lang="fr-CH" sz="2400" spc="200" dirty="0">
                <a:latin typeface="Calibri Light" panose="020F0302020204030204" pitchFamily="34" charset="0"/>
                <a:ea typeface="MS Mincho"/>
                <a:cs typeface="Calibri Light" panose="020F0302020204030204" pitchFamily="34" charset="0"/>
              </a:rPr>
              <a:t>Isabelle </a:t>
            </a:r>
            <a:r>
              <a:rPr lang="fr-CH" sz="2400" spc="200" dirty="0">
                <a:solidFill>
                  <a:schemeClr val="accent1">
                    <a:lumMod val="75000"/>
                    <a:lumOff val="25000"/>
                  </a:schemeClr>
                </a:solidFill>
                <a:latin typeface="Calibri Light" panose="020F0302020204030204" pitchFamily="34" charset="0"/>
                <a:ea typeface="MS Mincho"/>
                <a:cs typeface="Calibri Light" panose="020F0302020204030204" pitchFamily="34" charset="0"/>
              </a:rPr>
              <a:t>PROBST</a:t>
            </a:r>
            <a:r>
              <a:rPr lang="fr-CH" sz="2400" spc="200" dirty="0">
                <a:solidFill>
                  <a:schemeClr val="tx2">
                    <a:lumMod val="50000"/>
                  </a:schemeClr>
                </a:solidFill>
                <a:latin typeface="Calibri Light" panose="020F0302020204030204" pitchFamily="34" charset="0"/>
                <a:ea typeface="MS Mincho"/>
                <a:cs typeface="Calibri Light" panose="020F0302020204030204" pitchFamily="34" charset="0"/>
              </a:rPr>
              <a:t>, HESAV, HES-SO</a:t>
            </a:r>
          </a:p>
        </p:txBody>
      </p:sp>
      <p:grpSp>
        <p:nvGrpSpPr>
          <p:cNvPr id="18" name="Groupe 17"/>
          <p:cNvGrpSpPr>
            <a:grpSpLocks noChangeAspect="1"/>
          </p:cNvGrpSpPr>
          <p:nvPr/>
        </p:nvGrpSpPr>
        <p:grpSpPr>
          <a:xfrm>
            <a:off x="31264" y="3447638"/>
            <a:ext cx="5610230" cy="3363967"/>
            <a:chOff x="0" y="2962656"/>
            <a:chExt cx="6533276" cy="3917437"/>
          </a:xfrm>
        </p:grpSpPr>
        <p:pic>
          <p:nvPicPr>
            <p:cNvPr id="19" name="Image 18"/>
            <p:cNvPicPr>
              <a:picLocks/>
            </p:cNvPicPr>
            <p:nvPr/>
          </p:nvPicPr>
          <p:blipFill rotWithShape="1">
            <a:blip r:embed="rId5"/>
            <a:srcRect t="9169"/>
            <a:stretch/>
          </p:blipFill>
          <p:spPr>
            <a:xfrm flipH="1">
              <a:off x="0" y="2977757"/>
              <a:ext cx="6516000" cy="3899137"/>
            </a:xfrm>
            <a:prstGeom prst="rect">
              <a:avLst/>
            </a:prstGeom>
          </p:spPr>
        </p:pic>
        <p:grpSp>
          <p:nvGrpSpPr>
            <p:cNvPr id="20" name="Groupe 19"/>
            <p:cNvGrpSpPr>
              <a:grpSpLocks noChangeAspect="1"/>
            </p:cNvGrpSpPr>
            <p:nvPr/>
          </p:nvGrpSpPr>
          <p:grpSpPr>
            <a:xfrm>
              <a:off x="0" y="2962656"/>
              <a:ext cx="6533276" cy="3917437"/>
              <a:chOff x="3621024" y="2148840"/>
              <a:chExt cx="4267914" cy="2559096"/>
            </a:xfrm>
            <a:solidFill>
              <a:srgbClr val="E2E2E2">
                <a:alpha val="70000"/>
              </a:srgbClr>
            </a:solidFill>
          </p:grpSpPr>
          <p:sp>
            <p:nvSpPr>
              <p:cNvPr id="21" name="Forme libre 20"/>
              <p:cNvSpPr/>
              <p:nvPr/>
            </p:nvSpPr>
            <p:spPr>
              <a:xfrm>
                <a:off x="3621024" y="2148841"/>
                <a:ext cx="394330" cy="279933"/>
              </a:xfrm>
              <a:custGeom>
                <a:avLst/>
                <a:gdLst>
                  <a:gd name="connsiteX0" fmla="*/ 19642 w 394330"/>
                  <a:gd name="connsiteY0" fmla="*/ 0 h 279933"/>
                  <a:gd name="connsiteX1" fmla="*/ 394330 w 394330"/>
                  <a:gd name="connsiteY1" fmla="*/ 0 h 279933"/>
                  <a:gd name="connsiteX2" fmla="*/ 332494 w 394330"/>
                  <a:gd name="connsiteY2" fmla="*/ 29788 h 279933"/>
                  <a:gd name="connsiteX3" fmla="*/ 4798 w 394330"/>
                  <a:gd name="connsiteY3" fmla="*/ 274654 h 279933"/>
                  <a:gd name="connsiteX4" fmla="*/ 0 w 394330"/>
                  <a:gd name="connsiteY4" fmla="*/ 279933 h 279933"/>
                  <a:gd name="connsiteX5" fmla="*/ 0 w 394330"/>
                  <a:gd name="connsiteY5" fmla="*/ 9462 h 279933"/>
                  <a:gd name="connsiteX6" fmla="*/ 19642 w 394330"/>
                  <a:gd name="connsiteY6" fmla="*/ 0 h 279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4330" h="279933">
                    <a:moveTo>
                      <a:pt x="19642" y="0"/>
                    </a:moveTo>
                    <a:lnTo>
                      <a:pt x="394330" y="0"/>
                    </a:lnTo>
                    <a:lnTo>
                      <a:pt x="332494" y="29788"/>
                    </a:lnTo>
                    <a:cubicBezTo>
                      <a:pt x="211602" y="95461"/>
                      <a:pt x="101298" y="178155"/>
                      <a:pt x="4798" y="274654"/>
                    </a:cubicBezTo>
                    <a:lnTo>
                      <a:pt x="0" y="279933"/>
                    </a:lnTo>
                    <a:lnTo>
                      <a:pt x="0" y="9462"/>
                    </a:lnTo>
                    <a:lnTo>
                      <a:pt x="19642" y="0"/>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22" name="Forme libre 21"/>
              <p:cNvSpPr/>
              <p:nvPr/>
            </p:nvSpPr>
            <p:spPr>
              <a:xfrm>
                <a:off x="3621024" y="4437147"/>
                <a:ext cx="375348" cy="270789"/>
              </a:xfrm>
              <a:custGeom>
                <a:avLst/>
                <a:gdLst>
                  <a:gd name="connsiteX0" fmla="*/ 0 w 375348"/>
                  <a:gd name="connsiteY0" fmla="*/ 0 h 270789"/>
                  <a:gd name="connsiteX1" fmla="*/ 4798 w 375348"/>
                  <a:gd name="connsiteY1" fmla="*/ 5279 h 270789"/>
                  <a:gd name="connsiteX2" fmla="*/ 332494 w 375348"/>
                  <a:gd name="connsiteY2" fmla="*/ 250145 h 270789"/>
                  <a:gd name="connsiteX3" fmla="*/ 375348 w 375348"/>
                  <a:gd name="connsiteY3" fmla="*/ 270789 h 270789"/>
                  <a:gd name="connsiteX4" fmla="*/ 660 w 375348"/>
                  <a:gd name="connsiteY4" fmla="*/ 270789 h 270789"/>
                  <a:gd name="connsiteX5" fmla="*/ 0 w 375348"/>
                  <a:gd name="connsiteY5" fmla="*/ 270471 h 270789"/>
                  <a:gd name="connsiteX6" fmla="*/ 0 w 375348"/>
                  <a:gd name="connsiteY6" fmla="*/ 0 h 270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5348" h="270789">
                    <a:moveTo>
                      <a:pt x="0" y="0"/>
                    </a:moveTo>
                    <a:lnTo>
                      <a:pt x="4798" y="5279"/>
                    </a:lnTo>
                    <a:cubicBezTo>
                      <a:pt x="101298" y="101778"/>
                      <a:pt x="211602" y="184473"/>
                      <a:pt x="332494" y="250145"/>
                    </a:cubicBezTo>
                    <a:lnTo>
                      <a:pt x="375348" y="270789"/>
                    </a:lnTo>
                    <a:lnTo>
                      <a:pt x="660" y="270789"/>
                    </a:lnTo>
                    <a:lnTo>
                      <a:pt x="0" y="270471"/>
                    </a:lnTo>
                    <a:lnTo>
                      <a:pt x="0" y="0"/>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23" name="Forme libre 22"/>
              <p:cNvSpPr/>
              <p:nvPr/>
            </p:nvSpPr>
            <p:spPr>
              <a:xfrm>
                <a:off x="3621024" y="2148840"/>
                <a:ext cx="19642" cy="9462"/>
              </a:xfrm>
              <a:custGeom>
                <a:avLst/>
                <a:gdLst>
                  <a:gd name="connsiteX0" fmla="*/ 0 w 19642"/>
                  <a:gd name="connsiteY0" fmla="*/ 0 h 9462"/>
                  <a:gd name="connsiteX1" fmla="*/ 19642 w 19642"/>
                  <a:gd name="connsiteY1" fmla="*/ 0 h 9462"/>
                  <a:gd name="connsiteX2" fmla="*/ 0 w 19642"/>
                  <a:gd name="connsiteY2" fmla="*/ 9462 h 9462"/>
                  <a:gd name="connsiteX3" fmla="*/ 0 w 19642"/>
                  <a:gd name="connsiteY3" fmla="*/ 0 h 9462"/>
                </a:gdLst>
                <a:ahLst/>
                <a:cxnLst>
                  <a:cxn ang="0">
                    <a:pos x="connsiteX0" y="connsiteY0"/>
                  </a:cxn>
                  <a:cxn ang="0">
                    <a:pos x="connsiteX1" y="connsiteY1"/>
                  </a:cxn>
                  <a:cxn ang="0">
                    <a:pos x="connsiteX2" y="connsiteY2"/>
                  </a:cxn>
                  <a:cxn ang="0">
                    <a:pos x="connsiteX3" y="connsiteY3"/>
                  </a:cxn>
                </a:cxnLst>
                <a:rect l="l" t="t" r="r" b="b"/>
                <a:pathLst>
                  <a:path w="19642" h="9462">
                    <a:moveTo>
                      <a:pt x="0" y="0"/>
                    </a:moveTo>
                    <a:lnTo>
                      <a:pt x="19642" y="0"/>
                    </a:lnTo>
                    <a:lnTo>
                      <a:pt x="0" y="9462"/>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25" name="Forme libre 24"/>
              <p:cNvSpPr/>
              <p:nvPr/>
            </p:nvSpPr>
            <p:spPr>
              <a:xfrm>
                <a:off x="3621024" y="2148841"/>
                <a:ext cx="723298" cy="805941"/>
              </a:xfrm>
              <a:custGeom>
                <a:avLst/>
                <a:gdLst>
                  <a:gd name="connsiteX0" fmla="*/ 394330 w 723298"/>
                  <a:gd name="connsiteY0" fmla="*/ 0 h 805941"/>
                  <a:gd name="connsiteX1" fmla="*/ 723298 w 723298"/>
                  <a:gd name="connsiteY1" fmla="*/ 0 h 805941"/>
                  <a:gd name="connsiteX2" fmla="*/ 661462 w 723298"/>
                  <a:gd name="connsiteY2" fmla="*/ 29788 h 805941"/>
                  <a:gd name="connsiteX3" fmla="*/ 29020 w 723298"/>
                  <a:gd name="connsiteY3" fmla="*/ 726653 h 805941"/>
                  <a:gd name="connsiteX4" fmla="*/ 0 w 723298"/>
                  <a:gd name="connsiteY4" fmla="*/ 805941 h 805941"/>
                  <a:gd name="connsiteX5" fmla="*/ 0 w 723298"/>
                  <a:gd name="connsiteY5" fmla="*/ 279933 h 805941"/>
                  <a:gd name="connsiteX6" fmla="*/ 4798 w 723298"/>
                  <a:gd name="connsiteY6" fmla="*/ 274654 h 805941"/>
                  <a:gd name="connsiteX7" fmla="*/ 332494 w 723298"/>
                  <a:gd name="connsiteY7" fmla="*/ 29788 h 805941"/>
                  <a:gd name="connsiteX8" fmla="*/ 394330 w 723298"/>
                  <a:gd name="connsiteY8" fmla="*/ 0 h 805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3298" h="805941">
                    <a:moveTo>
                      <a:pt x="394330" y="0"/>
                    </a:moveTo>
                    <a:lnTo>
                      <a:pt x="723298" y="0"/>
                    </a:lnTo>
                    <a:lnTo>
                      <a:pt x="661462" y="29788"/>
                    </a:lnTo>
                    <a:cubicBezTo>
                      <a:pt x="379379" y="183024"/>
                      <a:pt x="154945" y="428933"/>
                      <a:pt x="29020" y="726653"/>
                    </a:cubicBezTo>
                    <a:lnTo>
                      <a:pt x="0" y="805941"/>
                    </a:lnTo>
                    <a:lnTo>
                      <a:pt x="0" y="279933"/>
                    </a:lnTo>
                    <a:lnTo>
                      <a:pt x="4798" y="274654"/>
                    </a:lnTo>
                    <a:cubicBezTo>
                      <a:pt x="101298" y="178155"/>
                      <a:pt x="211602" y="95461"/>
                      <a:pt x="332494" y="29788"/>
                    </a:cubicBezTo>
                    <a:lnTo>
                      <a:pt x="39433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27" name="Forme libre 26"/>
              <p:cNvSpPr/>
              <p:nvPr/>
            </p:nvSpPr>
            <p:spPr>
              <a:xfrm>
                <a:off x="4872614" y="2156759"/>
                <a:ext cx="1180714" cy="2551176"/>
              </a:xfrm>
              <a:custGeom>
                <a:avLst/>
                <a:gdLst>
                  <a:gd name="connsiteX0" fmla="*/ 0 w 1180714"/>
                  <a:gd name="connsiteY0" fmla="*/ 0 h 2551176"/>
                  <a:gd name="connsiteX1" fmla="*/ 374688 w 1180714"/>
                  <a:gd name="connsiteY1" fmla="*/ 0 h 2551176"/>
                  <a:gd name="connsiteX2" fmla="*/ 436524 w 1180714"/>
                  <a:gd name="connsiteY2" fmla="*/ 29788 h 2551176"/>
                  <a:gd name="connsiteX3" fmla="*/ 1180714 w 1180714"/>
                  <a:gd name="connsiteY3" fmla="*/ 1280160 h 2551176"/>
                  <a:gd name="connsiteX4" fmla="*/ 436524 w 1180714"/>
                  <a:gd name="connsiteY4" fmla="*/ 2530532 h 2551176"/>
                  <a:gd name="connsiteX5" fmla="*/ 393670 w 1180714"/>
                  <a:gd name="connsiteY5" fmla="*/ 2551176 h 2551176"/>
                  <a:gd name="connsiteX6" fmla="*/ 18982 w 1180714"/>
                  <a:gd name="connsiteY6" fmla="*/ 2551176 h 2551176"/>
                  <a:gd name="connsiteX7" fmla="*/ 61836 w 1180714"/>
                  <a:gd name="connsiteY7" fmla="*/ 2530532 h 2551176"/>
                  <a:gd name="connsiteX8" fmla="*/ 806026 w 1180714"/>
                  <a:gd name="connsiteY8" fmla="*/ 1280160 h 2551176"/>
                  <a:gd name="connsiteX9" fmla="*/ 61836 w 1180714"/>
                  <a:gd name="connsiteY9" fmla="*/ 29788 h 2551176"/>
                  <a:gd name="connsiteX10" fmla="*/ 0 w 1180714"/>
                  <a:gd name="connsiteY10" fmla="*/ 0 h 2551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80714" h="2551176">
                    <a:moveTo>
                      <a:pt x="0" y="0"/>
                    </a:moveTo>
                    <a:lnTo>
                      <a:pt x="374688" y="0"/>
                    </a:lnTo>
                    <a:lnTo>
                      <a:pt x="436524" y="29788"/>
                    </a:lnTo>
                    <a:cubicBezTo>
                      <a:pt x="879797" y="270588"/>
                      <a:pt x="1180714" y="740233"/>
                      <a:pt x="1180714" y="1280160"/>
                    </a:cubicBezTo>
                    <a:cubicBezTo>
                      <a:pt x="1180714" y="1820088"/>
                      <a:pt x="879797" y="2289732"/>
                      <a:pt x="436524" y="2530532"/>
                    </a:cubicBezTo>
                    <a:lnTo>
                      <a:pt x="393670" y="2551176"/>
                    </a:lnTo>
                    <a:lnTo>
                      <a:pt x="18982" y="2551176"/>
                    </a:lnTo>
                    <a:lnTo>
                      <a:pt x="61836" y="2530532"/>
                    </a:lnTo>
                    <a:cubicBezTo>
                      <a:pt x="505109" y="2289732"/>
                      <a:pt x="806026" y="1820088"/>
                      <a:pt x="806026" y="1280160"/>
                    </a:cubicBezTo>
                    <a:cubicBezTo>
                      <a:pt x="806026" y="740233"/>
                      <a:pt x="505109" y="270588"/>
                      <a:pt x="61836" y="29788"/>
                    </a:cubicBezTo>
                    <a:lnTo>
                      <a:pt x="0" y="0"/>
                    </a:lnTo>
                    <a:close/>
                  </a:path>
                </a:pathLst>
              </a:custGeom>
              <a:solidFill>
                <a:schemeClr val="accent2">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29" name="Forme libre 28"/>
              <p:cNvSpPr/>
              <p:nvPr/>
            </p:nvSpPr>
            <p:spPr>
              <a:xfrm>
                <a:off x="5583080" y="2156759"/>
                <a:ext cx="2305858" cy="2551176"/>
              </a:xfrm>
              <a:custGeom>
                <a:avLst/>
                <a:gdLst>
                  <a:gd name="connsiteX0" fmla="*/ 0 w 2305858"/>
                  <a:gd name="connsiteY0" fmla="*/ 0 h 2551176"/>
                  <a:gd name="connsiteX1" fmla="*/ 2305858 w 2305858"/>
                  <a:gd name="connsiteY1" fmla="*/ 0 h 2551176"/>
                  <a:gd name="connsiteX2" fmla="*/ 2305858 w 2305858"/>
                  <a:gd name="connsiteY2" fmla="*/ 2551176 h 2551176"/>
                  <a:gd name="connsiteX3" fmla="*/ 18982 w 2305858"/>
                  <a:gd name="connsiteY3" fmla="*/ 2551176 h 2551176"/>
                  <a:gd name="connsiteX4" fmla="*/ 61836 w 2305858"/>
                  <a:gd name="connsiteY4" fmla="*/ 2530532 h 2551176"/>
                  <a:gd name="connsiteX5" fmla="*/ 806026 w 2305858"/>
                  <a:gd name="connsiteY5" fmla="*/ 1280160 h 2551176"/>
                  <a:gd name="connsiteX6" fmla="*/ 61836 w 2305858"/>
                  <a:gd name="connsiteY6" fmla="*/ 29788 h 2551176"/>
                  <a:gd name="connsiteX7" fmla="*/ 0 w 2305858"/>
                  <a:gd name="connsiteY7" fmla="*/ 0 h 2551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05858" h="2551176">
                    <a:moveTo>
                      <a:pt x="0" y="0"/>
                    </a:moveTo>
                    <a:lnTo>
                      <a:pt x="2305858" y="0"/>
                    </a:lnTo>
                    <a:lnTo>
                      <a:pt x="2305858" y="2551176"/>
                    </a:lnTo>
                    <a:lnTo>
                      <a:pt x="18982" y="2551176"/>
                    </a:lnTo>
                    <a:lnTo>
                      <a:pt x="61836" y="2530532"/>
                    </a:lnTo>
                    <a:cubicBezTo>
                      <a:pt x="505109" y="2289732"/>
                      <a:pt x="806026" y="1820088"/>
                      <a:pt x="806026" y="1280160"/>
                    </a:cubicBezTo>
                    <a:cubicBezTo>
                      <a:pt x="806026" y="740233"/>
                      <a:pt x="505109" y="270588"/>
                      <a:pt x="61836" y="29788"/>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30" name="Forme libre 29"/>
              <p:cNvSpPr/>
              <p:nvPr/>
            </p:nvSpPr>
            <p:spPr>
              <a:xfrm>
                <a:off x="3621024" y="3911139"/>
                <a:ext cx="704316" cy="796797"/>
              </a:xfrm>
              <a:custGeom>
                <a:avLst/>
                <a:gdLst>
                  <a:gd name="connsiteX0" fmla="*/ 0 w 704316"/>
                  <a:gd name="connsiteY0" fmla="*/ 0 h 796797"/>
                  <a:gd name="connsiteX1" fmla="*/ 29020 w 704316"/>
                  <a:gd name="connsiteY1" fmla="*/ 79288 h 796797"/>
                  <a:gd name="connsiteX2" fmla="*/ 661462 w 704316"/>
                  <a:gd name="connsiteY2" fmla="*/ 776153 h 796797"/>
                  <a:gd name="connsiteX3" fmla="*/ 704316 w 704316"/>
                  <a:gd name="connsiteY3" fmla="*/ 796797 h 796797"/>
                  <a:gd name="connsiteX4" fmla="*/ 375348 w 704316"/>
                  <a:gd name="connsiteY4" fmla="*/ 796797 h 796797"/>
                  <a:gd name="connsiteX5" fmla="*/ 332494 w 704316"/>
                  <a:gd name="connsiteY5" fmla="*/ 776153 h 796797"/>
                  <a:gd name="connsiteX6" fmla="*/ 4798 w 704316"/>
                  <a:gd name="connsiteY6" fmla="*/ 531287 h 796797"/>
                  <a:gd name="connsiteX7" fmla="*/ 0 w 704316"/>
                  <a:gd name="connsiteY7" fmla="*/ 526008 h 796797"/>
                  <a:gd name="connsiteX8" fmla="*/ 0 w 704316"/>
                  <a:gd name="connsiteY8" fmla="*/ 0 h 796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4316" h="796797">
                    <a:moveTo>
                      <a:pt x="0" y="0"/>
                    </a:moveTo>
                    <a:lnTo>
                      <a:pt x="29020" y="79288"/>
                    </a:lnTo>
                    <a:cubicBezTo>
                      <a:pt x="154945" y="377008"/>
                      <a:pt x="379379" y="622917"/>
                      <a:pt x="661462" y="776153"/>
                    </a:cubicBezTo>
                    <a:lnTo>
                      <a:pt x="704316" y="796797"/>
                    </a:lnTo>
                    <a:lnTo>
                      <a:pt x="375348" y="796797"/>
                    </a:lnTo>
                    <a:lnTo>
                      <a:pt x="332494" y="776153"/>
                    </a:lnTo>
                    <a:cubicBezTo>
                      <a:pt x="211602" y="710481"/>
                      <a:pt x="101298" y="627786"/>
                      <a:pt x="4798" y="531287"/>
                    </a:cubicBezTo>
                    <a:lnTo>
                      <a:pt x="0" y="526008"/>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33" name="Forme libre 32"/>
              <p:cNvSpPr/>
              <p:nvPr/>
            </p:nvSpPr>
            <p:spPr>
              <a:xfrm>
                <a:off x="3621024" y="4699698"/>
                <a:ext cx="660" cy="318"/>
              </a:xfrm>
              <a:custGeom>
                <a:avLst/>
                <a:gdLst>
                  <a:gd name="connsiteX0" fmla="*/ 0 w 660"/>
                  <a:gd name="connsiteY0" fmla="*/ 0 h 318"/>
                  <a:gd name="connsiteX1" fmla="*/ 660 w 660"/>
                  <a:gd name="connsiteY1" fmla="*/ 318 h 318"/>
                  <a:gd name="connsiteX2" fmla="*/ 0 w 660"/>
                  <a:gd name="connsiteY2" fmla="*/ 318 h 318"/>
                  <a:gd name="connsiteX3" fmla="*/ 0 w 660"/>
                  <a:gd name="connsiteY3" fmla="*/ 0 h 318"/>
                </a:gdLst>
                <a:ahLst/>
                <a:cxnLst>
                  <a:cxn ang="0">
                    <a:pos x="connsiteX0" y="connsiteY0"/>
                  </a:cxn>
                  <a:cxn ang="0">
                    <a:pos x="connsiteX1" y="connsiteY1"/>
                  </a:cxn>
                  <a:cxn ang="0">
                    <a:pos x="connsiteX2" y="connsiteY2"/>
                  </a:cxn>
                  <a:cxn ang="0">
                    <a:pos x="connsiteX3" y="connsiteY3"/>
                  </a:cxn>
                </a:cxnLst>
                <a:rect l="l" t="t" r="r" b="b"/>
                <a:pathLst>
                  <a:path w="660" h="318">
                    <a:moveTo>
                      <a:pt x="0" y="0"/>
                    </a:moveTo>
                    <a:lnTo>
                      <a:pt x="660" y="318"/>
                    </a:lnTo>
                    <a:lnTo>
                      <a:pt x="0" y="318"/>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grpSp>
      </p:grpSp>
      <p:sp>
        <p:nvSpPr>
          <p:cNvPr id="62" name="ZoneTexte 61"/>
          <p:cNvSpPr txBox="1"/>
          <p:nvPr/>
        </p:nvSpPr>
        <p:spPr>
          <a:xfrm>
            <a:off x="1019436" y="1977814"/>
            <a:ext cx="10153128" cy="461665"/>
          </a:xfrm>
          <a:prstGeom prst="rect">
            <a:avLst/>
          </a:prstGeom>
          <a:noFill/>
        </p:spPr>
        <p:txBody>
          <a:bodyPr wrap="square" rtlCol="0">
            <a:spAutoFit/>
          </a:bodyPr>
          <a:lstStyle/>
          <a:p>
            <a:pPr algn="ctr"/>
            <a:r>
              <a:rPr lang="fr-CH" sz="2400" spc="200" dirty="0">
                <a:latin typeface="Calibri Light" panose="020F0302020204030204" pitchFamily="34" charset="0"/>
                <a:ea typeface="MS Mincho"/>
                <a:cs typeface="Calibri Light" panose="020F0302020204030204" pitchFamily="34" charset="0"/>
              </a:rPr>
              <a:t>Cours pour les </a:t>
            </a:r>
            <a:r>
              <a:rPr lang="fr-FR" sz="2400" spc="200" dirty="0">
                <a:latin typeface="Calibri Light" panose="020F0302020204030204" pitchFamily="34" charset="0"/>
                <a:ea typeface="MS Mincho"/>
                <a:cs typeface="Calibri Light" panose="020F0302020204030204" pitchFamily="34" charset="0"/>
              </a:rPr>
              <a:t>personnes de contact santé et sécurité des syndicats </a:t>
            </a:r>
            <a:endParaRPr lang="fr-CH" sz="2400" spc="200" dirty="0">
              <a:latin typeface="Calibri Light" panose="020F0302020204030204" pitchFamily="34" charset="0"/>
              <a:ea typeface="MS Mincho"/>
              <a:cs typeface="Calibri Light" panose="020F0302020204030204" pitchFamily="34" charset="0"/>
            </a:endParaRPr>
          </a:p>
        </p:txBody>
      </p:sp>
    </p:spTree>
    <p:extLst>
      <p:ext uri="{BB962C8B-B14F-4D97-AF65-F5344CB8AC3E}">
        <p14:creationId xmlns:p14="http://schemas.microsoft.com/office/powerpoint/2010/main" val="1402192327"/>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581192" y="704774"/>
            <a:ext cx="11029616" cy="494596"/>
          </a:xfrm>
        </p:spPr>
        <p:txBody>
          <a:bodyPr>
            <a:noAutofit/>
          </a:bodyPr>
          <a:lstStyle/>
          <a:p>
            <a:pPr algn="just"/>
            <a:r>
              <a:rPr lang="fr-FR" dirty="0"/>
              <a:t>loi sur le travail et OPROMA</a:t>
            </a:r>
          </a:p>
        </p:txBody>
      </p:sp>
      <p:sp>
        <p:nvSpPr>
          <p:cNvPr id="4" name="Espace réservé du numéro de diapositive 3"/>
          <p:cNvSpPr>
            <a:spLocks noGrp="1"/>
          </p:cNvSpPr>
          <p:nvPr>
            <p:ph type="sldNum" sz="quarter" idx="12"/>
            <p:custDataLst>
              <p:tags r:id="rId2"/>
            </p:custDataLst>
          </p:nvPr>
        </p:nvSpPr>
        <p:spPr/>
        <p:txBody>
          <a:bodyPr/>
          <a:lstStyle/>
          <a:p>
            <a:fld id="{D57F1E4F-1CFF-5643-939E-217C01CDF565}" type="slidenum">
              <a:rPr lang="fr-FR" smtClean="0"/>
              <a:pPr/>
              <a:t>10</a:t>
            </a:fld>
            <a:endParaRPr lang="fr-FR"/>
          </a:p>
        </p:txBody>
      </p:sp>
      <p:sp>
        <p:nvSpPr>
          <p:cNvPr id="3" name="Rectangle : coins arrondis 2">
            <a:extLst>
              <a:ext uri="{FF2B5EF4-FFF2-40B4-BE49-F238E27FC236}">
                <a16:creationId xmlns:a16="http://schemas.microsoft.com/office/drawing/2014/main" id="{58644C49-138E-BD03-9A2B-213C2BB5AC34}"/>
              </a:ext>
            </a:extLst>
          </p:cNvPr>
          <p:cNvSpPr/>
          <p:nvPr/>
        </p:nvSpPr>
        <p:spPr>
          <a:xfrm>
            <a:off x="695400" y="2132856"/>
            <a:ext cx="5040560" cy="3744416"/>
          </a:xfrm>
          <a:prstGeom prst="roundRect">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46088" marR="0" lvl="0" algn="just" defTabSz="457200" rtl="0" eaLnBrk="1" fontAlgn="auto" latinLnBrk="0" hangingPunct="1">
              <a:lnSpc>
                <a:spcPct val="110000"/>
              </a:lnSpc>
              <a:spcBef>
                <a:spcPts val="600"/>
              </a:spcBef>
              <a:buClr>
                <a:srgbClr val="903163"/>
              </a:buClr>
              <a:buSzPct val="90000"/>
              <a:tabLst/>
              <a:defRPr/>
            </a:pPr>
            <a:r>
              <a:rPr lang="fr-CH" sz="1800" b="1" dirty="0">
                <a:solidFill>
                  <a:schemeClr val="tx1"/>
                </a:solidFill>
                <a:latin typeface="Calibri" panose="020F0502020204030204" pitchFamily="34" charset="0"/>
                <a:cs typeface="Calibri" panose="020F0502020204030204" pitchFamily="34" charset="0"/>
              </a:rPr>
              <a:t>Loi sur le Travail, OLT1, OLT3</a:t>
            </a:r>
          </a:p>
          <a:p>
            <a:pPr marL="446088" marR="0" lvl="0" algn="just" defTabSz="457200" rtl="0" eaLnBrk="1" fontAlgn="auto" latinLnBrk="0" hangingPunct="1">
              <a:lnSpc>
                <a:spcPct val="110000"/>
              </a:lnSpc>
              <a:spcBef>
                <a:spcPts val="600"/>
              </a:spcBef>
              <a:buClr>
                <a:srgbClr val="903163"/>
              </a:buClr>
              <a:buSzPct val="90000"/>
              <a:tabLst/>
              <a:defRPr/>
            </a:pPr>
            <a:r>
              <a:rPr lang="fr-CH" b="1" dirty="0">
                <a:solidFill>
                  <a:schemeClr val="tx1"/>
                </a:solidFill>
                <a:latin typeface="Calibri" panose="020F0502020204030204" pitchFamily="34" charset="0"/>
                <a:cs typeface="Calibri" panose="020F0502020204030204" pitchFamily="34" charset="0"/>
              </a:rPr>
              <a:t>Occupation </a:t>
            </a:r>
            <a:r>
              <a:rPr lang="fr-CH" b="1">
                <a:solidFill>
                  <a:schemeClr val="tx1"/>
                </a:solidFill>
                <a:latin typeface="Calibri" panose="020F0502020204030204" pitchFamily="34" charset="0"/>
                <a:cs typeface="Calibri" panose="020F0502020204030204" pitchFamily="34" charset="0"/>
              </a:rPr>
              <a:t>et aménagements </a:t>
            </a:r>
            <a:endParaRPr lang="fr-CH" sz="1800" b="1" dirty="0">
              <a:solidFill>
                <a:schemeClr val="tx1"/>
              </a:solidFill>
              <a:latin typeface="Calibri" panose="020F0502020204030204" pitchFamily="34" charset="0"/>
              <a:cs typeface="Calibri" panose="020F0502020204030204" pitchFamily="34" charset="0"/>
            </a:endParaRPr>
          </a:p>
          <a:p>
            <a:pPr marL="446088" marR="0" lvl="0" algn="just" defTabSz="457200" rtl="0" eaLnBrk="1" fontAlgn="auto" latinLnBrk="0" hangingPunct="1">
              <a:lnSpc>
                <a:spcPct val="110000"/>
              </a:lnSpc>
              <a:spcBef>
                <a:spcPts val="600"/>
              </a:spcBef>
              <a:buClr>
                <a:srgbClr val="903163"/>
              </a:buClr>
              <a:buSzPct val="90000"/>
              <a:tabLst/>
              <a:defRPr/>
            </a:pPr>
            <a:r>
              <a:rPr lang="fr-CH" b="1" dirty="0">
                <a:solidFill>
                  <a:schemeClr val="tx1"/>
                </a:solidFill>
                <a:latin typeface="Calibri" panose="020F0502020204030204" pitchFamily="34" charset="0"/>
                <a:cs typeface="Calibri" panose="020F0502020204030204" pitchFamily="34" charset="0"/>
              </a:rPr>
              <a:t>Par exemple</a:t>
            </a:r>
            <a:endParaRPr lang="fr-CH" sz="1800" b="1" dirty="0">
              <a:solidFill>
                <a:schemeClr val="tx1"/>
              </a:solidFill>
              <a:latin typeface="Calibri" panose="020F0502020204030204" pitchFamily="34" charset="0"/>
              <a:cs typeface="Calibri" panose="020F0502020204030204" pitchFamily="34" charset="0"/>
            </a:endParaRPr>
          </a:p>
          <a:p>
            <a:pPr marL="788988" marR="0" lvl="0" indent="-342900" algn="just" defTabSz="457200" rtl="0" eaLnBrk="1" fontAlgn="auto" latinLnBrk="0" hangingPunct="1">
              <a:lnSpc>
                <a:spcPct val="110000"/>
              </a:lnSpc>
              <a:spcBef>
                <a:spcPts val="600"/>
              </a:spcBef>
              <a:buClr>
                <a:srgbClr val="903163"/>
              </a:buClr>
              <a:buSzPct val="90000"/>
              <a:buFont typeface="Wingdings" panose="05000000000000000000" pitchFamily="2" charset="2"/>
              <a:buChar char="§"/>
              <a:tabLst/>
              <a:defRPr/>
            </a:pPr>
            <a:r>
              <a:rPr lang="fr-CH" sz="1800" dirty="0">
                <a:solidFill>
                  <a:schemeClr val="tx1"/>
                </a:solidFill>
                <a:latin typeface="Calibri" panose="020F0502020204030204" pitchFamily="34" charset="0"/>
                <a:cs typeface="Calibri" panose="020F0502020204030204" pitchFamily="34" charset="0"/>
              </a:rPr>
              <a:t>Pas plus de </a:t>
            </a:r>
            <a:r>
              <a:rPr lang="fr-CH" sz="1800" b="1" dirty="0">
                <a:solidFill>
                  <a:srgbClr val="903163"/>
                </a:solidFill>
                <a:latin typeface="Calibri" panose="020F0502020204030204" pitchFamily="34" charset="0"/>
                <a:cs typeface="Calibri" panose="020F0502020204030204" pitchFamily="34" charset="0"/>
              </a:rPr>
              <a:t>9 heures/jour</a:t>
            </a:r>
          </a:p>
          <a:p>
            <a:pPr marL="788988" marR="0" lvl="0" indent="-342900" algn="just" defTabSz="457200" rtl="0" eaLnBrk="1" fontAlgn="auto" latinLnBrk="0" hangingPunct="1">
              <a:lnSpc>
                <a:spcPct val="110000"/>
              </a:lnSpc>
              <a:spcBef>
                <a:spcPts val="600"/>
              </a:spcBef>
              <a:buClr>
                <a:srgbClr val="903163"/>
              </a:buClr>
              <a:buSzPct val="90000"/>
              <a:buFont typeface="Wingdings" panose="05000000000000000000" pitchFamily="2" charset="2"/>
              <a:buChar char="§"/>
              <a:tabLst/>
              <a:defRPr/>
            </a:pPr>
            <a:r>
              <a:rPr lang="fr-CH" dirty="0">
                <a:solidFill>
                  <a:schemeClr val="tx1"/>
                </a:solidFill>
                <a:latin typeface="Calibri" panose="020F0502020204030204" pitchFamily="34" charset="0"/>
                <a:cs typeface="Calibri" panose="020F0502020204030204" pitchFamily="34" charset="0"/>
              </a:rPr>
              <a:t>P</a:t>
            </a:r>
            <a:r>
              <a:rPr lang="fr-CH" sz="1800" dirty="0">
                <a:solidFill>
                  <a:schemeClr val="tx1"/>
                </a:solidFill>
                <a:latin typeface="Calibri" panose="020F0502020204030204" pitchFamily="34" charset="0"/>
                <a:cs typeface="Calibri" panose="020F0502020204030204" pitchFamily="34" charset="0"/>
              </a:rPr>
              <a:t>as de </a:t>
            </a:r>
            <a:r>
              <a:rPr lang="fr-CH" sz="1800" b="1" dirty="0">
                <a:solidFill>
                  <a:srgbClr val="903163"/>
                </a:solidFill>
                <a:latin typeface="Calibri" panose="020F0502020204030204" pitchFamily="34" charset="0"/>
                <a:cs typeface="Calibri" panose="020F0502020204030204" pitchFamily="34" charset="0"/>
              </a:rPr>
              <a:t>travail entre 20h et 6h </a:t>
            </a:r>
            <a:r>
              <a:rPr lang="fr-CH" sz="1800" dirty="0">
                <a:solidFill>
                  <a:schemeClr val="tx1"/>
                </a:solidFill>
                <a:latin typeface="Calibri" panose="020F0502020204030204" pitchFamily="34" charset="0"/>
                <a:cs typeface="Calibri" panose="020F0502020204030204" pitchFamily="34" charset="0"/>
              </a:rPr>
              <a:t>dans les 8 semaines avant accouchement</a:t>
            </a:r>
          </a:p>
          <a:p>
            <a:pPr marL="788988" marR="0" lvl="0" indent="-342900" algn="just" defTabSz="457200" rtl="0" eaLnBrk="1" fontAlgn="auto" latinLnBrk="0" hangingPunct="1">
              <a:lnSpc>
                <a:spcPct val="110000"/>
              </a:lnSpc>
              <a:spcBef>
                <a:spcPts val="600"/>
              </a:spcBef>
              <a:buClr>
                <a:srgbClr val="903163"/>
              </a:buClr>
              <a:buSzPct val="90000"/>
              <a:buFont typeface="Wingdings" panose="05000000000000000000" pitchFamily="2" charset="2"/>
              <a:buChar char="§"/>
              <a:tabLst/>
              <a:defRPr/>
            </a:pPr>
            <a:r>
              <a:rPr lang="fr-CH" sz="1800" b="1" dirty="0">
                <a:solidFill>
                  <a:srgbClr val="903163"/>
                </a:solidFill>
                <a:latin typeface="Calibri" panose="020F0502020204030204" pitchFamily="34" charset="0"/>
                <a:cs typeface="Calibri" panose="020F0502020204030204" pitchFamily="34" charset="0"/>
              </a:rPr>
              <a:t>Travail debout</a:t>
            </a:r>
            <a:r>
              <a:rPr lang="fr-CH" sz="1800" dirty="0">
                <a:solidFill>
                  <a:schemeClr val="tx1"/>
                </a:solidFill>
                <a:latin typeface="Calibri" panose="020F0502020204030204" pitchFamily="34" charset="0"/>
                <a:cs typeface="Calibri" panose="020F0502020204030204" pitchFamily="34" charset="0"/>
              </a:rPr>
              <a:t> maximum 4 heures/jour dès le 6</a:t>
            </a:r>
            <a:r>
              <a:rPr lang="fr-CH" sz="1800" baseline="30000" dirty="0">
                <a:solidFill>
                  <a:schemeClr val="tx1"/>
                </a:solidFill>
                <a:latin typeface="Calibri" panose="020F0502020204030204" pitchFamily="34" charset="0"/>
                <a:cs typeface="Calibri" panose="020F0502020204030204" pitchFamily="34" charset="0"/>
              </a:rPr>
              <a:t>e</a:t>
            </a:r>
            <a:r>
              <a:rPr lang="fr-CH" sz="1800" dirty="0">
                <a:solidFill>
                  <a:schemeClr val="tx1"/>
                </a:solidFill>
                <a:latin typeface="Calibri" panose="020F0502020204030204" pitchFamily="34" charset="0"/>
                <a:cs typeface="Calibri" panose="020F0502020204030204" pitchFamily="34" charset="0"/>
              </a:rPr>
              <a:t> mois </a:t>
            </a:r>
          </a:p>
          <a:p>
            <a:pPr marL="788988" marR="0" lvl="0" indent="-342900" algn="just" defTabSz="457200" rtl="0" eaLnBrk="1" fontAlgn="auto" latinLnBrk="0" hangingPunct="1">
              <a:lnSpc>
                <a:spcPct val="110000"/>
              </a:lnSpc>
              <a:spcBef>
                <a:spcPts val="600"/>
              </a:spcBef>
              <a:buClr>
                <a:srgbClr val="903163"/>
              </a:buClr>
              <a:buSzPct val="90000"/>
              <a:buFont typeface="Wingdings" panose="05000000000000000000" pitchFamily="2" charset="2"/>
              <a:buChar char="§"/>
              <a:tabLst/>
              <a:defRPr/>
            </a:pPr>
            <a:r>
              <a:rPr lang="fr-CH" dirty="0">
                <a:solidFill>
                  <a:schemeClr val="tx1"/>
                </a:solidFill>
                <a:latin typeface="Calibri" panose="020F0502020204030204" pitchFamily="34" charset="0"/>
                <a:cs typeface="Calibri" panose="020F0502020204030204" pitchFamily="34" charset="0"/>
              </a:rPr>
              <a:t>Etc.</a:t>
            </a:r>
            <a:endParaRPr lang="fr-CH" sz="1800" dirty="0">
              <a:solidFill>
                <a:schemeClr val="tx1"/>
              </a:solidFill>
              <a:latin typeface="Calibri" panose="020F0502020204030204" pitchFamily="34" charset="0"/>
              <a:cs typeface="Calibri" panose="020F0502020204030204" pitchFamily="34" charset="0"/>
            </a:endParaRPr>
          </a:p>
        </p:txBody>
      </p:sp>
      <p:sp>
        <p:nvSpPr>
          <p:cNvPr id="5" name="Rectangle : coins arrondis 4">
            <a:extLst>
              <a:ext uri="{FF2B5EF4-FFF2-40B4-BE49-F238E27FC236}">
                <a16:creationId xmlns:a16="http://schemas.microsoft.com/office/drawing/2014/main" id="{A8665297-499E-FC88-2285-6DDFF2EF09E0}"/>
              </a:ext>
            </a:extLst>
          </p:cNvPr>
          <p:cNvSpPr/>
          <p:nvPr/>
        </p:nvSpPr>
        <p:spPr>
          <a:xfrm>
            <a:off x="6096000" y="2132856"/>
            <a:ext cx="5040560" cy="3744416"/>
          </a:xfrm>
          <a:prstGeom prst="roundRect">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just">
              <a:lnSpc>
                <a:spcPct val="110000"/>
              </a:lnSpc>
              <a:spcBef>
                <a:spcPts val="600"/>
              </a:spcBef>
              <a:buNone/>
            </a:pPr>
            <a:r>
              <a:rPr lang="fr-FR" sz="1800" b="1" dirty="0">
                <a:solidFill>
                  <a:schemeClr val="tx1"/>
                </a:solidFill>
                <a:latin typeface="Calibri" panose="020F0502020204030204" pitchFamily="34" charset="0"/>
                <a:cs typeface="Calibri" panose="020F0502020204030204" pitchFamily="34" charset="0"/>
              </a:rPr>
              <a:t>Ordonnance sur la protection de la maternité (OProMa) </a:t>
            </a:r>
          </a:p>
          <a:p>
            <a:pPr marL="788988" indent="-342900" algn="just">
              <a:lnSpc>
                <a:spcPct val="110000"/>
              </a:lnSpc>
              <a:spcBef>
                <a:spcPts val="600"/>
              </a:spcBef>
              <a:buFont typeface="Wingdings" panose="05000000000000000000" pitchFamily="2" charset="2"/>
              <a:buChar char="§"/>
            </a:pPr>
            <a:r>
              <a:rPr lang="fr-FR" sz="1800" b="1" dirty="0">
                <a:solidFill>
                  <a:srgbClr val="903163"/>
                </a:solidFill>
                <a:latin typeface="Calibri" panose="020F0502020204030204" pitchFamily="34" charset="0"/>
                <a:cs typeface="Calibri" panose="020F0502020204030204" pitchFamily="34" charset="0"/>
              </a:rPr>
              <a:t>Liste d’activités reconnues comme dangereuses ou pénibles </a:t>
            </a:r>
            <a:r>
              <a:rPr lang="fr-FR" sz="1800" dirty="0">
                <a:solidFill>
                  <a:schemeClr val="tx1"/>
                </a:solidFill>
                <a:latin typeface="Calibri" panose="020F0502020204030204" pitchFamily="34" charset="0"/>
                <a:cs typeface="Calibri" panose="020F0502020204030204" pitchFamily="34" charset="0"/>
              </a:rPr>
              <a:t>(par exemple, déplacement de charges lourdes; travaux exposant à la chaleur, au froid ou à l’humidité; micro-organismes; bruit; etc.)</a:t>
            </a:r>
          </a:p>
          <a:p>
            <a:pPr marL="788988" indent="-342900" algn="just">
              <a:lnSpc>
                <a:spcPct val="110000"/>
              </a:lnSpc>
              <a:spcBef>
                <a:spcPts val="600"/>
              </a:spcBef>
              <a:buFont typeface="Wingdings" panose="05000000000000000000" pitchFamily="2" charset="2"/>
              <a:buChar char="§"/>
            </a:pPr>
            <a:r>
              <a:rPr lang="fr-FR" sz="1800" dirty="0">
                <a:solidFill>
                  <a:schemeClr val="tx1"/>
                </a:solidFill>
                <a:latin typeface="Calibri" panose="020F0502020204030204" pitchFamily="34" charset="0"/>
                <a:cs typeface="Calibri" panose="020F0502020204030204" pitchFamily="34" charset="0"/>
              </a:rPr>
              <a:t>Définit le </a:t>
            </a:r>
            <a:r>
              <a:rPr lang="fr-FR" sz="1800" b="1" dirty="0">
                <a:solidFill>
                  <a:srgbClr val="903163"/>
                </a:solidFill>
                <a:latin typeface="Calibri" panose="020F0502020204030204" pitchFamily="34" charset="0"/>
                <a:cs typeface="Calibri" panose="020F0502020204030204" pitchFamily="34" charset="0"/>
              </a:rPr>
              <a:t>rôle des acteurs</a:t>
            </a:r>
          </a:p>
        </p:txBody>
      </p:sp>
    </p:spTree>
    <p:extLst>
      <p:ext uri="{BB962C8B-B14F-4D97-AF65-F5344CB8AC3E}">
        <p14:creationId xmlns:p14="http://schemas.microsoft.com/office/powerpoint/2010/main" val="3379874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mph" presetSubtype="0" fill="hold" grpId="0" nodeType="clickEffect">
                                  <p:stCondLst>
                                    <p:cond delay="0"/>
                                  </p:stCondLst>
                                  <p:childTnLst>
                                    <p:animClr clrSpc="hsl" dir="cw">
                                      <p:cBhvr override="childStyle">
                                        <p:cTn id="6" dur="500" fill="hold"/>
                                        <p:tgtEl>
                                          <p:spTgt spid="3"/>
                                        </p:tgtEl>
                                        <p:attrNameLst>
                                          <p:attrName>style.color</p:attrName>
                                        </p:attrNameLst>
                                      </p:cBhvr>
                                      <p:by>
                                        <p:hsl h="0" s="-12549" l="-25098"/>
                                      </p:by>
                                    </p:animClr>
                                    <p:animClr clrSpc="hsl" dir="cw">
                                      <p:cBhvr>
                                        <p:cTn id="7" dur="500" fill="hold"/>
                                        <p:tgtEl>
                                          <p:spTgt spid="3"/>
                                        </p:tgtEl>
                                        <p:attrNameLst>
                                          <p:attrName>fillcolor</p:attrName>
                                        </p:attrNameLst>
                                      </p:cBhvr>
                                      <p:by>
                                        <p:hsl h="0" s="-12549" l="-25098"/>
                                      </p:by>
                                    </p:animClr>
                                    <p:animClr clrSpc="hsl" dir="cw">
                                      <p:cBhvr>
                                        <p:cTn id="8" dur="500" fill="hold"/>
                                        <p:tgtEl>
                                          <p:spTgt spid="3"/>
                                        </p:tgtEl>
                                        <p:attrNameLst>
                                          <p:attrName>stroke.color</p:attrName>
                                        </p:attrNameLst>
                                      </p:cBhvr>
                                      <p:by>
                                        <p:hsl h="0" s="-12549" l="-25098"/>
                                      </p:by>
                                    </p:animClr>
                                    <p:set>
                                      <p:cBhvr>
                                        <p:cTn id="9" dur="500" fill="hold"/>
                                        <p:tgtEl>
                                          <p:spTgt spid="3"/>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72578" y="699842"/>
            <a:ext cx="11035473" cy="520484"/>
          </a:xfrm>
        </p:spPr>
        <p:txBody>
          <a:bodyPr>
            <a:noAutofit/>
          </a:bodyPr>
          <a:lstStyle/>
          <a:p>
            <a:r>
              <a:rPr lang="fr-CH" dirty="0"/>
              <a:t>Ordonnance sur la protection de la maternité (</a:t>
            </a:r>
            <a:r>
              <a:rPr lang="fr-CH" dirty="0" err="1"/>
              <a:t>Oproma</a:t>
            </a:r>
            <a:r>
              <a:rPr lang="fr-CH" dirty="0"/>
              <a:t>)</a:t>
            </a:r>
          </a:p>
        </p:txBody>
      </p:sp>
      <p:sp>
        <p:nvSpPr>
          <p:cNvPr id="4" name="Espace réservé du numéro de diapositive 3"/>
          <p:cNvSpPr>
            <a:spLocks noGrp="1"/>
          </p:cNvSpPr>
          <p:nvPr>
            <p:ph type="sldNum" sz="quarter" idx="12"/>
          </p:nvPr>
        </p:nvSpPr>
        <p:spPr/>
        <p:txBody>
          <a:bodyPr/>
          <a:lstStyle/>
          <a:p>
            <a:fld id="{D57F1E4F-1CFF-5643-939E-217C01CDF565}" type="slidenum">
              <a:rPr lang="en-US" smtClean="0"/>
              <a:pPr/>
              <a:t>11</a:t>
            </a:fld>
            <a:endParaRPr lang="en-US" dirty="0"/>
          </a:p>
        </p:txBody>
      </p:sp>
      <p:sp>
        <p:nvSpPr>
          <p:cNvPr id="23" name="Triangle rectangle 22">
            <a:extLst>
              <a:ext uri="{FF2B5EF4-FFF2-40B4-BE49-F238E27FC236}">
                <a16:creationId xmlns:a16="http://schemas.microsoft.com/office/drawing/2014/main" id="{8EAF0134-8426-4F74-9C98-98FB1B447EFF}"/>
              </a:ext>
            </a:extLst>
          </p:cNvPr>
          <p:cNvSpPr/>
          <p:nvPr/>
        </p:nvSpPr>
        <p:spPr>
          <a:xfrm flipH="1" flipV="1">
            <a:off x="2951403" y="2651182"/>
            <a:ext cx="4491959" cy="1049938"/>
          </a:xfrm>
          <a:prstGeom prst="rtTriangle">
            <a:avLst/>
          </a:prstGeom>
          <a:gradFill>
            <a:gsLst>
              <a:gs pos="0">
                <a:srgbClr val="969FA7">
                  <a:lumMod val="0"/>
                  <a:lumOff val="100000"/>
                  <a:alpha val="0"/>
                </a:srgbClr>
              </a:gs>
              <a:gs pos="100000">
                <a:sysClr val="windowText" lastClr="000000">
                  <a:lumMod val="95000"/>
                  <a:lumOff val="5000"/>
                </a:sysClr>
              </a:gs>
            </a:gsLst>
            <a:lin ang="0" scaled="0"/>
          </a:gradFill>
          <a:ln w="22225" cap="rnd" cmpd="sng" algn="ctr">
            <a:noFill/>
            <a:prstDash val="solid"/>
          </a:ln>
          <a:effectLst>
            <a:softEdge rad="635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CH" sz="1400" b="0" i="0" u="none" strike="noStrike" kern="0" cap="none" spc="0" normalizeH="0" baseline="0" noProof="0">
              <a:ln>
                <a:noFill/>
              </a:ln>
              <a:solidFill>
                <a:prstClr val="white"/>
              </a:solidFill>
              <a:effectLst/>
              <a:uLnTx/>
              <a:uFillTx/>
              <a:latin typeface="Arial" panose="020B0604020202020204"/>
              <a:ea typeface="+mn-ea"/>
              <a:cs typeface="+mn-cs"/>
            </a:endParaRPr>
          </a:p>
        </p:txBody>
      </p:sp>
      <p:sp>
        <p:nvSpPr>
          <p:cNvPr id="24" name="Espace réservé du contenu 2">
            <a:extLst>
              <a:ext uri="{FF2B5EF4-FFF2-40B4-BE49-F238E27FC236}">
                <a16:creationId xmlns:a16="http://schemas.microsoft.com/office/drawing/2014/main" id="{CC06C58B-2903-43F0-B3CA-514982E07D9B}"/>
              </a:ext>
            </a:extLst>
          </p:cNvPr>
          <p:cNvSpPr txBox="1">
            <a:spLocks/>
          </p:cNvSpPr>
          <p:nvPr/>
        </p:nvSpPr>
        <p:spPr>
          <a:xfrm>
            <a:off x="574176" y="1847408"/>
            <a:ext cx="8321635" cy="3442140"/>
          </a:xfrm>
          <a:prstGeom prst="rect">
            <a:avLst/>
          </a:prstGeom>
        </p:spPr>
        <p:txBody>
          <a:bodyPr vert="horz" lIns="91440" tIns="45720" rIns="91440" bIns="45720" rtlCol="0" anchor="t">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lgn="just">
              <a:lnSpc>
                <a:spcPct val="124000"/>
              </a:lnSpc>
            </a:pPr>
            <a:endParaRPr lang="fr-CH" sz="1600" dirty="0">
              <a:solidFill>
                <a:schemeClr val="tx1"/>
              </a:solidFill>
              <a:latin typeface="Arial" panose="020B0604020202020204" pitchFamily="34" charset="0"/>
              <a:cs typeface="Arial" panose="020B0604020202020204" pitchFamily="34" charset="0"/>
            </a:endParaRPr>
          </a:p>
        </p:txBody>
      </p:sp>
      <p:grpSp>
        <p:nvGrpSpPr>
          <p:cNvPr id="26" name="Groupe 25">
            <a:extLst>
              <a:ext uri="{FF2B5EF4-FFF2-40B4-BE49-F238E27FC236}">
                <a16:creationId xmlns:a16="http://schemas.microsoft.com/office/drawing/2014/main" id="{3511520F-F47E-447D-8B58-BE1AE12942D1}"/>
              </a:ext>
            </a:extLst>
          </p:cNvPr>
          <p:cNvGrpSpPr/>
          <p:nvPr/>
        </p:nvGrpSpPr>
        <p:grpSpPr>
          <a:xfrm>
            <a:off x="459833" y="1437719"/>
            <a:ext cx="11356141" cy="1619627"/>
            <a:chOff x="361223" y="1300773"/>
            <a:chExt cx="11356141" cy="1296002"/>
          </a:xfrm>
        </p:grpSpPr>
        <p:sp>
          <p:nvSpPr>
            <p:cNvPr id="27" name="Rectangle avec coins arrondis du même côté 18">
              <a:extLst>
                <a:ext uri="{FF2B5EF4-FFF2-40B4-BE49-F238E27FC236}">
                  <a16:creationId xmlns:a16="http://schemas.microsoft.com/office/drawing/2014/main" id="{C3614C2D-FB78-4855-A874-C2632689ABBB}"/>
                </a:ext>
              </a:extLst>
            </p:cNvPr>
            <p:cNvSpPr/>
            <p:nvPr/>
          </p:nvSpPr>
          <p:spPr>
            <a:xfrm rot="5400000" flipH="1">
              <a:off x="6949236" y="-2171355"/>
              <a:ext cx="1296000" cy="8240256"/>
            </a:xfrm>
            <a:prstGeom prst="round2SameRect">
              <a:avLst>
                <a:gd name="adj1" fmla="val 50000"/>
                <a:gd name="adj2" fmla="val 0"/>
              </a:avLst>
            </a:prstGeom>
            <a:gradFill flip="none" rotWithShape="1">
              <a:gsLst>
                <a:gs pos="40000">
                  <a:schemeClr val="bg1">
                    <a:lumMod val="95000"/>
                  </a:schemeClr>
                </a:gs>
                <a:gs pos="71000">
                  <a:srgbClr val="D8D8D8">
                    <a:alpha val="84000"/>
                  </a:srgbClr>
                </a:gs>
                <a:gs pos="100000">
                  <a:srgbClr val="EDEDED"/>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dirty="0">
                <a:latin typeface="Calibri" panose="020F0502020204030204" pitchFamily="34" charset="0"/>
                <a:cs typeface="Calibri" panose="020F0502020204030204" pitchFamily="34" charset="0"/>
              </a:endParaRPr>
            </a:p>
          </p:txBody>
        </p:sp>
        <p:sp>
          <p:nvSpPr>
            <p:cNvPr id="28" name="Rectangle 27">
              <a:extLst>
                <a:ext uri="{FF2B5EF4-FFF2-40B4-BE49-F238E27FC236}">
                  <a16:creationId xmlns:a16="http://schemas.microsoft.com/office/drawing/2014/main" id="{6E13E3A3-D130-4972-A6EB-ACEA9D84A2FA}"/>
                </a:ext>
              </a:extLst>
            </p:cNvPr>
            <p:cNvSpPr/>
            <p:nvPr/>
          </p:nvSpPr>
          <p:spPr>
            <a:xfrm>
              <a:off x="3482055" y="1406225"/>
              <a:ext cx="7978108" cy="1131803"/>
            </a:xfrm>
            <a:prstGeom prst="rect">
              <a:avLst/>
            </a:prstGeom>
          </p:spPr>
          <p:txBody>
            <a:bodyPr wrap="square">
              <a:spAutoFit/>
            </a:bodyPr>
            <a:lstStyle/>
            <a:p>
              <a:pPr marL="176213" lvl="0" indent="-176213" algn="just">
                <a:lnSpc>
                  <a:spcPct val="114000"/>
                </a:lnSpc>
                <a:buClr>
                  <a:schemeClr val="accent1">
                    <a:lumMod val="50000"/>
                  </a:schemeClr>
                </a:buClr>
                <a:buFont typeface="Arial" panose="020B0604020202020204" pitchFamily="34" charset="0"/>
                <a:buChar char="•"/>
                <a:tabLst>
                  <a:tab pos="92075" algn="l"/>
                </a:tabLst>
              </a:pPr>
              <a:r>
                <a:rPr lang="fr-FR" b="1" dirty="0">
                  <a:latin typeface="Calibri" panose="020F0502020204030204" pitchFamily="34" charset="0"/>
                  <a:cs typeface="Calibri" panose="020F0502020204030204" pitchFamily="34" charset="0"/>
                </a:rPr>
                <a:t>Faire réaliser une analyse de risques </a:t>
              </a:r>
              <a:r>
                <a:rPr lang="fr-FR" dirty="0">
                  <a:latin typeface="Calibri" panose="020F0502020204030204" pitchFamily="34" charset="0"/>
                  <a:cs typeface="Calibri" panose="020F0502020204030204" pitchFamily="34" charset="0"/>
                </a:rPr>
                <a:t>par </a:t>
              </a:r>
              <a:r>
                <a:rPr lang="fr-FR" dirty="0" err="1">
                  <a:latin typeface="Calibri" panose="020F0502020204030204" pitchFamily="34" charset="0"/>
                  <a:cs typeface="Calibri" panose="020F0502020204030204" pitchFamily="34" charset="0"/>
                </a:rPr>
                <a:t>un·e</a:t>
              </a:r>
              <a:r>
                <a:rPr lang="fr-FR" dirty="0">
                  <a:latin typeface="Calibri" panose="020F0502020204030204" pitchFamily="34" charset="0"/>
                  <a:cs typeface="Calibri" panose="020F0502020204030204" pitchFamily="34" charset="0"/>
                </a:rPr>
                <a:t> spécialiste avant d’occuper des femmes.</a:t>
              </a:r>
            </a:p>
            <a:p>
              <a:pPr marL="176213" lvl="0" indent="-176213" algn="just">
                <a:lnSpc>
                  <a:spcPct val="114000"/>
                </a:lnSpc>
                <a:spcBef>
                  <a:spcPts val="300"/>
                </a:spcBef>
                <a:buClr>
                  <a:schemeClr val="accent1">
                    <a:lumMod val="50000"/>
                  </a:schemeClr>
                </a:buClr>
                <a:buFont typeface="Arial" panose="020B0604020202020204" pitchFamily="34" charset="0"/>
                <a:buChar char="•"/>
                <a:tabLst>
                  <a:tab pos="92075" algn="l"/>
                </a:tabLst>
              </a:pPr>
              <a:r>
                <a:rPr lang="fr-FR" b="1" dirty="0">
                  <a:latin typeface="Calibri" panose="020F0502020204030204" pitchFamily="34" charset="0"/>
                  <a:cs typeface="Calibri" panose="020F0502020204030204" pitchFamily="34" charset="0"/>
                </a:rPr>
                <a:t>Mettre en place les mesures de protection prévues</a:t>
              </a:r>
              <a:endParaRPr lang="fr-FR" dirty="0">
                <a:latin typeface="Calibri" panose="020F0502020204030204" pitchFamily="34" charset="0"/>
                <a:cs typeface="Calibri" panose="020F0502020204030204" pitchFamily="34" charset="0"/>
              </a:endParaRPr>
            </a:p>
            <a:p>
              <a:pPr marL="176213" lvl="0" indent="-176213" algn="just">
                <a:lnSpc>
                  <a:spcPct val="114000"/>
                </a:lnSpc>
                <a:spcBef>
                  <a:spcPts val="300"/>
                </a:spcBef>
                <a:buClr>
                  <a:schemeClr val="accent1">
                    <a:lumMod val="50000"/>
                  </a:schemeClr>
                </a:buClr>
                <a:buFont typeface="Arial" panose="020B0604020202020204" pitchFamily="34" charset="0"/>
                <a:buChar char="•"/>
                <a:tabLst>
                  <a:tab pos="92075" algn="l"/>
                </a:tabLst>
              </a:pPr>
              <a:r>
                <a:rPr lang="fr-CH" b="1" dirty="0">
                  <a:latin typeface="Calibri" panose="020F0502020204030204" pitchFamily="34" charset="0"/>
                  <a:cs typeface="Calibri" panose="020F0502020204030204" pitchFamily="34" charset="0"/>
                </a:rPr>
                <a:t>Informer</a:t>
              </a:r>
              <a:r>
                <a:rPr lang="fr-CH" dirty="0">
                  <a:latin typeface="Calibri" panose="020F0502020204030204" pitchFamily="34" charset="0"/>
                  <a:cs typeface="Calibri" panose="020F0502020204030204" pitchFamily="34" charset="0"/>
                </a:rPr>
                <a:t> les collaboratrices des dangers et des mesures de protection.</a:t>
              </a:r>
              <a:endParaRPr lang="fr-FR" dirty="0">
                <a:latin typeface="Calibri" panose="020F0502020204030204" pitchFamily="34" charset="0"/>
                <a:cs typeface="Calibri" panose="020F0502020204030204" pitchFamily="34" charset="0"/>
              </a:endParaRPr>
            </a:p>
          </p:txBody>
        </p:sp>
        <p:sp>
          <p:nvSpPr>
            <p:cNvPr id="29" name="Rectangle 28">
              <a:extLst>
                <a:ext uri="{FF2B5EF4-FFF2-40B4-BE49-F238E27FC236}">
                  <a16:creationId xmlns:a16="http://schemas.microsoft.com/office/drawing/2014/main" id="{0694473D-4FB3-4B82-880D-E92FA3B68022}"/>
                </a:ext>
              </a:extLst>
            </p:cNvPr>
            <p:cNvSpPr/>
            <p:nvPr/>
          </p:nvSpPr>
          <p:spPr>
            <a:xfrm>
              <a:off x="361223" y="1300775"/>
              <a:ext cx="3115886" cy="1296000"/>
            </a:xfrm>
            <a:prstGeom prst="rect">
              <a:avLst/>
            </a:prstGeom>
            <a:solidFill>
              <a:schemeClr val="accent2"/>
            </a:solidFill>
            <a:ln>
              <a:noFill/>
            </a:ln>
            <a:effectLst>
              <a:innerShdw blurRad="254000">
                <a:schemeClr val="accent2">
                  <a:lumMod val="50000"/>
                  <a:alpha val="7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latin typeface="Calibri" panose="020F0502020204030204" pitchFamily="34" charset="0"/>
                <a:cs typeface="Calibri" panose="020F0502020204030204" pitchFamily="34" charset="0"/>
              </a:endParaRPr>
            </a:p>
          </p:txBody>
        </p:sp>
        <p:sp>
          <p:nvSpPr>
            <p:cNvPr id="30" name="ZoneTexte 29">
              <a:extLst>
                <a:ext uri="{FF2B5EF4-FFF2-40B4-BE49-F238E27FC236}">
                  <a16:creationId xmlns:a16="http://schemas.microsoft.com/office/drawing/2014/main" id="{323D7117-7F9E-4580-AA26-5152B00F70FE}"/>
                </a:ext>
              </a:extLst>
            </p:cNvPr>
            <p:cNvSpPr txBox="1"/>
            <p:nvPr/>
          </p:nvSpPr>
          <p:spPr>
            <a:xfrm>
              <a:off x="1039223" y="1570742"/>
              <a:ext cx="1777727" cy="461665"/>
            </a:xfrm>
            <a:prstGeom prst="rect">
              <a:avLst/>
            </a:prstGeom>
            <a:noFill/>
          </p:spPr>
          <p:txBody>
            <a:bodyPr wrap="square" rtlCol="0">
              <a:spAutoFit/>
            </a:bodyPr>
            <a:lstStyle>
              <a:defPPr>
                <a:defRPr lang="en-US"/>
              </a:defPPr>
              <a:lvl1pPr>
                <a:defRPr sz="3600" b="1">
                  <a:solidFill>
                    <a:schemeClr val="accent1">
                      <a:lumMod val="25000"/>
                      <a:lumOff val="75000"/>
                    </a:schemeClr>
                  </a:solidFill>
                  <a:latin typeface="Arial" panose="020B0604020202020204" pitchFamily="34" charset="0"/>
                  <a:cs typeface="Arial" panose="020B0604020202020204" pitchFamily="34" charset="0"/>
                </a:defRPr>
              </a:lvl1pPr>
            </a:lstStyle>
            <a:p>
              <a:pPr algn="ctr"/>
              <a:r>
                <a:rPr lang="fr-CH" sz="2400" dirty="0">
                  <a:solidFill>
                    <a:schemeClr val="accent1">
                      <a:lumMod val="10000"/>
                      <a:lumOff val="90000"/>
                    </a:schemeClr>
                  </a:solidFill>
                  <a:latin typeface="Calibri" panose="020F0502020204030204" pitchFamily="34" charset="0"/>
                  <a:cs typeface="Calibri" panose="020F0502020204030204" pitchFamily="34" charset="0"/>
                </a:rPr>
                <a:t>Employeur</a:t>
              </a:r>
              <a:endParaRPr lang="fr-CH" sz="3200" dirty="0">
                <a:solidFill>
                  <a:schemeClr val="accent1">
                    <a:lumMod val="10000"/>
                    <a:lumOff val="90000"/>
                  </a:schemeClr>
                </a:solidFill>
                <a:latin typeface="Calibri" panose="020F0502020204030204" pitchFamily="34" charset="0"/>
                <a:cs typeface="Calibri" panose="020F0502020204030204" pitchFamily="34" charset="0"/>
              </a:endParaRPr>
            </a:p>
          </p:txBody>
        </p:sp>
      </p:grpSp>
      <p:grpSp>
        <p:nvGrpSpPr>
          <p:cNvPr id="3" name="Groupe 2">
            <a:extLst>
              <a:ext uri="{FF2B5EF4-FFF2-40B4-BE49-F238E27FC236}">
                <a16:creationId xmlns:a16="http://schemas.microsoft.com/office/drawing/2014/main" id="{6C12DCC2-D2BD-43AC-915F-ED1A8814A579}"/>
              </a:ext>
            </a:extLst>
          </p:cNvPr>
          <p:cNvGrpSpPr/>
          <p:nvPr/>
        </p:nvGrpSpPr>
        <p:grpSpPr>
          <a:xfrm>
            <a:off x="459833" y="3501008"/>
            <a:ext cx="11354819" cy="2285277"/>
            <a:chOff x="461158" y="2594854"/>
            <a:chExt cx="11354819" cy="2285277"/>
          </a:xfrm>
        </p:grpSpPr>
        <p:sp>
          <p:nvSpPr>
            <p:cNvPr id="22" name="Triangle rectangle 21">
              <a:extLst>
                <a:ext uri="{FF2B5EF4-FFF2-40B4-BE49-F238E27FC236}">
                  <a16:creationId xmlns:a16="http://schemas.microsoft.com/office/drawing/2014/main" id="{AB2E78A3-20B2-47C7-A680-4A47AFCB874F}"/>
                </a:ext>
              </a:extLst>
            </p:cNvPr>
            <p:cNvSpPr/>
            <p:nvPr/>
          </p:nvSpPr>
          <p:spPr>
            <a:xfrm flipH="1" flipV="1">
              <a:off x="2962571" y="3830193"/>
              <a:ext cx="4491959" cy="1049938"/>
            </a:xfrm>
            <a:prstGeom prst="rtTriangle">
              <a:avLst/>
            </a:prstGeom>
            <a:gradFill>
              <a:gsLst>
                <a:gs pos="0">
                  <a:srgbClr val="969FA7">
                    <a:lumMod val="0"/>
                    <a:lumOff val="100000"/>
                    <a:alpha val="0"/>
                  </a:srgbClr>
                </a:gs>
                <a:gs pos="100000">
                  <a:sysClr val="windowText" lastClr="000000">
                    <a:lumMod val="95000"/>
                    <a:lumOff val="5000"/>
                  </a:sysClr>
                </a:gs>
              </a:gsLst>
              <a:lin ang="0" scaled="0"/>
            </a:gradFill>
            <a:ln w="22225" cap="rnd" cmpd="sng" algn="ctr">
              <a:noFill/>
              <a:prstDash val="solid"/>
            </a:ln>
            <a:effectLst>
              <a:softEdge rad="635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CH" sz="1400" b="0" i="0" u="none" strike="noStrike" kern="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sp>
          <p:nvSpPr>
            <p:cNvPr id="31" name="Rectangle 30">
              <a:extLst>
                <a:ext uri="{FF2B5EF4-FFF2-40B4-BE49-F238E27FC236}">
                  <a16:creationId xmlns:a16="http://schemas.microsoft.com/office/drawing/2014/main" id="{D6B63228-C1DD-49A9-B52B-D4572008706D}"/>
                </a:ext>
              </a:extLst>
            </p:cNvPr>
            <p:cNvSpPr/>
            <p:nvPr/>
          </p:nvSpPr>
          <p:spPr>
            <a:xfrm>
              <a:off x="471001" y="2658128"/>
              <a:ext cx="3110992" cy="1260000"/>
            </a:xfrm>
            <a:prstGeom prst="rect">
              <a:avLst/>
            </a:prstGeom>
            <a:solidFill>
              <a:schemeClr val="accent2"/>
            </a:solidFill>
            <a:ln>
              <a:noFill/>
            </a:ln>
            <a:effectLst>
              <a:innerShdw blurRad="254000">
                <a:schemeClr val="accent2">
                  <a:lumMod val="50000"/>
                  <a:alpha val="7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latin typeface="Calibri" panose="020F0502020204030204" pitchFamily="34" charset="0"/>
                <a:cs typeface="Calibri" panose="020F0502020204030204" pitchFamily="34" charset="0"/>
              </a:endParaRPr>
            </a:p>
          </p:txBody>
        </p:sp>
        <p:sp>
          <p:nvSpPr>
            <p:cNvPr id="32" name="ZoneTexte 31">
              <a:extLst>
                <a:ext uri="{FF2B5EF4-FFF2-40B4-BE49-F238E27FC236}">
                  <a16:creationId xmlns:a16="http://schemas.microsoft.com/office/drawing/2014/main" id="{B02ADA75-44E4-406E-9D99-DDDD11910920}"/>
                </a:ext>
              </a:extLst>
            </p:cNvPr>
            <p:cNvSpPr txBox="1"/>
            <p:nvPr/>
          </p:nvSpPr>
          <p:spPr>
            <a:xfrm>
              <a:off x="461158" y="2594854"/>
              <a:ext cx="3110992" cy="1200329"/>
            </a:xfrm>
            <a:prstGeom prst="rect">
              <a:avLst/>
            </a:prstGeom>
            <a:noFill/>
          </p:spPr>
          <p:txBody>
            <a:bodyPr wrap="square" rtlCol="0">
              <a:spAutoFit/>
            </a:bodyPr>
            <a:lstStyle>
              <a:defPPr>
                <a:defRPr lang="en-US"/>
              </a:defPPr>
              <a:lvl1pPr>
                <a:defRPr sz="3600" b="1">
                  <a:solidFill>
                    <a:schemeClr val="accent1">
                      <a:lumMod val="25000"/>
                      <a:lumOff val="75000"/>
                    </a:schemeClr>
                  </a:solidFill>
                  <a:latin typeface="Arial" panose="020B0604020202020204" pitchFamily="34" charset="0"/>
                  <a:cs typeface="Arial" panose="020B0604020202020204" pitchFamily="34" charset="0"/>
                </a:defRPr>
              </a:lvl1pPr>
            </a:lstStyle>
            <a:p>
              <a:pPr algn="ctr"/>
              <a:r>
                <a:rPr lang="fr-CH" sz="2400" dirty="0">
                  <a:solidFill>
                    <a:schemeClr val="accent1">
                      <a:lumMod val="10000"/>
                      <a:lumOff val="90000"/>
                    </a:schemeClr>
                  </a:solidFill>
                  <a:latin typeface="Calibri" panose="020F0502020204030204" pitchFamily="34" charset="0"/>
                  <a:cs typeface="Calibri" panose="020F0502020204030204" pitchFamily="34" charset="0"/>
                </a:rPr>
                <a:t>Médecins du travail et autres spécialistes </a:t>
              </a:r>
              <a:r>
                <a:rPr lang="fr-CH" sz="2400" dirty="0" err="1">
                  <a:solidFill>
                    <a:schemeClr val="accent1">
                      <a:lumMod val="10000"/>
                      <a:lumOff val="90000"/>
                    </a:schemeClr>
                  </a:solidFill>
                  <a:latin typeface="Calibri" panose="020F0502020204030204" pitchFamily="34" charset="0"/>
                  <a:cs typeface="Calibri" panose="020F0502020204030204" pitchFamily="34" charset="0"/>
                </a:rPr>
                <a:t>habilité∙es</a:t>
              </a:r>
              <a:endParaRPr lang="fr-CH" sz="2000" dirty="0">
                <a:solidFill>
                  <a:schemeClr val="accent1">
                    <a:lumMod val="10000"/>
                    <a:lumOff val="90000"/>
                  </a:schemeClr>
                </a:solidFill>
                <a:latin typeface="Calibri" panose="020F0502020204030204" pitchFamily="34" charset="0"/>
                <a:cs typeface="Calibri" panose="020F0502020204030204" pitchFamily="34" charset="0"/>
              </a:endParaRPr>
            </a:p>
          </p:txBody>
        </p:sp>
        <p:sp>
          <p:nvSpPr>
            <p:cNvPr id="33" name="Rectangle avec coins arrondis du même côté 33">
              <a:extLst>
                <a:ext uri="{FF2B5EF4-FFF2-40B4-BE49-F238E27FC236}">
                  <a16:creationId xmlns:a16="http://schemas.microsoft.com/office/drawing/2014/main" id="{8A8435F7-CD7F-4C78-A4AF-7E27B2401119}"/>
                </a:ext>
              </a:extLst>
            </p:cNvPr>
            <p:cNvSpPr/>
            <p:nvPr/>
          </p:nvSpPr>
          <p:spPr>
            <a:xfrm rot="5400000" flipH="1">
              <a:off x="7071432" y="-833107"/>
              <a:ext cx="1259999" cy="8229091"/>
            </a:xfrm>
            <a:prstGeom prst="round2SameRect">
              <a:avLst>
                <a:gd name="adj1" fmla="val 50000"/>
                <a:gd name="adj2" fmla="val 0"/>
              </a:avLst>
            </a:prstGeom>
            <a:gradFill flip="none" rotWithShape="1">
              <a:gsLst>
                <a:gs pos="40000">
                  <a:schemeClr val="bg1">
                    <a:lumMod val="95000"/>
                  </a:schemeClr>
                </a:gs>
                <a:gs pos="71000">
                  <a:srgbClr val="D8D8D8"/>
                </a:gs>
                <a:gs pos="100000">
                  <a:srgbClr val="EDEDED"/>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latin typeface="Calibri" panose="020F0502020204030204" pitchFamily="34" charset="0"/>
                <a:cs typeface="Calibri" panose="020F0502020204030204" pitchFamily="34" charset="0"/>
              </a:endParaRPr>
            </a:p>
          </p:txBody>
        </p:sp>
        <p:sp>
          <p:nvSpPr>
            <p:cNvPr id="34" name="Rectangle 33">
              <a:extLst>
                <a:ext uri="{FF2B5EF4-FFF2-40B4-BE49-F238E27FC236}">
                  <a16:creationId xmlns:a16="http://schemas.microsoft.com/office/drawing/2014/main" id="{97B1093B-D684-49F2-84F2-4AEB3E1C88DC}"/>
                </a:ext>
              </a:extLst>
            </p:cNvPr>
            <p:cNvSpPr/>
            <p:nvPr/>
          </p:nvSpPr>
          <p:spPr>
            <a:xfrm>
              <a:off x="3586885" y="2680350"/>
              <a:ext cx="7901997" cy="390107"/>
            </a:xfrm>
            <a:prstGeom prst="rect">
              <a:avLst/>
            </a:prstGeom>
          </p:spPr>
          <p:txBody>
            <a:bodyPr wrap="square">
              <a:spAutoFit/>
            </a:bodyPr>
            <a:lstStyle/>
            <a:p>
              <a:pPr marL="176213" lvl="0" indent="-176213" algn="just">
                <a:lnSpc>
                  <a:spcPct val="114000"/>
                </a:lnSpc>
                <a:buClr>
                  <a:schemeClr val="accent1">
                    <a:lumMod val="50000"/>
                  </a:schemeClr>
                </a:buClr>
                <a:buFont typeface="Arial" panose="020B0604020202020204" pitchFamily="34" charset="0"/>
                <a:buChar char="•"/>
                <a:tabLst>
                  <a:tab pos="92075" algn="l"/>
                </a:tabLst>
              </a:pPr>
              <a:r>
                <a:rPr lang="fr-CH" b="1" dirty="0">
                  <a:latin typeface="Calibri" panose="020F0502020204030204" pitchFamily="34" charset="0"/>
                  <a:cs typeface="Calibri" panose="020F0502020204030204" pitchFamily="34" charset="0"/>
                </a:rPr>
                <a:t>Réaliser</a:t>
              </a:r>
              <a:r>
                <a:rPr lang="fr-CH" dirty="0">
                  <a:latin typeface="Calibri" panose="020F0502020204030204" pitchFamily="34" charset="0"/>
                  <a:cs typeface="Calibri" panose="020F0502020204030204" pitchFamily="34" charset="0"/>
                </a:rPr>
                <a:t> l’analyse de risques au poste de travail.</a:t>
              </a:r>
              <a:endParaRPr lang="fr-FR" dirty="0">
                <a:latin typeface="Calibri" panose="020F0502020204030204" pitchFamily="34" charset="0"/>
                <a:cs typeface="Calibri" panose="020F0502020204030204" pitchFamily="34" charset="0"/>
              </a:endParaRPr>
            </a:p>
          </p:txBody>
        </p:sp>
      </p:grpSp>
      <p:grpSp>
        <p:nvGrpSpPr>
          <p:cNvPr id="35" name="Groupe 34">
            <a:extLst>
              <a:ext uri="{FF2B5EF4-FFF2-40B4-BE49-F238E27FC236}">
                <a16:creationId xmlns:a16="http://schemas.microsoft.com/office/drawing/2014/main" id="{5BB7FB1A-8B8C-40E4-9E2A-2D2971F50A81}"/>
              </a:ext>
            </a:extLst>
          </p:cNvPr>
          <p:cNvGrpSpPr/>
          <p:nvPr/>
        </p:nvGrpSpPr>
        <p:grpSpPr>
          <a:xfrm>
            <a:off x="482316" y="5200100"/>
            <a:ext cx="11332335" cy="1260000"/>
            <a:chOff x="375099" y="3551411"/>
            <a:chExt cx="11332335" cy="2158022"/>
          </a:xfrm>
        </p:grpSpPr>
        <p:sp>
          <p:nvSpPr>
            <p:cNvPr id="36" name="Triangle rectangle 35">
              <a:extLst>
                <a:ext uri="{FF2B5EF4-FFF2-40B4-BE49-F238E27FC236}">
                  <a16:creationId xmlns:a16="http://schemas.microsoft.com/office/drawing/2014/main" id="{65215D86-4D73-4962-B0CF-D7A0208B8EB2}"/>
                </a:ext>
              </a:extLst>
            </p:cNvPr>
            <p:cNvSpPr/>
            <p:nvPr/>
          </p:nvSpPr>
          <p:spPr>
            <a:xfrm flipH="1" flipV="1">
              <a:off x="2876514" y="4659495"/>
              <a:ext cx="4491959" cy="1049938"/>
            </a:xfrm>
            <a:prstGeom prst="rtTriangle">
              <a:avLst/>
            </a:prstGeom>
            <a:gradFill>
              <a:gsLst>
                <a:gs pos="0">
                  <a:srgbClr val="969FA7">
                    <a:lumMod val="0"/>
                    <a:lumOff val="100000"/>
                    <a:alpha val="0"/>
                  </a:srgbClr>
                </a:gs>
                <a:gs pos="100000">
                  <a:sysClr val="windowText" lastClr="000000">
                    <a:lumMod val="95000"/>
                    <a:lumOff val="5000"/>
                  </a:sysClr>
                </a:gs>
              </a:gsLst>
              <a:lin ang="0" scaled="0"/>
            </a:gradFill>
            <a:ln w="22225" cap="rnd" cmpd="sng" algn="ctr">
              <a:noFill/>
              <a:prstDash val="solid"/>
            </a:ln>
            <a:effectLst>
              <a:softEdge rad="635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CH" sz="1400" b="0" i="0" u="none" strike="noStrike" kern="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grpSp>
          <p:nvGrpSpPr>
            <p:cNvPr id="37" name="Groupe 36">
              <a:extLst>
                <a:ext uri="{FF2B5EF4-FFF2-40B4-BE49-F238E27FC236}">
                  <a16:creationId xmlns:a16="http://schemas.microsoft.com/office/drawing/2014/main" id="{E8580A28-1AB5-44E4-BD6A-07806EEE9EA3}"/>
                </a:ext>
              </a:extLst>
            </p:cNvPr>
            <p:cNvGrpSpPr/>
            <p:nvPr/>
          </p:nvGrpSpPr>
          <p:grpSpPr>
            <a:xfrm>
              <a:off x="375099" y="3551411"/>
              <a:ext cx="11332335" cy="1926249"/>
              <a:chOff x="342648" y="3397811"/>
              <a:chExt cx="11332335" cy="1926249"/>
            </a:xfrm>
          </p:grpSpPr>
          <p:grpSp>
            <p:nvGrpSpPr>
              <p:cNvPr id="38" name="Groupe 37">
                <a:extLst>
                  <a:ext uri="{FF2B5EF4-FFF2-40B4-BE49-F238E27FC236}">
                    <a16:creationId xmlns:a16="http://schemas.microsoft.com/office/drawing/2014/main" id="{30DD0FC9-715D-4965-821A-15A08C16FAD4}"/>
                  </a:ext>
                </a:extLst>
              </p:cNvPr>
              <p:cNvGrpSpPr/>
              <p:nvPr/>
            </p:nvGrpSpPr>
            <p:grpSpPr>
              <a:xfrm>
                <a:off x="342648" y="3397811"/>
                <a:ext cx="11332335" cy="1926249"/>
                <a:chOff x="393463" y="3750563"/>
                <a:chExt cx="11332335" cy="1926249"/>
              </a:xfrm>
            </p:grpSpPr>
            <p:sp>
              <p:nvSpPr>
                <p:cNvPr id="40" name="Rectangle 39">
                  <a:extLst>
                    <a:ext uri="{FF2B5EF4-FFF2-40B4-BE49-F238E27FC236}">
                      <a16:creationId xmlns:a16="http://schemas.microsoft.com/office/drawing/2014/main" id="{673D7EF3-9C65-4F1F-844D-5BDB8947C996}"/>
                    </a:ext>
                  </a:extLst>
                </p:cNvPr>
                <p:cNvSpPr/>
                <p:nvPr/>
              </p:nvSpPr>
              <p:spPr>
                <a:xfrm>
                  <a:off x="393463" y="3750570"/>
                  <a:ext cx="3120835" cy="1926242"/>
                </a:xfrm>
                <a:prstGeom prst="rect">
                  <a:avLst/>
                </a:prstGeom>
                <a:solidFill>
                  <a:schemeClr val="accent2"/>
                </a:solidFill>
                <a:ln>
                  <a:noFill/>
                </a:ln>
                <a:effectLst>
                  <a:innerShdw blurRad="254000">
                    <a:schemeClr val="accent2">
                      <a:lumMod val="50000"/>
                      <a:alpha val="7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latin typeface="Calibri" panose="020F0502020204030204" pitchFamily="34" charset="0"/>
                    <a:cs typeface="Calibri" panose="020F0502020204030204" pitchFamily="34" charset="0"/>
                  </a:endParaRPr>
                </a:p>
              </p:txBody>
            </p:sp>
            <p:sp>
              <p:nvSpPr>
                <p:cNvPr id="41" name="Rectangle avec coins arrondis du même côté 35">
                  <a:extLst>
                    <a:ext uri="{FF2B5EF4-FFF2-40B4-BE49-F238E27FC236}">
                      <a16:creationId xmlns:a16="http://schemas.microsoft.com/office/drawing/2014/main" id="{8F21B996-C55E-47C5-8E75-151436A4BC2E}"/>
                    </a:ext>
                  </a:extLst>
                </p:cNvPr>
                <p:cNvSpPr/>
                <p:nvPr/>
              </p:nvSpPr>
              <p:spPr>
                <a:xfrm rot="5400000" flipH="1">
                  <a:off x="6663635" y="601224"/>
                  <a:ext cx="1912823" cy="8211502"/>
                </a:xfrm>
                <a:prstGeom prst="round2SameRect">
                  <a:avLst>
                    <a:gd name="adj1" fmla="val 50000"/>
                    <a:gd name="adj2" fmla="val 0"/>
                  </a:avLst>
                </a:prstGeom>
                <a:gradFill flip="none" rotWithShape="1">
                  <a:gsLst>
                    <a:gs pos="40000">
                      <a:schemeClr val="bg1">
                        <a:lumMod val="95000"/>
                      </a:schemeClr>
                    </a:gs>
                    <a:gs pos="71000">
                      <a:srgbClr val="D8D8D8"/>
                    </a:gs>
                    <a:gs pos="100000">
                      <a:srgbClr val="EDEDED"/>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latin typeface="Calibri" panose="020F0502020204030204" pitchFamily="34" charset="0"/>
                    <a:cs typeface="Calibri" panose="020F0502020204030204" pitchFamily="34" charset="0"/>
                  </a:endParaRPr>
                </a:p>
              </p:txBody>
            </p:sp>
            <p:sp>
              <p:nvSpPr>
                <p:cNvPr id="42" name="Rectangle 41">
                  <a:extLst>
                    <a:ext uri="{FF2B5EF4-FFF2-40B4-BE49-F238E27FC236}">
                      <a16:creationId xmlns:a16="http://schemas.microsoft.com/office/drawing/2014/main" id="{E627603A-B6E8-4148-BC14-BE03A133234A}"/>
                    </a:ext>
                  </a:extLst>
                </p:cNvPr>
                <p:cNvSpPr/>
                <p:nvPr/>
              </p:nvSpPr>
              <p:spPr>
                <a:xfrm>
                  <a:off x="3520136" y="3828550"/>
                  <a:ext cx="7867403" cy="1749865"/>
                </a:xfrm>
                <a:prstGeom prst="rect">
                  <a:avLst/>
                </a:prstGeom>
              </p:spPr>
              <p:txBody>
                <a:bodyPr wrap="square">
                  <a:spAutoFit/>
                </a:bodyPr>
                <a:lstStyle/>
                <a:p>
                  <a:pPr marL="176213" lvl="0" indent="-176213" algn="just">
                    <a:lnSpc>
                      <a:spcPct val="114000"/>
                    </a:lnSpc>
                    <a:spcAft>
                      <a:spcPts val="300"/>
                    </a:spcAft>
                    <a:buClr>
                      <a:schemeClr val="accent1">
                        <a:lumMod val="50000"/>
                      </a:schemeClr>
                    </a:buClr>
                    <a:buFont typeface="Arial" panose="020B0604020202020204" pitchFamily="34" charset="0"/>
                    <a:buChar char="•"/>
                    <a:tabLst>
                      <a:tab pos="92075" algn="l"/>
                    </a:tabLst>
                  </a:pPr>
                  <a:r>
                    <a:rPr lang="fr-CH" dirty="0">
                      <a:latin typeface="Calibri" panose="020F0502020204030204" pitchFamily="34" charset="0"/>
                      <a:cs typeface="Calibri" panose="020F0502020204030204" pitchFamily="34" charset="0"/>
                    </a:rPr>
                    <a:t>En cas de dangers professionnels et si absence d’une analyse de risques ou d’aménagements adéquats, rédiger un </a:t>
                  </a:r>
                  <a:r>
                    <a:rPr lang="fr-CH" b="1" dirty="0">
                      <a:latin typeface="Calibri" panose="020F0502020204030204" pitchFamily="34" charset="0"/>
                      <a:cs typeface="Calibri" panose="020F0502020204030204" pitchFamily="34" charset="0"/>
                    </a:rPr>
                    <a:t>avis d’inaptitude </a:t>
                  </a:r>
                  <a:r>
                    <a:rPr lang="fr-CH" b="1" dirty="0">
                      <a:solidFill>
                        <a:srgbClr val="FF0000"/>
                      </a:solidFill>
                      <a:latin typeface="Calibri" panose="020F0502020204030204" pitchFamily="34" charset="0"/>
                      <a:cs typeface="Calibri" panose="020F0502020204030204" pitchFamily="34" charset="0"/>
                    </a:rPr>
                    <a:t>(80% du salaire versé par l’employeur)</a:t>
                  </a:r>
                  <a:endParaRPr lang="fr-CH" dirty="0">
                    <a:solidFill>
                      <a:srgbClr val="FF0000"/>
                    </a:solidFill>
                    <a:latin typeface="Calibri" panose="020F0502020204030204" pitchFamily="34" charset="0"/>
                    <a:cs typeface="Calibri" panose="020F0502020204030204" pitchFamily="34" charset="0"/>
                  </a:endParaRPr>
                </a:p>
              </p:txBody>
            </p:sp>
          </p:grpSp>
          <p:sp>
            <p:nvSpPr>
              <p:cNvPr id="39" name="ZoneTexte 38">
                <a:extLst>
                  <a:ext uri="{FF2B5EF4-FFF2-40B4-BE49-F238E27FC236}">
                    <a16:creationId xmlns:a16="http://schemas.microsoft.com/office/drawing/2014/main" id="{A9C68E31-397F-4C90-9E05-B0331BEB10E8}"/>
                  </a:ext>
                </a:extLst>
              </p:cNvPr>
              <p:cNvSpPr txBox="1"/>
              <p:nvPr/>
            </p:nvSpPr>
            <p:spPr>
              <a:xfrm>
                <a:off x="364896" y="3709495"/>
                <a:ext cx="3046668" cy="461665"/>
              </a:xfrm>
              <a:prstGeom prst="rect">
                <a:avLst/>
              </a:prstGeom>
              <a:noFill/>
            </p:spPr>
            <p:txBody>
              <a:bodyPr wrap="square" rtlCol="0">
                <a:spAutoFit/>
              </a:bodyPr>
              <a:lstStyle>
                <a:defPPr>
                  <a:defRPr lang="en-US"/>
                </a:defPPr>
                <a:lvl1pPr>
                  <a:defRPr sz="3600" b="1">
                    <a:solidFill>
                      <a:schemeClr val="accent1">
                        <a:lumMod val="25000"/>
                        <a:lumOff val="75000"/>
                      </a:schemeClr>
                    </a:solidFill>
                    <a:latin typeface="Arial" panose="020B0604020202020204" pitchFamily="34" charset="0"/>
                    <a:cs typeface="Arial" panose="020B0604020202020204" pitchFamily="34" charset="0"/>
                  </a:defRPr>
                </a:lvl1pPr>
              </a:lstStyle>
              <a:p>
                <a:pPr algn="ctr"/>
                <a:r>
                  <a:rPr lang="fr-CH" sz="2400" dirty="0">
                    <a:solidFill>
                      <a:schemeClr val="accent1">
                        <a:lumMod val="10000"/>
                        <a:lumOff val="90000"/>
                      </a:schemeClr>
                    </a:solidFill>
                    <a:latin typeface="Calibri" panose="020F0502020204030204" pitchFamily="34" charset="0"/>
                    <a:cs typeface="Calibri" panose="020F0502020204030204" pitchFamily="34" charset="0"/>
                  </a:rPr>
                  <a:t>Médecin </a:t>
                </a:r>
                <a:r>
                  <a:rPr lang="fr-CH" sz="2400" dirty="0" err="1">
                    <a:solidFill>
                      <a:schemeClr val="accent1">
                        <a:lumMod val="10000"/>
                        <a:lumOff val="90000"/>
                      </a:schemeClr>
                    </a:solidFill>
                    <a:latin typeface="Calibri" panose="020F0502020204030204" pitchFamily="34" charset="0"/>
                    <a:cs typeface="Calibri" panose="020F0502020204030204" pitchFamily="34" charset="0"/>
                  </a:rPr>
                  <a:t>traitant·e</a:t>
                </a:r>
                <a:endParaRPr lang="fr-CH" sz="2400" dirty="0">
                  <a:solidFill>
                    <a:schemeClr val="accent1">
                      <a:lumMod val="10000"/>
                      <a:lumOff val="90000"/>
                    </a:schemeClr>
                  </a:solidFill>
                  <a:latin typeface="Calibri" panose="020F0502020204030204" pitchFamily="34" charset="0"/>
                  <a:cs typeface="Calibri" panose="020F0502020204030204" pitchFamily="34" charset="0"/>
                </a:endParaRPr>
              </a:p>
            </p:txBody>
          </p:sp>
        </p:grpSp>
      </p:grpSp>
    </p:spTree>
    <p:extLst>
      <p:ext uri="{BB962C8B-B14F-4D97-AF65-F5344CB8AC3E}">
        <p14:creationId xmlns:p14="http://schemas.microsoft.com/office/powerpoint/2010/main" val="7205591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92A56562-2130-3022-6EC4-D5D910B9215E}"/>
              </a:ext>
            </a:extLst>
          </p:cNvPr>
          <p:cNvSpPr>
            <a:spLocks noGrp="1"/>
          </p:cNvSpPr>
          <p:nvPr>
            <p:ph type="ctrTitle"/>
          </p:nvPr>
        </p:nvSpPr>
        <p:spPr>
          <a:xfrm>
            <a:off x="482383" y="906619"/>
            <a:ext cx="10993549" cy="1762457"/>
          </a:xfrm>
        </p:spPr>
        <p:txBody>
          <a:bodyPr>
            <a:noAutofit/>
          </a:bodyPr>
          <a:lstStyle/>
          <a:p>
            <a:pPr marL="536575" indent="-536575">
              <a:lnSpc>
                <a:spcPct val="150000"/>
              </a:lnSpc>
              <a:spcBef>
                <a:spcPts val="0"/>
              </a:spcBef>
              <a:spcAft>
                <a:spcPts val="3600"/>
              </a:spcAft>
            </a:pPr>
            <a:r>
              <a:rPr lang="fr-CH" sz="2800" b="1" dirty="0"/>
              <a:t>3. 	Comment la législation est-elle appliquée?</a:t>
            </a:r>
            <a:br>
              <a:rPr lang="fr-CH" sz="2800" b="1" dirty="0"/>
            </a:br>
            <a:r>
              <a:rPr lang="fr-CH" sz="2400" b="1" dirty="0"/>
              <a:t>r</a:t>
            </a:r>
            <a:r>
              <a:rPr lang="fr-CH" sz="2400" b="1" spc="80" dirty="0"/>
              <a:t>ésultats de la recherche « protection de la maternité au travail » (FNS, 2017-2020)</a:t>
            </a:r>
            <a:endParaRPr lang="fr-CH" sz="2400" b="1" dirty="0"/>
          </a:p>
        </p:txBody>
      </p:sp>
      <p:sp>
        <p:nvSpPr>
          <p:cNvPr id="2" name="ZoneTexte 1">
            <a:extLst>
              <a:ext uri="{FF2B5EF4-FFF2-40B4-BE49-F238E27FC236}">
                <a16:creationId xmlns:a16="http://schemas.microsoft.com/office/drawing/2014/main" id="{AD286880-0BDB-755C-53DA-2F069F6FAF0A}"/>
              </a:ext>
            </a:extLst>
          </p:cNvPr>
          <p:cNvSpPr txBox="1"/>
          <p:nvPr/>
        </p:nvSpPr>
        <p:spPr>
          <a:xfrm>
            <a:off x="1775520" y="3238514"/>
            <a:ext cx="9053171" cy="1938992"/>
          </a:xfrm>
          <a:prstGeom prst="rect">
            <a:avLst/>
          </a:prstGeom>
          <a:solidFill>
            <a:schemeClr val="bg1"/>
          </a:solidFill>
        </p:spPr>
        <p:txBody>
          <a:bodyPr wrap="square" rtlCol="0">
            <a:spAutoFit/>
          </a:bodyPr>
          <a:lstStyle/>
          <a:p>
            <a:r>
              <a:rPr lang="fr-CH" sz="2000" b="1" spc="100" dirty="0">
                <a:latin typeface="Calibri Light" panose="020F0302020204030204" pitchFamily="34" charset="0"/>
                <a:cs typeface="Calibri Light" panose="020F0302020204030204" pitchFamily="34" charset="0"/>
              </a:rPr>
              <a:t>Equipe</a:t>
            </a:r>
          </a:p>
          <a:p>
            <a:r>
              <a:rPr lang="fr-CH" sz="2000" spc="100" dirty="0">
                <a:latin typeface="Calibri Light" panose="020F0302020204030204" pitchFamily="34" charset="0"/>
                <a:cs typeface="Calibri Light" panose="020F0302020204030204" pitchFamily="34" charset="0"/>
              </a:rPr>
              <a:t>Isabelle </a:t>
            </a:r>
            <a:r>
              <a:rPr lang="fr-CH" sz="2000" cap="all" spc="100" dirty="0">
                <a:solidFill>
                  <a:srgbClr val="903163"/>
                </a:solidFill>
                <a:latin typeface="Calibri Light" panose="020F0302020204030204" pitchFamily="34" charset="0"/>
                <a:cs typeface="Calibri Light" panose="020F0302020204030204" pitchFamily="34" charset="0"/>
              </a:rPr>
              <a:t>Probst</a:t>
            </a:r>
            <a:r>
              <a:rPr lang="fr-CH" sz="2000" spc="100" dirty="0">
                <a:latin typeface="Calibri Light" panose="020F0302020204030204" pitchFamily="34" charset="0"/>
                <a:cs typeface="Calibri Light" panose="020F0302020204030204" pitchFamily="34" charset="0"/>
              </a:rPr>
              <a:t>, Peggy </a:t>
            </a:r>
            <a:r>
              <a:rPr lang="fr-CH" sz="2000" cap="all" spc="100" dirty="0">
                <a:solidFill>
                  <a:srgbClr val="903163"/>
                </a:solidFill>
                <a:latin typeface="Calibri Light" panose="020F0302020204030204" pitchFamily="34" charset="0"/>
                <a:cs typeface="Calibri Light" panose="020F0302020204030204" pitchFamily="34" charset="0"/>
              </a:rPr>
              <a:t>Krief</a:t>
            </a:r>
            <a:r>
              <a:rPr lang="fr-CH" sz="2000" spc="100" dirty="0">
                <a:latin typeface="Calibri Light" panose="020F0302020204030204" pitchFamily="34" charset="0"/>
                <a:cs typeface="Calibri Light" panose="020F0302020204030204" pitchFamily="34" charset="0"/>
              </a:rPr>
              <a:t>, Brigitta Danuser, Alessia </a:t>
            </a:r>
            <a:r>
              <a:rPr lang="fr-CH" sz="2000" cap="all" spc="100" dirty="0">
                <a:solidFill>
                  <a:srgbClr val="903163"/>
                </a:solidFill>
                <a:latin typeface="Calibri Light" panose="020F0302020204030204" pitchFamily="34" charset="0"/>
                <a:cs typeface="Calibri Light" panose="020F0302020204030204" pitchFamily="34" charset="0"/>
              </a:rPr>
              <a:t>Abderhalden-Zellweger</a:t>
            </a:r>
            <a:r>
              <a:rPr lang="fr-CH" sz="2000" spc="100" dirty="0">
                <a:latin typeface="Calibri Light" panose="020F0302020204030204" pitchFamily="34" charset="0"/>
                <a:cs typeface="Calibri Light" panose="020F0302020204030204" pitchFamily="34" charset="0"/>
              </a:rPr>
              <a:t>, Maria-Pia </a:t>
            </a:r>
            <a:r>
              <a:rPr lang="fr-CH" sz="2000" cap="all" spc="100" dirty="0">
                <a:solidFill>
                  <a:srgbClr val="903163"/>
                </a:solidFill>
                <a:latin typeface="Calibri Light" panose="020F0302020204030204" pitchFamily="34" charset="0"/>
                <a:cs typeface="Calibri Light" panose="020F0302020204030204" pitchFamily="34" charset="0"/>
              </a:rPr>
              <a:t>Politis Mercier</a:t>
            </a:r>
          </a:p>
          <a:p>
            <a:endParaRPr lang="fr-CH" sz="2000" spc="100" dirty="0">
              <a:latin typeface="Calibri Light" panose="020F0302020204030204" pitchFamily="34" charset="0"/>
              <a:cs typeface="Calibri Light" panose="020F0302020204030204" pitchFamily="34" charset="0"/>
            </a:endParaRPr>
          </a:p>
          <a:p>
            <a:r>
              <a:rPr lang="fr-CH" sz="2000" b="1" spc="100" dirty="0">
                <a:latin typeface="Calibri Light" panose="020F0302020204030204" pitchFamily="34" charset="0"/>
                <a:cs typeface="Calibri Light" panose="020F0302020204030204" pitchFamily="34" charset="0"/>
              </a:rPr>
              <a:t>Avec le soutien de</a:t>
            </a:r>
          </a:p>
          <a:p>
            <a:r>
              <a:rPr lang="fr-CH" sz="2000" spc="100" dirty="0">
                <a:latin typeface="Calibri Light" panose="020F0302020204030204" pitchFamily="34" charset="0"/>
                <a:cs typeface="Calibri Light" panose="020F0302020204030204" pitchFamily="34" charset="0"/>
              </a:rPr>
              <a:t>Pascal </a:t>
            </a:r>
            <a:r>
              <a:rPr lang="fr-CH" sz="2000" cap="all" spc="100" dirty="0">
                <a:solidFill>
                  <a:srgbClr val="903163"/>
                </a:solidFill>
                <a:latin typeface="Calibri Light" panose="020F0302020204030204" pitchFamily="34" charset="0"/>
                <a:cs typeface="Calibri Light" panose="020F0302020204030204" pitchFamily="34" charset="0"/>
              </a:rPr>
              <a:t>Wild</a:t>
            </a:r>
            <a:r>
              <a:rPr lang="fr-CH" sz="2000" spc="100" dirty="0">
                <a:latin typeface="Calibri Light" panose="020F0302020204030204" pitchFamily="34" charset="0"/>
                <a:cs typeface="Calibri Light" panose="020F0302020204030204" pitchFamily="34" charset="0"/>
              </a:rPr>
              <a:t>, Michela </a:t>
            </a:r>
            <a:r>
              <a:rPr lang="fr-CH" sz="2000" cap="all" spc="100" dirty="0">
                <a:solidFill>
                  <a:srgbClr val="903163"/>
                </a:solidFill>
                <a:latin typeface="Calibri Light" panose="020F0302020204030204" pitchFamily="34" charset="0"/>
                <a:cs typeface="Calibri Light" panose="020F0302020204030204" pitchFamily="34" charset="0"/>
              </a:rPr>
              <a:t>Zenoni</a:t>
            </a:r>
            <a:r>
              <a:rPr lang="fr-CH" sz="2000" spc="100" dirty="0">
                <a:latin typeface="Calibri Light" panose="020F0302020204030204" pitchFamily="34" charset="0"/>
                <a:cs typeface="Calibri Light" panose="020F0302020204030204" pitchFamily="34" charset="0"/>
              </a:rPr>
              <a:t>, Lynn </a:t>
            </a:r>
            <a:r>
              <a:rPr lang="fr-CH" sz="2000" cap="all" spc="100" dirty="0">
                <a:solidFill>
                  <a:srgbClr val="903163"/>
                </a:solidFill>
                <a:latin typeface="Calibri Light" panose="020F0302020204030204" pitchFamily="34" charset="0"/>
                <a:cs typeface="Calibri Light" panose="020F0302020204030204" pitchFamily="34" charset="0"/>
              </a:rPr>
              <a:t>Mackenzie</a:t>
            </a:r>
          </a:p>
        </p:txBody>
      </p:sp>
      <p:grpSp>
        <p:nvGrpSpPr>
          <p:cNvPr id="10" name="Groupe 9">
            <a:extLst>
              <a:ext uri="{FF2B5EF4-FFF2-40B4-BE49-F238E27FC236}">
                <a16:creationId xmlns:a16="http://schemas.microsoft.com/office/drawing/2014/main" id="{6A4635FF-9572-7523-5BD8-FADA97899FE9}"/>
              </a:ext>
            </a:extLst>
          </p:cNvPr>
          <p:cNvGrpSpPr/>
          <p:nvPr/>
        </p:nvGrpSpPr>
        <p:grpSpPr>
          <a:xfrm>
            <a:off x="511261" y="5920195"/>
            <a:ext cx="11169478" cy="656744"/>
            <a:chOff x="441329" y="5663846"/>
            <a:chExt cx="11169478" cy="656744"/>
          </a:xfrm>
        </p:grpSpPr>
        <p:pic>
          <p:nvPicPr>
            <p:cNvPr id="11" name="Picture 1" descr="Logo accompagnant les projets bénéficiant d'un soutien de l'Etat de Vaud">
              <a:extLst>
                <a:ext uri="{FF2B5EF4-FFF2-40B4-BE49-F238E27FC236}">
                  <a16:creationId xmlns:a16="http://schemas.microsoft.com/office/drawing/2014/main" id="{EE0CF86C-EF24-3CFB-716C-1523D359238C}"/>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71452" y="5816529"/>
              <a:ext cx="1053141" cy="354361"/>
            </a:xfrm>
            <a:prstGeom prst="rect">
              <a:avLst/>
            </a:prstGeom>
            <a:noFill/>
            <a:extLst>
              <a:ext uri="{909E8E84-426E-40DD-AFC4-6F175D3DCCD1}">
                <a14:hiddenFill xmlns:a14="http://schemas.microsoft.com/office/drawing/2010/main">
                  <a:solidFill>
                    <a:srgbClr val="FFFFFF"/>
                  </a:solidFill>
                </a14:hiddenFill>
              </a:ext>
            </a:extLst>
          </p:spPr>
        </p:pic>
        <p:pic>
          <p:nvPicPr>
            <p:cNvPr id="12" name="Image 11" descr="logo_unisante_RVB.png">
              <a:extLst>
                <a:ext uri="{FF2B5EF4-FFF2-40B4-BE49-F238E27FC236}">
                  <a16:creationId xmlns:a16="http://schemas.microsoft.com/office/drawing/2014/main" id="{5DAEBAD1-DA10-A915-4746-DA8742C8637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1329" y="5687977"/>
              <a:ext cx="1450624" cy="572724"/>
            </a:xfrm>
            <a:prstGeom prst="rect">
              <a:avLst/>
            </a:prstGeom>
          </p:spPr>
        </p:pic>
        <p:pic>
          <p:nvPicPr>
            <p:cNvPr id="13" name="Image 12">
              <a:extLst>
                <a:ext uri="{FF2B5EF4-FFF2-40B4-BE49-F238E27FC236}">
                  <a16:creationId xmlns:a16="http://schemas.microsoft.com/office/drawing/2014/main" id="{854D7CEC-B133-6891-DFF9-111BE0082879}"/>
                </a:ext>
              </a:extLst>
            </p:cNvPr>
            <p:cNvPicPr>
              <a:picLocks noChangeAspect="1"/>
            </p:cNvPicPr>
            <p:nvPr/>
          </p:nvPicPr>
          <p:blipFill>
            <a:blip r:embed="rId4"/>
            <a:stretch>
              <a:fillRect/>
            </a:stretch>
          </p:blipFill>
          <p:spPr>
            <a:xfrm>
              <a:off x="3185539" y="5663846"/>
              <a:ext cx="735009" cy="656744"/>
            </a:xfrm>
            <a:prstGeom prst="rect">
              <a:avLst/>
            </a:prstGeom>
          </p:spPr>
        </p:pic>
        <p:pic>
          <p:nvPicPr>
            <p:cNvPr id="14" name="Picture 4" descr="Image associÃ©e">
              <a:extLst>
                <a:ext uri="{FF2B5EF4-FFF2-40B4-BE49-F238E27FC236}">
                  <a16:creationId xmlns:a16="http://schemas.microsoft.com/office/drawing/2014/main" id="{2B79D0AB-B38B-811F-AB9C-5B65EDE3825B}"/>
                </a:ext>
              </a:extLst>
            </p:cNvPr>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097758" y="5797159"/>
              <a:ext cx="1996484" cy="354361"/>
            </a:xfrm>
            <a:prstGeom prst="rect">
              <a:avLst/>
            </a:prstGeom>
            <a:noFill/>
            <a:extLst>
              <a:ext uri="{909E8E84-426E-40DD-AFC4-6F175D3DCCD1}">
                <a14:hiddenFill xmlns:a14="http://schemas.microsoft.com/office/drawing/2010/main">
                  <a:solidFill>
                    <a:srgbClr val="FFFFFF"/>
                  </a:solidFill>
                </a14:hiddenFill>
              </a:ext>
            </a:extLst>
          </p:spPr>
        </p:pic>
        <p:pic>
          <p:nvPicPr>
            <p:cNvPr id="15" name="Image 14">
              <a:extLst>
                <a:ext uri="{FF2B5EF4-FFF2-40B4-BE49-F238E27FC236}">
                  <a16:creationId xmlns:a16="http://schemas.microsoft.com/office/drawing/2014/main" id="{15900074-E149-7A12-26BB-AD002E271224}"/>
                </a:ext>
              </a:extLst>
            </p:cNvPr>
            <p:cNvPicPr>
              <a:picLocks noChangeAspect="1"/>
            </p:cNvPicPr>
            <p:nvPr/>
          </p:nvPicPr>
          <p:blipFill>
            <a:blip r:embed="rId6"/>
            <a:stretch>
              <a:fillRect/>
            </a:stretch>
          </p:blipFill>
          <p:spPr>
            <a:xfrm>
              <a:off x="10515600" y="5816529"/>
              <a:ext cx="1095207" cy="501116"/>
            </a:xfrm>
            <a:prstGeom prst="rect">
              <a:avLst/>
            </a:prstGeom>
          </p:spPr>
        </p:pic>
      </p:grpSp>
    </p:spTree>
    <p:extLst>
      <p:ext uri="{BB962C8B-B14F-4D97-AF65-F5344CB8AC3E}">
        <p14:creationId xmlns:p14="http://schemas.microsoft.com/office/powerpoint/2010/main" val="3485890270"/>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Autofit/>
          </a:bodyPr>
          <a:lstStyle/>
          <a:p>
            <a:r>
              <a:rPr lang="fr-CH" dirty="0"/>
              <a:t>Questions DE RECHERCHE</a:t>
            </a:r>
          </a:p>
        </p:txBody>
      </p:sp>
      <p:sp>
        <p:nvSpPr>
          <p:cNvPr id="4" name="Espace réservé du numéro de diapositive 3"/>
          <p:cNvSpPr>
            <a:spLocks noGrp="1"/>
          </p:cNvSpPr>
          <p:nvPr>
            <p:ph type="sldNum" sz="quarter" idx="12"/>
          </p:nvPr>
        </p:nvSpPr>
        <p:spPr/>
        <p:txBody>
          <a:bodyPr/>
          <a:lstStyle/>
          <a:p>
            <a:fld id="{D57F1E4F-1CFF-5643-939E-217C01CDF565}" type="slidenum">
              <a:rPr lang="en-US" smtClean="0"/>
              <a:pPr/>
              <a:t>13</a:t>
            </a:fld>
            <a:endParaRPr lang="en-US" dirty="0"/>
          </a:p>
        </p:txBody>
      </p:sp>
      <p:sp>
        <p:nvSpPr>
          <p:cNvPr id="28" name="ZoneTexte 27"/>
          <p:cNvSpPr txBox="1"/>
          <p:nvPr/>
        </p:nvSpPr>
        <p:spPr>
          <a:xfrm>
            <a:off x="960866" y="4979280"/>
            <a:ext cx="468630" cy="646331"/>
          </a:xfrm>
          <a:prstGeom prst="rect">
            <a:avLst/>
          </a:prstGeom>
          <a:noFill/>
        </p:spPr>
        <p:txBody>
          <a:bodyPr wrap="square" rtlCol="0">
            <a:spAutoFit/>
          </a:bodyPr>
          <a:lstStyle/>
          <a:p>
            <a:r>
              <a:rPr lang="fr-CH" sz="3600" b="1" dirty="0">
                <a:solidFill>
                  <a:schemeClr val="accent1">
                    <a:lumMod val="10000"/>
                    <a:lumOff val="90000"/>
                  </a:schemeClr>
                </a:solidFill>
                <a:latin typeface="Arial" panose="020B0604020202020204" pitchFamily="34" charset="0"/>
                <a:cs typeface="Arial" panose="020B0604020202020204" pitchFamily="34" charset="0"/>
              </a:rPr>
              <a:t>3</a:t>
            </a:r>
          </a:p>
        </p:txBody>
      </p:sp>
      <p:sp>
        <p:nvSpPr>
          <p:cNvPr id="32" name="Triangle rectangle 31"/>
          <p:cNvSpPr/>
          <p:nvPr/>
        </p:nvSpPr>
        <p:spPr>
          <a:xfrm flipV="1">
            <a:off x="1894102" y="5846727"/>
            <a:ext cx="5173793" cy="1116000"/>
          </a:xfrm>
          <a:prstGeom prst="rtTriangle">
            <a:avLst/>
          </a:prstGeom>
          <a:gradFill>
            <a:gsLst>
              <a:gs pos="0">
                <a:schemeClr val="accent4">
                  <a:lumMod val="0"/>
                  <a:lumOff val="100000"/>
                  <a:alpha val="0"/>
                </a:schemeClr>
              </a:gs>
              <a:gs pos="100000">
                <a:schemeClr val="tx1">
                  <a:lumMod val="95000"/>
                  <a:lumOff val="5000"/>
                </a:scheme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14" name="Triangle rectangle 13"/>
          <p:cNvSpPr/>
          <p:nvPr/>
        </p:nvSpPr>
        <p:spPr>
          <a:xfrm flipH="1" flipV="1">
            <a:off x="5756687" y="4429177"/>
            <a:ext cx="5128193" cy="1116000"/>
          </a:xfrm>
          <a:prstGeom prst="rtTriangle">
            <a:avLst/>
          </a:prstGeom>
          <a:gradFill>
            <a:gsLst>
              <a:gs pos="0">
                <a:schemeClr val="accent4">
                  <a:lumMod val="0"/>
                  <a:lumOff val="100000"/>
                  <a:alpha val="0"/>
                </a:schemeClr>
              </a:gs>
              <a:gs pos="100000">
                <a:schemeClr val="tx1">
                  <a:lumMod val="95000"/>
                  <a:lumOff val="5000"/>
                </a:scheme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15" name="Rectangle avec coins arrondis du même côté 14"/>
          <p:cNvSpPr/>
          <p:nvPr/>
        </p:nvSpPr>
        <p:spPr>
          <a:xfrm rot="5400000" flipH="1">
            <a:off x="7176980" y="1325916"/>
            <a:ext cx="1368000" cy="6071335"/>
          </a:xfrm>
          <a:prstGeom prst="round2SameRect">
            <a:avLst>
              <a:gd name="adj1" fmla="val 50000"/>
              <a:gd name="adj2" fmla="val 0"/>
            </a:avLst>
          </a:prstGeom>
          <a:gradFill flip="none" rotWithShape="1">
            <a:gsLst>
              <a:gs pos="82000">
                <a:srgbClr val="E6E6E6"/>
              </a:gs>
              <a:gs pos="40000">
                <a:schemeClr val="accent4">
                  <a:lumMod val="0"/>
                  <a:lumOff val="100000"/>
                </a:schemeClr>
              </a:gs>
              <a:gs pos="71000">
                <a:srgbClr val="D8D8D8"/>
              </a:gs>
              <a:gs pos="100000">
                <a:srgbClr val="EDEDED">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grpSp>
        <p:nvGrpSpPr>
          <p:cNvPr id="9" name="Groupe 8"/>
          <p:cNvGrpSpPr/>
          <p:nvPr/>
        </p:nvGrpSpPr>
        <p:grpSpPr>
          <a:xfrm>
            <a:off x="9951903" y="3914368"/>
            <a:ext cx="754380" cy="769554"/>
            <a:chOff x="10790542" y="3368356"/>
            <a:chExt cx="754380" cy="769554"/>
          </a:xfrm>
        </p:grpSpPr>
        <p:sp>
          <p:nvSpPr>
            <p:cNvPr id="23" name="Ellipse 22"/>
            <p:cNvSpPr/>
            <p:nvPr/>
          </p:nvSpPr>
          <p:spPr>
            <a:xfrm>
              <a:off x="10790542" y="3368356"/>
              <a:ext cx="754380" cy="769554"/>
            </a:xfrm>
            <a:prstGeom prst="ellipse">
              <a:avLst/>
            </a:prstGeom>
            <a:solidFill>
              <a:srgbClr val="903163"/>
            </a:solidFill>
            <a:ln>
              <a:noFill/>
            </a:ln>
            <a:effectLst>
              <a:innerShdw blurRad="127000" dist="889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29" name="ZoneTexte 28"/>
            <p:cNvSpPr txBox="1"/>
            <p:nvPr/>
          </p:nvSpPr>
          <p:spPr>
            <a:xfrm>
              <a:off x="10952467" y="3429967"/>
              <a:ext cx="430530" cy="646331"/>
            </a:xfrm>
            <a:prstGeom prst="rect">
              <a:avLst/>
            </a:prstGeom>
            <a:noFill/>
          </p:spPr>
          <p:txBody>
            <a:bodyPr wrap="square" rtlCol="0">
              <a:spAutoFit/>
            </a:bodyPr>
            <a:lstStyle>
              <a:defPPr>
                <a:defRPr lang="en-US"/>
              </a:defPPr>
              <a:lvl1pPr>
                <a:defRPr sz="3600" b="1">
                  <a:solidFill>
                    <a:schemeClr val="accent1">
                      <a:lumMod val="25000"/>
                      <a:lumOff val="75000"/>
                    </a:schemeClr>
                  </a:solidFill>
                  <a:latin typeface="Arial" panose="020B0604020202020204" pitchFamily="34" charset="0"/>
                  <a:cs typeface="Arial" panose="020B0604020202020204" pitchFamily="34" charset="0"/>
                </a:defRPr>
              </a:lvl1pPr>
            </a:lstStyle>
            <a:p>
              <a:r>
                <a:rPr lang="fr-CH" dirty="0">
                  <a:solidFill>
                    <a:schemeClr val="accent1">
                      <a:lumMod val="10000"/>
                      <a:lumOff val="90000"/>
                    </a:schemeClr>
                  </a:solidFill>
                </a:rPr>
                <a:t>2</a:t>
              </a:r>
            </a:p>
          </p:txBody>
        </p:sp>
      </p:grpSp>
      <p:sp>
        <p:nvSpPr>
          <p:cNvPr id="25" name="Rectangle 24"/>
          <p:cNvSpPr/>
          <p:nvPr/>
        </p:nvSpPr>
        <p:spPr>
          <a:xfrm>
            <a:off x="5113345" y="4002133"/>
            <a:ext cx="4737600" cy="707886"/>
          </a:xfrm>
          <a:prstGeom prst="rect">
            <a:avLst/>
          </a:prstGeom>
        </p:spPr>
        <p:txBody>
          <a:bodyPr wrap="square">
            <a:spAutoFit/>
          </a:bodyPr>
          <a:lstStyle/>
          <a:p>
            <a:pPr algn="just"/>
            <a:r>
              <a:rPr lang="fr-FR" sz="2000" dirty="0">
                <a:latin typeface="Calibri" panose="020F0502020204030204" pitchFamily="34" charset="0"/>
                <a:cs typeface="Calibri" panose="020F0502020204030204" pitchFamily="34" charset="0"/>
              </a:rPr>
              <a:t>Quels sont les </a:t>
            </a:r>
            <a:r>
              <a:rPr lang="fr-FR" sz="2000" b="1" dirty="0">
                <a:solidFill>
                  <a:schemeClr val="accent1">
                    <a:lumMod val="75000"/>
                    <a:lumOff val="25000"/>
                  </a:schemeClr>
                </a:solidFill>
                <a:latin typeface="Calibri" panose="020F0502020204030204" pitchFamily="34" charset="0"/>
                <a:cs typeface="Calibri" panose="020F0502020204030204" pitchFamily="34" charset="0"/>
              </a:rPr>
              <a:t>obstacles</a:t>
            </a:r>
            <a:r>
              <a:rPr lang="fr-FR" sz="2000" dirty="0">
                <a:latin typeface="Calibri" panose="020F0502020204030204" pitchFamily="34" charset="0"/>
                <a:cs typeface="Calibri" panose="020F0502020204030204" pitchFamily="34" charset="0"/>
              </a:rPr>
              <a:t> et les </a:t>
            </a:r>
            <a:r>
              <a:rPr lang="fr-FR" sz="2000" b="1" dirty="0">
                <a:solidFill>
                  <a:schemeClr val="accent1">
                    <a:lumMod val="75000"/>
                    <a:lumOff val="25000"/>
                  </a:schemeClr>
                </a:solidFill>
                <a:latin typeface="Calibri" panose="020F0502020204030204" pitchFamily="34" charset="0"/>
                <a:cs typeface="Calibri" panose="020F0502020204030204" pitchFamily="34" charset="0"/>
              </a:rPr>
              <a:t>appuis</a:t>
            </a:r>
            <a:r>
              <a:rPr lang="fr-FR" sz="2000" dirty="0">
                <a:latin typeface="Calibri" panose="020F0502020204030204" pitchFamily="34" charset="0"/>
                <a:cs typeface="Calibri" panose="020F0502020204030204" pitchFamily="34" charset="0"/>
              </a:rPr>
              <a:t> pour la protection de la grossesse?</a:t>
            </a:r>
            <a:endParaRPr lang="fr-CH" sz="2000" dirty="0">
              <a:latin typeface="Calibri" panose="020F0502020204030204" pitchFamily="34" charset="0"/>
              <a:cs typeface="Calibri" panose="020F0502020204030204" pitchFamily="34" charset="0"/>
            </a:endParaRPr>
          </a:p>
        </p:txBody>
      </p:sp>
      <p:sp>
        <p:nvSpPr>
          <p:cNvPr id="8" name="Triangle rectangle 7"/>
          <p:cNvSpPr/>
          <p:nvPr/>
        </p:nvSpPr>
        <p:spPr>
          <a:xfrm flipV="1">
            <a:off x="1931793" y="2993583"/>
            <a:ext cx="5173793" cy="1116000"/>
          </a:xfrm>
          <a:prstGeom prst="rtTriangle">
            <a:avLst/>
          </a:prstGeom>
          <a:gradFill>
            <a:gsLst>
              <a:gs pos="0">
                <a:schemeClr val="accent4">
                  <a:lumMod val="0"/>
                  <a:lumOff val="100000"/>
                  <a:alpha val="0"/>
                </a:schemeClr>
              </a:gs>
              <a:gs pos="100000">
                <a:schemeClr val="tx1">
                  <a:lumMod val="95000"/>
                  <a:lumOff val="5000"/>
                </a:scheme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7" name="Rectangle avec coins arrondis du même côté 6"/>
          <p:cNvSpPr/>
          <p:nvPr/>
        </p:nvSpPr>
        <p:spPr>
          <a:xfrm rot="16200000">
            <a:off x="3105276" y="-882085"/>
            <a:ext cx="1368000" cy="6557237"/>
          </a:xfrm>
          <a:prstGeom prst="round2SameRect">
            <a:avLst>
              <a:gd name="adj1" fmla="val 50000"/>
              <a:gd name="adj2" fmla="val 0"/>
            </a:avLst>
          </a:prstGeom>
          <a:gradFill flip="none" rotWithShape="1">
            <a:gsLst>
              <a:gs pos="40000">
                <a:schemeClr val="accent4">
                  <a:lumMod val="0"/>
                  <a:lumOff val="100000"/>
                </a:schemeClr>
              </a:gs>
              <a:gs pos="71000">
                <a:srgbClr val="D8D8D8"/>
              </a:gs>
              <a:gs pos="89908">
                <a:srgbClr val="EAEAEA">
                  <a:alpha val="93000"/>
                </a:srgbClr>
              </a:gs>
              <a:gs pos="100000">
                <a:srgbClr val="F4F4F4">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grpSp>
        <p:nvGrpSpPr>
          <p:cNvPr id="3" name="Groupe 2"/>
          <p:cNvGrpSpPr/>
          <p:nvPr/>
        </p:nvGrpSpPr>
        <p:grpSpPr>
          <a:xfrm>
            <a:off x="747456" y="2011756"/>
            <a:ext cx="754380" cy="769554"/>
            <a:chOff x="817991" y="2415936"/>
            <a:chExt cx="754380" cy="769554"/>
          </a:xfrm>
        </p:grpSpPr>
        <p:sp>
          <p:nvSpPr>
            <p:cNvPr id="21" name="Ellipse 20"/>
            <p:cNvSpPr/>
            <p:nvPr/>
          </p:nvSpPr>
          <p:spPr>
            <a:xfrm>
              <a:off x="817991" y="2415936"/>
              <a:ext cx="754380" cy="769554"/>
            </a:xfrm>
            <a:prstGeom prst="ellipse">
              <a:avLst/>
            </a:prstGeom>
            <a:solidFill>
              <a:srgbClr val="903163"/>
            </a:solidFill>
            <a:ln>
              <a:noFill/>
            </a:ln>
            <a:effectLst>
              <a:innerShdw blurRad="127000" dist="889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30" name="ZoneTexte 29"/>
            <p:cNvSpPr txBox="1"/>
            <p:nvPr/>
          </p:nvSpPr>
          <p:spPr>
            <a:xfrm>
              <a:off x="972578" y="2464056"/>
              <a:ext cx="560070" cy="646331"/>
            </a:xfrm>
            <a:prstGeom prst="rect">
              <a:avLst/>
            </a:prstGeom>
            <a:noFill/>
          </p:spPr>
          <p:txBody>
            <a:bodyPr wrap="square" rtlCol="0">
              <a:spAutoFit/>
            </a:bodyPr>
            <a:lstStyle/>
            <a:p>
              <a:r>
                <a:rPr lang="fr-CH" sz="3600" b="1" dirty="0">
                  <a:solidFill>
                    <a:schemeClr val="accent1">
                      <a:lumMod val="10000"/>
                      <a:lumOff val="90000"/>
                    </a:schemeClr>
                  </a:solidFill>
                  <a:latin typeface="Arial" panose="020B0604020202020204" pitchFamily="34" charset="0"/>
                  <a:cs typeface="Arial" panose="020B0604020202020204" pitchFamily="34" charset="0"/>
                </a:rPr>
                <a:t>1</a:t>
              </a:r>
            </a:p>
          </p:txBody>
        </p:sp>
      </p:grpSp>
      <p:sp>
        <p:nvSpPr>
          <p:cNvPr id="24" name="Rectangle 23"/>
          <p:cNvSpPr/>
          <p:nvPr/>
        </p:nvSpPr>
        <p:spPr>
          <a:xfrm>
            <a:off x="1501837" y="1833562"/>
            <a:ext cx="4738179" cy="1135696"/>
          </a:xfrm>
          <a:prstGeom prst="rect">
            <a:avLst/>
          </a:prstGeom>
        </p:spPr>
        <p:txBody>
          <a:bodyPr wrap="square">
            <a:spAutoFit/>
          </a:bodyPr>
          <a:lstStyle/>
          <a:p>
            <a:pPr lvl="0" algn="just">
              <a:lnSpc>
                <a:spcPct val="113000"/>
              </a:lnSpc>
              <a:spcBef>
                <a:spcPts val="1200"/>
              </a:spcBef>
            </a:pPr>
            <a:r>
              <a:rPr lang="fr-FR" sz="2000" dirty="0">
                <a:latin typeface="Calibri" panose="020F0502020204030204" pitchFamily="34" charset="0"/>
                <a:cs typeface="Calibri" panose="020F0502020204030204" pitchFamily="34" charset="0"/>
              </a:rPr>
              <a:t>Quel est le </a:t>
            </a:r>
            <a:r>
              <a:rPr lang="fr-FR" sz="2000" b="1" dirty="0">
                <a:solidFill>
                  <a:schemeClr val="accent1">
                    <a:lumMod val="75000"/>
                    <a:lumOff val="25000"/>
                  </a:schemeClr>
                </a:solidFill>
                <a:latin typeface="Calibri" panose="020F0502020204030204" pitchFamily="34" charset="0"/>
                <a:cs typeface="Calibri" panose="020F0502020204030204" pitchFamily="34" charset="0"/>
              </a:rPr>
              <a:t>degré d’application de la protection de la grossesse au travail </a:t>
            </a:r>
            <a:r>
              <a:rPr lang="fr-FR" sz="2000" dirty="0">
                <a:latin typeface="Calibri" panose="020F0502020204030204" pitchFamily="34" charset="0"/>
                <a:cs typeface="Calibri" panose="020F0502020204030204" pitchFamily="34" charset="0"/>
              </a:rPr>
              <a:t>en Suisse romande?</a:t>
            </a:r>
          </a:p>
        </p:txBody>
      </p:sp>
    </p:spTree>
    <p:extLst>
      <p:ext uri="{BB962C8B-B14F-4D97-AF65-F5344CB8AC3E}">
        <p14:creationId xmlns:p14="http://schemas.microsoft.com/office/powerpoint/2010/main" val="131943244"/>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entagone 19"/>
          <p:cNvSpPr/>
          <p:nvPr/>
        </p:nvSpPr>
        <p:spPr>
          <a:xfrm rot="5400000">
            <a:off x="3775889" y="4014964"/>
            <a:ext cx="968190" cy="1226372"/>
          </a:xfrm>
          <a:prstGeom prst="homePlate">
            <a:avLst/>
          </a:prstGeom>
          <a:solidFill>
            <a:srgbClr val="7067A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40" name="Rectangle 39"/>
          <p:cNvSpPr/>
          <p:nvPr/>
        </p:nvSpPr>
        <p:spPr>
          <a:xfrm>
            <a:off x="4723114" y="4138179"/>
            <a:ext cx="158716" cy="139800"/>
          </a:xfrm>
          <a:prstGeom prst="rect">
            <a:avLst/>
          </a:prstGeom>
          <a:solidFill>
            <a:schemeClr val="accent2">
              <a:lumMod val="50000"/>
            </a:schemeClr>
          </a:solidFill>
          <a:ln>
            <a:no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CH"/>
          </a:p>
        </p:txBody>
      </p:sp>
      <p:sp>
        <p:nvSpPr>
          <p:cNvPr id="16" name="Triangle rectangle 15"/>
          <p:cNvSpPr/>
          <p:nvPr/>
        </p:nvSpPr>
        <p:spPr>
          <a:xfrm rot="16200000">
            <a:off x="3190730" y="1905078"/>
            <a:ext cx="186934" cy="189701"/>
          </a:xfrm>
          <a:prstGeom prst="rtTriangl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2" name="Titre 1"/>
          <p:cNvSpPr>
            <a:spLocks noGrp="1"/>
          </p:cNvSpPr>
          <p:nvPr>
            <p:ph type="title"/>
          </p:nvPr>
        </p:nvSpPr>
        <p:spPr/>
        <p:txBody>
          <a:bodyPr>
            <a:noAutofit/>
          </a:bodyPr>
          <a:lstStyle/>
          <a:p>
            <a:r>
              <a:rPr lang="fr-CH" dirty="0"/>
              <a:t>Méthodologie et Population d’étude</a:t>
            </a:r>
          </a:p>
        </p:txBody>
      </p:sp>
      <p:sp>
        <p:nvSpPr>
          <p:cNvPr id="4" name="Espace réservé du numéro de diapositive 3"/>
          <p:cNvSpPr>
            <a:spLocks noGrp="1"/>
          </p:cNvSpPr>
          <p:nvPr>
            <p:ph type="sldNum" sz="quarter" idx="12"/>
          </p:nvPr>
        </p:nvSpPr>
        <p:spPr/>
        <p:txBody>
          <a:bodyPr/>
          <a:lstStyle/>
          <a:p>
            <a:fld id="{D57F1E4F-1CFF-5643-939E-217C01CDF565}" type="slidenum">
              <a:rPr lang="en-US" sz="1600" smtClean="0"/>
              <a:pPr/>
              <a:t>14</a:t>
            </a:fld>
            <a:endParaRPr lang="en-US" sz="1600" dirty="0"/>
          </a:p>
        </p:txBody>
      </p:sp>
      <p:sp>
        <p:nvSpPr>
          <p:cNvPr id="32" name="Rectangle 31"/>
          <p:cNvSpPr/>
          <p:nvPr/>
        </p:nvSpPr>
        <p:spPr>
          <a:xfrm>
            <a:off x="2567984" y="5118121"/>
            <a:ext cx="3384000" cy="1014124"/>
          </a:xfrm>
          <a:prstGeom prst="rect">
            <a:avLst/>
          </a:prstGeom>
        </p:spPr>
        <p:txBody>
          <a:bodyPr wrap="square">
            <a:spAutoFit/>
          </a:bodyPr>
          <a:lstStyle/>
          <a:p>
            <a:pPr algn="ctr">
              <a:lnSpc>
                <a:spcPct val="113000"/>
              </a:lnSpc>
              <a:spcBef>
                <a:spcPts val="1200"/>
              </a:spcBef>
              <a:spcAft>
                <a:spcPts val="600"/>
              </a:spcAft>
              <a:buClr>
                <a:schemeClr val="tx1"/>
              </a:buClr>
            </a:pPr>
            <a:r>
              <a:rPr lang="fr-CH" b="1" dirty="0">
                <a:latin typeface="Calibri" panose="020F0502020204030204" pitchFamily="34" charset="0"/>
                <a:cs typeface="Calibri" panose="020F0502020204030204" pitchFamily="34" charset="0"/>
              </a:rPr>
              <a:t>202 entreprises </a:t>
            </a:r>
            <a:r>
              <a:rPr lang="fr-CH" dirty="0">
                <a:latin typeface="Calibri" panose="020F0502020204030204" pitchFamily="34" charset="0"/>
                <a:cs typeface="Calibri" panose="020F0502020204030204" pitchFamily="34" charset="0"/>
              </a:rPr>
              <a:t>de deux secteurs économiques (santé et l’industrie alimentaire</a:t>
            </a:r>
            <a:r>
              <a:rPr lang="fr-CH" altLang="fr-FR" dirty="0">
                <a:latin typeface="Calibri" panose="020F0502020204030204" pitchFamily="34" charset="0"/>
                <a:cs typeface="Calibri" panose="020F0502020204030204" pitchFamily="34" charset="0"/>
              </a:rPr>
              <a:t>).</a:t>
            </a:r>
          </a:p>
        </p:txBody>
      </p:sp>
      <p:sp>
        <p:nvSpPr>
          <p:cNvPr id="3" name="Rectangle à coins arrondis 2"/>
          <p:cNvSpPr/>
          <p:nvPr/>
        </p:nvSpPr>
        <p:spPr>
          <a:xfrm>
            <a:off x="581191" y="2096163"/>
            <a:ext cx="10883979" cy="2047890"/>
          </a:xfrm>
          <a:prstGeom prst="round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22" name="Rectangle 21"/>
          <p:cNvSpPr/>
          <p:nvPr/>
        </p:nvSpPr>
        <p:spPr>
          <a:xfrm>
            <a:off x="3384815" y="1906462"/>
            <a:ext cx="1387737" cy="2517289"/>
          </a:xfrm>
          <a:prstGeom prst="rect">
            <a:avLst/>
          </a:prstGeom>
          <a:solidFill>
            <a:srgbClr val="8F88B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pic>
        <p:nvPicPr>
          <p:cNvPr id="38" name="Image 37"/>
          <p:cNvPicPr>
            <a:picLocks noChangeAspect="1"/>
          </p:cNvPicPr>
          <p:nvPr/>
        </p:nvPicPr>
        <p:blipFill>
          <a:blip r:embed="rId3" cstate="print">
            <a:duotone>
              <a:prstClr val="black"/>
              <a:srgbClr val="003380">
                <a:tint val="45000"/>
                <a:satMod val="400000"/>
              </a:srgbClr>
            </a:duotone>
            <a:extLst>
              <a:ext uri="{BEBA8EAE-BF5A-486C-A8C5-ECC9F3942E4B}">
                <a14:imgProps xmlns:a14="http://schemas.microsoft.com/office/drawing/2010/main">
                  <a14:imgLayer r:embed="rId4">
                    <a14:imgEffect>
                      <a14:backgroundRemoval t="10000" b="90000" l="10000" r="90000">
                        <a14:foregroundMark x1="58571" y1="43714" x2="58571" y2="43714"/>
                        <a14:foregroundMark x1="67429" y1="35429" x2="67429" y2="35429"/>
                        <a14:foregroundMark x1="73143" y1="28571" x2="73143" y2="28571"/>
                      </a14:backgroundRemoval>
                    </a14:imgEffect>
                    <a14:imgEffect>
                      <a14:sharpenSoften amount="5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3733769" y="3557326"/>
            <a:ext cx="762000" cy="762000"/>
          </a:xfrm>
          <a:prstGeom prst="rect">
            <a:avLst/>
          </a:prstGeom>
        </p:spPr>
      </p:pic>
      <p:sp>
        <p:nvSpPr>
          <p:cNvPr id="30" name="Rectangle 29"/>
          <p:cNvSpPr/>
          <p:nvPr/>
        </p:nvSpPr>
        <p:spPr>
          <a:xfrm>
            <a:off x="2630065" y="2673824"/>
            <a:ext cx="2897236" cy="830997"/>
          </a:xfrm>
          <a:prstGeom prst="rect">
            <a:avLst/>
          </a:prstGeom>
          <a:solidFill>
            <a:schemeClr val="bg1"/>
          </a:solidFill>
          <a:ln w="28575">
            <a:solidFill>
              <a:schemeClr val="accent2">
                <a:lumMod val="50000"/>
              </a:schemeClr>
            </a:solidFill>
          </a:ln>
          <a:effectLst>
            <a:innerShdw blurRad="127000" dir="18900000">
              <a:prstClr val="black">
                <a:alpha val="50000"/>
              </a:prstClr>
            </a:innerShdw>
          </a:effectLst>
        </p:spPr>
        <p:txBody>
          <a:bodyPr wrap="square">
            <a:spAutoFit/>
          </a:bodyPr>
          <a:lstStyle/>
          <a:p>
            <a:pPr algn="ctr"/>
            <a:r>
              <a:rPr lang="fr-CH" sz="2400" b="1" dirty="0">
                <a:solidFill>
                  <a:schemeClr val="accent1">
                    <a:lumMod val="75000"/>
                    <a:lumOff val="25000"/>
                  </a:schemeClr>
                </a:solidFill>
                <a:latin typeface="Calibri" panose="020F0502020204030204" pitchFamily="34" charset="0"/>
                <a:cs typeface="Calibri" panose="020F0502020204030204" pitchFamily="34" charset="0"/>
              </a:rPr>
              <a:t>Questionnaire téléphonique</a:t>
            </a:r>
            <a:endParaRPr lang="fr-CH" sz="2400" dirty="0">
              <a:latin typeface="Calibri" panose="020F0502020204030204" pitchFamily="34" charset="0"/>
              <a:cs typeface="Calibri" panose="020F0502020204030204" pitchFamily="34" charset="0"/>
            </a:endParaRPr>
          </a:p>
        </p:txBody>
      </p:sp>
      <p:sp>
        <p:nvSpPr>
          <p:cNvPr id="34" name="Rectangle 33"/>
          <p:cNvSpPr/>
          <p:nvPr/>
        </p:nvSpPr>
        <p:spPr>
          <a:xfrm>
            <a:off x="6672064" y="5120933"/>
            <a:ext cx="3384000" cy="923330"/>
          </a:xfrm>
          <a:prstGeom prst="rect">
            <a:avLst/>
          </a:prstGeom>
        </p:spPr>
        <p:txBody>
          <a:bodyPr wrap="square">
            <a:spAutoFit/>
          </a:bodyPr>
          <a:lstStyle/>
          <a:p>
            <a:pPr algn="ctr"/>
            <a:r>
              <a:rPr lang="fr-CH" dirty="0">
                <a:latin typeface="Calibri" panose="020F0502020204030204" pitchFamily="34" charset="0"/>
                <a:cs typeface="Calibri" panose="020F0502020204030204" pitchFamily="34" charset="0"/>
              </a:rPr>
              <a:t>Entretiens dans </a:t>
            </a:r>
            <a:r>
              <a:rPr lang="fr-CH" b="1" dirty="0">
                <a:latin typeface="Calibri" panose="020F0502020204030204" pitchFamily="34" charset="0"/>
                <a:cs typeface="Calibri" panose="020F0502020204030204" pitchFamily="34" charset="0"/>
              </a:rPr>
              <a:t>6 entreprises </a:t>
            </a:r>
            <a:r>
              <a:rPr lang="fr-CH" dirty="0">
                <a:latin typeface="Calibri" panose="020F0502020204030204" pitchFamily="34" charset="0"/>
                <a:cs typeface="Calibri" panose="020F0502020204030204" pitchFamily="34" charset="0"/>
              </a:rPr>
              <a:t>de la santé et de l’industrie alimentaire</a:t>
            </a:r>
          </a:p>
        </p:txBody>
      </p:sp>
      <p:sp>
        <p:nvSpPr>
          <p:cNvPr id="39" name="Pentagone 38"/>
          <p:cNvSpPr/>
          <p:nvPr/>
        </p:nvSpPr>
        <p:spPr>
          <a:xfrm rot="5400000">
            <a:off x="7879968" y="4014962"/>
            <a:ext cx="968192" cy="1226372"/>
          </a:xfrm>
          <a:prstGeom prst="homePlate">
            <a:avLst/>
          </a:prstGeom>
          <a:solidFill>
            <a:srgbClr val="54789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41" name="Rectangle 40"/>
          <p:cNvSpPr/>
          <p:nvPr/>
        </p:nvSpPr>
        <p:spPr>
          <a:xfrm>
            <a:off x="8833884" y="4144051"/>
            <a:ext cx="158716" cy="139800"/>
          </a:xfrm>
          <a:prstGeom prst="rect">
            <a:avLst/>
          </a:prstGeom>
          <a:solidFill>
            <a:schemeClr val="accent2">
              <a:lumMod val="50000"/>
            </a:schemeClr>
          </a:solidFill>
          <a:ln>
            <a:no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CH"/>
          </a:p>
        </p:txBody>
      </p:sp>
      <p:sp>
        <p:nvSpPr>
          <p:cNvPr id="42" name="Triangle rectangle 41"/>
          <p:cNvSpPr/>
          <p:nvPr/>
        </p:nvSpPr>
        <p:spPr>
          <a:xfrm rot="16200000">
            <a:off x="7323221" y="1906459"/>
            <a:ext cx="186934" cy="189701"/>
          </a:xfrm>
          <a:prstGeom prst="rtTriangl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43" name="Rectangle 42"/>
          <p:cNvSpPr/>
          <p:nvPr/>
        </p:nvSpPr>
        <p:spPr>
          <a:xfrm>
            <a:off x="7510154" y="1906461"/>
            <a:ext cx="1387737" cy="2517289"/>
          </a:xfrm>
          <a:prstGeom prst="rect">
            <a:avLst/>
          </a:prstGeom>
          <a:solidFill>
            <a:srgbClr val="839EB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44" name="Rectangle 43"/>
          <p:cNvSpPr/>
          <p:nvPr/>
        </p:nvSpPr>
        <p:spPr>
          <a:xfrm>
            <a:off x="6755404" y="2673821"/>
            <a:ext cx="2897236" cy="831600"/>
          </a:xfrm>
          <a:prstGeom prst="rect">
            <a:avLst/>
          </a:prstGeom>
          <a:solidFill>
            <a:schemeClr val="bg1"/>
          </a:solidFill>
          <a:ln w="28575">
            <a:solidFill>
              <a:schemeClr val="accent2">
                <a:lumMod val="50000"/>
              </a:schemeClr>
            </a:solidFill>
          </a:ln>
          <a:effectLst>
            <a:innerShdw blurRad="127000" dir="18900000">
              <a:prstClr val="black">
                <a:alpha val="50000"/>
              </a:prstClr>
            </a:innerShdw>
          </a:effectLst>
        </p:spPr>
        <p:txBody>
          <a:bodyPr wrap="square">
            <a:spAutoFit/>
          </a:bodyPr>
          <a:lstStyle/>
          <a:p>
            <a:pPr algn="ctr"/>
            <a:endParaRPr lang="fr-CH" sz="2400" b="1" dirty="0">
              <a:solidFill>
                <a:schemeClr val="accent1">
                  <a:lumMod val="75000"/>
                  <a:lumOff val="25000"/>
                </a:schemeClr>
              </a:solidFill>
              <a:latin typeface="Calibri" panose="020F0502020204030204" pitchFamily="34" charset="0"/>
              <a:cs typeface="Calibri" panose="020F0502020204030204" pitchFamily="34" charset="0"/>
            </a:endParaRPr>
          </a:p>
        </p:txBody>
      </p:sp>
      <p:pic>
        <p:nvPicPr>
          <p:cNvPr id="45" name="Image 44"/>
          <p:cNvPicPr>
            <a:picLocks noChangeAspect="1"/>
          </p:cNvPicPr>
          <p:nvPr/>
        </p:nvPicPr>
        <p:blipFill>
          <a:blip r:embed="rId5" cstate="print">
            <a:extLst>
              <a:ext uri="{BEBA8EAE-BF5A-486C-A8C5-ECC9F3942E4B}">
                <a14:imgProps xmlns:a14="http://schemas.microsoft.com/office/drawing/2010/main">
                  <a14:imgLayer r:embed="rId6">
                    <a14:imgEffect>
                      <a14:backgroundRemoval t="3114" b="95848" l="5469" r="94271">
                        <a14:foregroundMark x1="39583" y1="19031" x2="39583" y2="19031"/>
                        <a14:foregroundMark x1="26302" y1="29066" x2="26302" y2="29066"/>
                        <a14:foregroundMark x1="63802" y1="21107" x2="63802" y2="21107"/>
                        <a14:foregroundMark x1="77083" y1="30104" x2="77083" y2="30104"/>
                        <a14:foregroundMark x1="79167" y1="46021" x2="79167" y2="46021"/>
                        <a14:foregroundMark x1="50781" y1="59862" x2="50781" y2="59862"/>
                        <a14:foregroundMark x1="52344" y1="67820" x2="52344" y2="67820"/>
                        <a14:foregroundMark x1="75260" y1="73702" x2="75260" y2="73702"/>
                        <a14:foregroundMark x1="24219" y1="75087" x2="24219" y2="75087"/>
                        <a14:foregroundMark x1="34635" y1="28374" x2="34635" y2="28374"/>
                        <a14:foregroundMark x1="70052" y1="29758" x2="70052" y2="29758"/>
                      </a14:backgroundRemoval>
                    </a14:imgEffect>
                    <a14:imgEffect>
                      <a14:sharpenSoften amount="50000"/>
                    </a14:imgEffect>
                    <a14:imgEffect>
                      <a14:saturation sat="40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7789681" y="3660183"/>
            <a:ext cx="828681" cy="623670"/>
          </a:xfrm>
          <a:prstGeom prst="rect">
            <a:avLst/>
          </a:prstGeom>
        </p:spPr>
      </p:pic>
      <p:sp>
        <p:nvSpPr>
          <p:cNvPr id="46" name="ZoneTexte 45"/>
          <p:cNvSpPr txBox="1"/>
          <p:nvPr/>
        </p:nvSpPr>
        <p:spPr>
          <a:xfrm>
            <a:off x="6888088" y="2852935"/>
            <a:ext cx="2662656" cy="461665"/>
          </a:xfrm>
          <a:prstGeom prst="rect">
            <a:avLst/>
          </a:prstGeom>
          <a:noFill/>
        </p:spPr>
        <p:txBody>
          <a:bodyPr wrap="square" rtlCol="0">
            <a:spAutoFit/>
          </a:bodyPr>
          <a:lstStyle/>
          <a:p>
            <a:pPr algn="ctr"/>
            <a:r>
              <a:rPr lang="fr-CH" sz="2400" b="1" dirty="0">
                <a:solidFill>
                  <a:schemeClr val="accent1">
                    <a:lumMod val="75000"/>
                    <a:lumOff val="25000"/>
                  </a:schemeClr>
                </a:solidFill>
                <a:latin typeface="Calibri" panose="020F0502020204030204" pitchFamily="34" charset="0"/>
                <a:cs typeface="Calibri" panose="020F0502020204030204" pitchFamily="34" charset="0"/>
              </a:rPr>
              <a:t>Études de cas</a:t>
            </a:r>
          </a:p>
        </p:txBody>
      </p:sp>
    </p:spTree>
    <p:extLst>
      <p:ext uri="{BB962C8B-B14F-4D97-AF65-F5344CB8AC3E}">
        <p14:creationId xmlns:p14="http://schemas.microsoft.com/office/powerpoint/2010/main" val="1232207028"/>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441330" y="1359242"/>
            <a:ext cx="11304000" cy="1951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2" name="Titre 1"/>
          <p:cNvSpPr>
            <a:spLocks noGrp="1"/>
          </p:cNvSpPr>
          <p:nvPr>
            <p:ph type="title"/>
          </p:nvPr>
        </p:nvSpPr>
        <p:spPr>
          <a:xfrm>
            <a:off x="581191" y="714033"/>
            <a:ext cx="11029616" cy="817733"/>
          </a:xfrm>
        </p:spPr>
        <p:txBody>
          <a:bodyPr>
            <a:noAutofit/>
          </a:bodyPr>
          <a:lstStyle/>
          <a:p>
            <a:pPr algn="just"/>
            <a:r>
              <a:rPr lang="fr-CH" dirty="0"/>
              <a:t>QUESTIONNAIRE </a:t>
            </a:r>
            <a:r>
              <a:rPr lang="fr-CH" dirty="0" err="1"/>
              <a:t>aUPRèS</a:t>
            </a:r>
            <a:r>
              <a:rPr lang="fr-CH" dirty="0"/>
              <a:t> Des entreprises de la santé et de l’industrie alimentaire en Suisse romande</a:t>
            </a:r>
          </a:p>
        </p:txBody>
      </p:sp>
      <p:sp>
        <p:nvSpPr>
          <p:cNvPr id="4" name="Espace réservé du numéro de diapositive 3"/>
          <p:cNvSpPr>
            <a:spLocks noGrp="1"/>
          </p:cNvSpPr>
          <p:nvPr>
            <p:ph type="sldNum" sz="quarter" idx="12"/>
          </p:nvPr>
        </p:nvSpPr>
        <p:spPr/>
        <p:txBody>
          <a:bodyPr/>
          <a:lstStyle/>
          <a:p>
            <a:fld id="{D57F1E4F-1CFF-5643-939E-217C01CDF565}" type="slidenum">
              <a:rPr lang="en-US" smtClean="0"/>
              <a:pPr/>
              <a:t>15</a:t>
            </a:fld>
            <a:endParaRPr lang="en-US" dirty="0"/>
          </a:p>
        </p:txBody>
      </p:sp>
      <p:sp>
        <p:nvSpPr>
          <p:cNvPr id="9" name="Espace réservé du contenu 2"/>
          <p:cNvSpPr txBox="1">
            <a:spLocks/>
          </p:cNvSpPr>
          <p:nvPr/>
        </p:nvSpPr>
        <p:spPr>
          <a:xfrm>
            <a:off x="423021" y="2341871"/>
            <a:ext cx="11309338" cy="867558"/>
          </a:xfrm>
          <a:prstGeom prst="rect">
            <a:avLst/>
          </a:prstGeom>
        </p:spPr>
        <p:txBody>
          <a:bodyPr vert="horz" lIns="91440" tIns="45720" rIns="91440" bIns="45720" rtlCol="0" anchor="t">
            <a:no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lgn="just">
              <a:lnSpc>
                <a:spcPct val="114000"/>
              </a:lnSpc>
              <a:spcBef>
                <a:spcPts val="1200"/>
              </a:spcBef>
            </a:pPr>
            <a:r>
              <a:rPr lang="fr-CH" sz="2100" b="1" dirty="0">
                <a:solidFill>
                  <a:schemeClr val="tx1"/>
                </a:solidFill>
                <a:latin typeface="Calibri" panose="020F0502020204030204" pitchFamily="34" charset="0"/>
                <a:cs typeface="Calibri" panose="020F0502020204030204" pitchFamily="34" charset="0"/>
              </a:rPr>
              <a:t>Meilleure</a:t>
            </a:r>
            <a:r>
              <a:rPr lang="fr-CH" sz="2100" dirty="0">
                <a:solidFill>
                  <a:schemeClr val="tx1"/>
                </a:solidFill>
                <a:latin typeface="Calibri" panose="020F0502020204030204" pitchFamily="34" charset="0"/>
                <a:cs typeface="Calibri" panose="020F0502020204030204" pitchFamily="34" charset="0"/>
              </a:rPr>
              <a:t> </a:t>
            </a:r>
            <a:r>
              <a:rPr lang="fr-CH" sz="2100" b="1" dirty="0">
                <a:solidFill>
                  <a:schemeClr val="tx1"/>
                </a:solidFill>
                <a:latin typeface="Calibri" panose="020F0502020204030204" pitchFamily="34" charset="0"/>
                <a:cs typeface="Calibri" panose="020F0502020204030204" pitchFamily="34" charset="0"/>
              </a:rPr>
              <a:t>application de l’OProMa</a:t>
            </a:r>
            <a:r>
              <a:rPr lang="fr-CH" sz="2100" dirty="0">
                <a:solidFill>
                  <a:schemeClr val="tx1"/>
                </a:solidFill>
                <a:latin typeface="Calibri" panose="020F0502020204030204" pitchFamily="34" charset="0"/>
                <a:cs typeface="Calibri" panose="020F0502020204030204" pitchFamily="34" charset="0"/>
              </a:rPr>
              <a:t> dans les entreprises de </a:t>
            </a:r>
            <a:r>
              <a:rPr lang="fr-CH" sz="2100" b="1" dirty="0">
                <a:solidFill>
                  <a:schemeClr val="tx1"/>
                </a:solidFill>
                <a:latin typeface="Calibri" panose="020F0502020204030204" pitchFamily="34" charset="0"/>
                <a:cs typeface="Calibri" panose="020F0502020204030204" pitchFamily="34" charset="0"/>
              </a:rPr>
              <a:t>grande taille</a:t>
            </a:r>
            <a:r>
              <a:rPr lang="fr-CH" sz="2100" dirty="0">
                <a:solidFill>
                  <a:schemeClr val="tx1"/>
                </a:solidFill>
                <a:latin typeface="Calibri" panose="020F0502020204030204" pitchFamily="34" charset="0"/>
                <a:cs typeface="Calibri" panose="020F0502020204030204" pitchFamily="34" charset="0"/>
              </a:rPr>
              <a:t>, </a:t>
            </a:r>
            <a:r>
              <a:rPr lang="fr-CH" sz="2100" b="1" dirty="0">
                <a:solidFill>
                  <a:schemeClr val="tx1"/>
                </a:solidFill>
                <a:latin typeface="Calibri" panose="020F0502020204030204" pitchFamily="34" charset="0"/>
                <a:cs typeface="Calibri" panose="020F0502020204030204" pitchFamily="34" charset="0"/>
              </a:rPr>
              <a:t>publiques</a:t>
            </a:r>
            <a:r>
              <a:rPr lang="fr-CH" sz="2100" dirty="0">
                <a:solidFill>
                  <a:schemeClr val="tx1"/>
                </a:solidFill>
                <a:latin typeface="Calibri" panose="020F0502020204030204" pitchFamily="34" charset="0"/>
                <a:cs typeface="Calibri" panose="020F0502020204030204" pitchFamily="34" charset="0"/>
              </a:rPr>
              <a:t> (vs privées), du </a:t>
            </a:r>
            <a:r>
              <a:rPr lang="fr-CH" sz="2100" b="1" dirty="0">
                <a:solidFill>
                  <a:schemeClr val="tx1"/>
                </a:solidFill>
                <a:latin typeface="Calibri" panose="020F0502020204030204" pitchFamily="34" charset="0"/>
                <a:cs typeface="Calibri" panose="020F0502020204030204" pitchFamily="34" charset="0"/>
              </a:rPr>
              <a:t>secteur de la santé </a:t>
            </a:r>
            <a:r>
              <a:rPr lang="fr-CH" sz="2100" dirty="0">
                <a:solidFill>
                  <a:schemeClr val="tx1"/>
                </a:solidFill>
                <a:latin typeface="Calibri" panose="020F0502020204030204" pitchFamily="34" charset="0"/>
                <a:cs typeface="Calibri" panose="020F0502020204030204" pitchFamily="34" charset="0"/>
              </a:rPr>
              <a:t>(vs alimentaire) et lorsque la personne qui répond a suivi une </a:t>
            </a:r>
            <a:r>
              <a:rPr lang="fr-CH" sz="2100" b="1" dirty="0">
                <a:solidFill>
                  <a:srgbClr val="903163"/>
                </a:solidFill>
                <a:latin typeface="Calibri" panose="020F0502020204030204" pitchFamily="34" charset="0"/>
                <a:cs typeface="Calibri" panose="020F0502020204030204" pitchFamily="34" charset="0"/>
              </a:rPr>
              <a:t>formation spécifique</a:t>
            </a:r>
            <a:r>
              <a:rPr lang="fr-CH" sz="2100" dirty="0">
                <a:solidFill>
                  <a:srgbClr val="903163"/>
                </a:solidFill>
                <a:latin typeface="Calibri" panose="020F0502020204030204" pitchFamily="34" charset="0"/>
                <a:cs typeface="Calibri" panose="020F0502020204030204" pitchFamily="34" charset="0"/>
              </a:rPr>
              <a:t>.</a:t>
            </a:r>
          </a:p>
          <a:p>
            <a:pPr lvl="1" algn="just">
              <a:lnSpc>
                <a:spcPct val="108000"/>
              </a:lnSpc>
              <a:spcBef>
                <a:spcPts val="1200"/>
              </a:spcBef>
            </a:pPr>
            <a:endParaRPr lang="fr-CH" sz="2100" dirty="0">
              <a:solidFill>
                <a:schemeClr val="tx1"/>
              </a:solidFill>
              <a:latin typeface="Calibri" panose="020F0502020204030204" pitchFamily="34" charset="0"/>
              <a:cs typeface="Calibri" panose="020F0502020204030204" pitchFamily="34" charset="0"/>
            </a:endParaRPr>
          </a:p>
        </p:txBody>
      </p:sp>
      <p:pic>
        <p:nvPicPr>
          <p:cNvPr id="11" name="Image 10"/>
          <p:cNvPicPr>
            <a:picLocks noChangeAspect="1"/>
          </p:cNvPicPr>
          <p:nvPr/>
        </p:nvPicPr>
        <p:blipFill>
          <a:blip r:embed="rId3" cstate="print">
            <a:duotone>
              <a:prstClr val="black"/>
              <a:srgbClr val="003380">
                <a:tint val="45000"/>
                <a:satMod val="400000"/>
              </a:srgbClr>
            </a:duotone>
            <a:extLst>
              <a:ext uri="{BEBA8EAE-BF5A-486C-A8C5-ECC9F3942E4B}">
                <a14:imgProps xmlns:a14="http://schemas.microsoft.com/office/drawing/2010/main">
                  <a14:imgLayer r:embed="rId4">
                    <a14:imgEffect>
                      <a14:backgroundRemoval t="10000" b="90000" l="10000" r="90000">
                        <a14:foregroundMark x1="58571" y1="43714" x2="58571" y2="43714"/>
                        <a14:foregroundMark x1="67429" y1="35429" x2="67429" y2="35429"/>
                        <a14:foregroundMark x1="73143" y1="28571" x2="73143" y2="28571"/>
                      </a14:backgroundRemoval>
                    </a14:imgEffect>
                    <a14:imgEffect>
                      <a14:sharpenSoften amount="5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1006979" y="1735447"/>
            <a:ext cx="762000" cy="762000"/>
          </a:xfrm>
          <a:prstGeom prst="rect">
            <a:avLst/>
          </a:prstGeom>
        </p:spPr>
      </p:pic>
      <p:sp>
        <p:nvSpPr>
          <p:cNvPr id="10" name="Rectangle 9"/>
          <p:cNvSpPr/>
          <p:nvPr/>
        </p:nvSpPr>
        <p:spPr>
          <a:xfrm>
            <a:off x="263352" y="6222499"/>
            <a:ext cx="9505577" cy="276999"/>
          </a:xfrm>
          <a:prstGeom prst="rect">
            <a:avLst/>
          </a:prstGeom>
          <a:noFill/>
          <a:effectLst>
            <a:outerShdw blurRad="50800" dist="38100" dir="2700000" algn="tl" rotWithShape="0">
              <a:prstClr val="black">
                <a:alpha val="40000"/>
              </a:prstClr>
            </a:outerShdw>
          </a:effectLst>
        </p:spPr>
        <p:txBody>
          <a:bodyPr wrap="square">
            <a:spAutoFit/>
          </a:bodyPr>
          <a:lstStyle/>
          <a:p>
            <a:r>
              <a:rPr lang="fr-CH" sz="1200" dirty="0">
                <a:latin typeface="Calibri" panose="020F0502020204030204" pitchFamily="34" charset="0"/>
              </a:rPr>
              <a:t>(Abderhalden-Zellweger,  Probst, Politis Mercier, Zenoni, Wild, Danuser, &amp; Krief, 2021).</a:t>
            </a:r>
            <a:endParaRPr lang="fr-CH" sz="1200" dirty="0">
              <a:latin typeface="Calibri" panose="020F0502020204030204" pitchFamily="34" charset="0"/>
              <a:cs typeface="Calibri" panose="020F0502020204030204" pitchFamily="34" charset="0"/>
            </a:endParaRPr>
          </a:p>
        </p:txBody>
      </p:sp>
      <p:pic>
        <p:nvPicPr>
          <p:cNvPr id="6" name="Image 5"/>
          <p:cNvPicPr>
            <a:picLocks noChangeAspect="1"/>
          </p:cNvPicPr>
          <p:nvPr/>
        </p:nvPicPr>
        <p:blipFill>
          <a:blip r:embed="rId5"/>
          <a:stretch>
            <a:fillRect/>
          </a:stretch>
        </p:blipFill>
        <p:spPr>
          <a:xfrm>
            <a:off x="2337666" y="3789040"/>
            <a:ext cx="9667955" cy="224969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39247983"/>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9B56B5F8-D80B-3123-CE8E-C274E8FF8FDC}"/>
              </a:ext>
            </a:extLst>
          </p:cNvPr>
          <p:cNvSpPr txBox="1">
            <a:spLocks/>
          </p:cNvSpPr>
          <p:nvPr/>
        </p:nvSpPr>
        <p:spPr>
          <a:xfrm>
            <a:off x="719464" y="676083"/>
            <a:ext cx="11059298" cy="829769"/>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4800" kern="1200">
                <a:solidFill>
                  <a:schemeClr val="tx1"/>
                </a:solidFill>
                <a:latin typeface="Arial Nova" panose="020B0604020202020204" pitchFamily="34" charset="0"/>
                <a:ea typeface="+mj-ea"/>
                <a:cs typeface="+mj-cs"/>
              </a:defRPr>
            </a:lvl1pPr>
          </a:lstStyle>
          <a:p>
            <a:pPr algn="just" defTabSz="457200"/>
            <a:r>
              <a:rPr lang="fr-CH" sz="3000" cap="all" dirty="0">
                <a:solidFill>
                  <a:schemeClr val="bg1"/>
                </a:solidFill>
                <a:latin typeface="Calibri Light" panose="020F0302020204030204" pitchFamily="34" charset="0"/>
                <a:cs typeface="Calibri Light" panose="020F0302020204030204" pitchFamily="34" charset="0"/>
              </a:rPr>
              <a:t>Application conforme de l’OProMa au sein des entreprises</a:t>
            </a:r>
          </a:p>
        </p:txBody>
      </p:sp>
      <p:grpSp>
        <p:nvGrpSpPr>
          <p:cNvPr id="80" name="Groupe 79">
            <a:extLst>
              <a:ext uri="{FF2B5EF4-FFF2-40B4-BE49-F238E27FC236}">
                <a16:creationId xmlns:a16="http://schemas.microsoft.com/office/drawing/2014/main" id="{16EB3963-8FE5-C447-9B69-E45A259AF475}"/>
              </a:ext>
            </a:extLst>
          </p:cNvPr>
          <p:cNvGrpSpPr>
            <a:grpSpLocks noChangeAspect="1"/>
          </p:cNvGrpSpPr>
          <p:nvPr/>
        </p:nvGrpSpPr>
        <p:grpSpPr>
          <a:xfrm>
            <a:off x="1104937" y="2589570"/>
            <a:ext cx="621500" cy="1188000"/>
            <a:chOff x="4597358" y="2091214"/>
            <a:chExt cx="646239" cy="1235289"/>
          </a:xfrm>
        </p:grpSpPr>
        <p:pic>
          <p:nvPicPr>
            <p:cNvPr id="81" name="Picture 14" descr="La Grossesse, Laccouchement, De La Santé PNG - La Grossesse, Laccouchement,  De La Santé transparentes | PNG gratuit">
              <a:extLst>
                <a:ext uri="{FF2B5EF4-FFF2-40B4-BE49-F238E27FC236}">
                  <a16:creationId xmlns:a16="http://schemas.microsoft.com/office/drawing/2014/main" id="{6A911E9E-DD41-4711-F44A-13A0C30F2361}"/>
                </a:ext>
              </a:extLst>
            </p:cNvPr>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4597358" y="2091214"/>
              <a:ext cx="646239" cy="1235289"/>
            </a:xfrm>
            <a:prstGeom prst="rect">
              <a:avLst/>
            </a:prstGeom>
            <a:noFill/>
            <a:extLst>
              <a:ext uri="{909E8E84-426E-40DD-AFC4-6F175D3DCCD1}">
                <a14:hiddenFill xmlns:a14="http://schemas.microsoft.com/office/drawing/2010/main">
                  <a:solidFill>
                    <a:srgbClr val="FFFFFF"/>
                  </a:solidFill>
                </a14:hiddenFill>
              </a:ext>
            </a:extLst>
          </p:spPr>
        </p:pic>
        <p:pic>
          <p:nvPicPr>
            <p:cNvPr id="82" name="Graphique 81" descr="Homme avec un remplissage uni">
              <a:extLst>
                <a:ext uri="{FF2B5EF4-FFF2-40B4-BE49-F238E27FC236}">
                  <a16:creationId xmlns:a16="http://schemas.microsoft.com/office/drawing/2014/main" id="{C1117C4A-98BA-57CD-1A1F-E17E69085F92}"/>
                </a:ext>
              </a:extLst>
            </p:cNvPr>
            <p:cNvPicPr>
              <a:picLocks noChangeAspect="1"/>
            </p:cNvPicPr>
            <p:nvPr/>
          </p:nvPicPr>
          <p:blipFill rotWithShape="1">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l="34898" t="877" r="38443" b="80803"/>
            <a:stretch/>
          </p:blipFill>
          <p:spPr>
            <a:xfrm>
              <a:off x="4760589" y="2214224"/>
              <a:ext cx="243769" cy="167516"/>
            </a:xfrm>
            <a:prstGeom prst="rect">
              <a:avLst/>
            </a:prstGeom>
          </p:spPr>
        </p:pic>
      </p:grpSp>
      <p:sp>
        <p:nvSpPr>
          <p:cNvPr id="84" name="ZoneTexte 83">
            <a:extLst>
              <a:ext uri="{FF2B5EF4-FFF2-40B4-BE49-F238E27FC236}">
                <a16:creationId xmlns:a16="http://schemas.microsoft.com/office/drawing/2014/main" id="{1F16006A-88EA-27E0-899B-F919E65251ED}"/>
              </a:ext>
            </a:extLst>
          </p:cNvPr>
          <p:cNvSpPr txBox="1"/>
          <p:nvPr/>
        </p:nvSpPr>
        <p:spPr>
          <a:xfrm>
            <a:off x="563681" y="2046587"/>
            <a:ext cx="6641431" cy="461665"/>
          </a:xfrm>
          <a:prstGeom prst="rect">
            <a:avLst/>
          </a:prstGeom>
          <a:noFill/>
        </p:spPr>
        <p:txBody>
          <a:bodyPr wrap="square" rtlCol="0">
            <a:spAutoFit/>
          </a:bodyPr>
          <a:lstStyle/>
          <a:p>
            <a:r>
              <a:rPr lang="fr-CH" sz="2400" b="1" dirty="0">
                <a:solidFill>
                  <a:srgbClr val="000000"/>
                </a:solidFill>
                <a:latin typeface="Arial" panose="020B0604020202020204" pitchFamily="34" charset="0"/>
                <a:cs typeface="Arial" panose="020B0604020202020204" pitchFamily="34" charset="0"/>
              </a:rPr>
              <a:t>Entreprises de la santé</a:t>
            </a:r>
          </a:p>
        </p:txBody>
      </p:sp>
      <p:sp>
        <p:nvSpPr>
          <p:cNvPr id="85" name="ZoneTexte 84">
            <a:extLst>
              <a:ext uri="{FF2B5EF4-FFF2-40B4-BE49-F238E27FC236}">
                <a16:creationId xmlns:a16="http://schemas.microsoft.com/office/drawing/2014/main" id="{343B7DBB-1D51-2D13-3C97-54519DE781BC}"/>
              </a:ext>
            </a:extLst>
          </p:cNvPr>
          <p:cNvSpPr txBox="1"/>
          <p:nvPr/>
        </p:nvSpPr>
        <p:spPr>
          <a:xfrm>
            <a:off x="563681" y="4064118"/>
            <a:ext cx="6641431" cy="461665"/>
          </a:xfrm>
          <a:prstGeom prst="rect">
            <a:avLst/>
          </a:prstGeom>
          <a:noFill/>
        </p:spPr>
        <p:txBody>
          <a:bodyPr wrap="square" rtlCol="0">
            <a:spAutoFit/>
          </a:bodyPr>
          <a:lstStyle>
            <a:defPPr>
              <a:defRPr lang="fr-FR"/>
            </a:defPPr>
            <a:lvl1pPr>
              <a:defRPr sz="2400" b="1">
                <a:latin typeface="Arial" panose="020B0604020202020204" pitchFamily="34" charset="0"/>
                <a:cs typeface="Arial" panose="020B0604020202020204" pitchFamily="34"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fr-CH" sz="24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Entreprises de l’industrie alimentaire</a:t>
            </a:r>
          </a:p>
        </p:txBody>
      </p:sp>
      <p:grpSp>
        <p:nvGrpSpPr>
          <p:cNvPr id="86" name="Groupe 85">
            <a:extLst>
              <a:ext uri="{FF2B5EF4-FFF2-40B4-BE49-F238E27FC236}">
                <a16:creationId xmlns:a16="http://schemas.microsoft.com/office/drawing/2014/main" id="{6D9698CF-E8F8-C2B4-B999-377B86DCF8A8}"/>
              </a:ext>
            </a:extLst>
          </p:cNvPr>
          <p:cNvGrpSpPr/>
          <p:nvPr/>
        </p:nvGrpSpPr>
        <p:grpSpPr>
          <a:xfrm>
            <a:off x="6388148" y="2707710"/>
            <a:ext cx="1451810" cy="933062"/>
            <a:chOff x="6810503" y="3527118"/>
            <a:chExt cx="1451810" cy="933062"/>
          </a:xfrm>
        </p:grpSpPr>
        <p:sp>
          <p:nvSpPr>
            <p:cNvPr id="87" name="Ellipse 86">
              <a:extLst>
                <a:ext uri="{FF2B5EF4-FFF2-40B4-BE49-F238E27FC236}">
                  <a16:creationId xmlns:a16="http://schemas.microsoft.com/office/drawing/2014/main" id="{8A5C5510-9A88-BE39-1A42-4B6242A51CF2}"/>
                </a:ext>
              </a:extLst>
            </p:cNvPr>
            <p:cNvSpPr/>
            <p:nvPr/>
          </p:nvSpPr>
          <p:spPr>
            <a:xfrm>
              <a:off x="7056499" y="3527118"/>
              <a:ext cx="959818" cy="933062"/>
            </a:xfrm>
            <a:prstGeom prst="ellipse">
              <a:avLst/>
            </a:prstGeom>
            <a:solidFill>
              <a:srgbClr val="0061AD">
                <a:alpha val="50000"/>
              </a:srgbClr>
            </a:solidFill>
            <a:ln>
              <a:noFil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CH" sz="1800" b="0" i="0" u="none" strike="noStrike" kern="0" cap="none" spc="0" normalizeH="0" baseline="0" noProof="0" dirty="0">
                <a:ln>
                  <a:noFill/>
                </a:ln>
                <a:solidFill>
                  <a:srgbClr val="FFFFFF"/>
                </a:solidFill>
                <a:effectLst/>
                <a:uLnTx/>
                <a:uFillTx/>
                <a:latin typeface="Meiryo"/>
                <a:ea typeface="+mn-ea"/>
                <a:cs typeface="+mn-cs"/>
              </a:endParaRPr>
            </a:p>
          </p:txBody>
        </p:sp>
        <p:sp>
          <p:nvSpPr>
            <p:cNvPr id="88" name="ZoneTexte 87">
              <a:extLst>
                <a:ext uri="{FF2B5EF4-FFF2-40B4-BE49-F238E27FC236}">
                  <a16:creationId xmlns:a16="http://schemas.microsoft.com/office/drawing/2014/main" id="{1D6090C6-4472-F530-9719-E9B506158FBF}"/>
                </a:ext>
              </a:extLst>
            </p:cNvPr>
            <p:cNvSpPr txBox="1"/>
            <p:nvPr/>
          </p:nvSpPr>
          <p:spPr>
            <a:xfrm>
              <a:off x="6810503" y="3704112"/>
              <a:ext cx="1451810" cy="584775"/>
            </a:xfrm>
            <a:prstGeom prst="rect">
              <a:avLst/>
            </a:prstGeom>
            <a:noFill/>
            <a:ln>
              <a:noFill/>
            </a:ln>
            <a:effectLst/>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CH" sz="3200" b="1"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12%</a:t>
              </a:r>
            </a:p>
          </p:txBody>
        </p:sp>
      </p:grpSp>
      <p:grpSp>
        <p:nvGrpSpPr>
          <p:cNvPr id="89" name="Groupe 88">
            <a:extLst>
              <a:ext uri="{FF2B5EF4-FFF2-40B4-BE49-F238E27FC236}">
                <a16:creationId xmlns:a16="http://schemas.microsoft.com/office/drawing/2014/main" id="{A6CD2C0F-9FE4-75A8-921A-7525492ADEDB}"/>
              </a:ext>
            </a:extLst>
          </p:cNvPr>
          <p:cNvGrpSpPr>
            <a:grpSpLocks noChangeAspect="1"/>
          </p:cNvGrpSpPr>
          <p:nvPr/>
        </p:nvGrpSpPr>
        <p:grpSpPr>
          <a:xfrm>
            <a:off x="564065" y="2589570"/>
            <a:ext cx="621500" cy="1188000"/>
            <a:chOff x="4597358" y="2091214"/>
            <a:chExt cx="646239" cy="1235289"/>
          </a:xfrm>
        </p:grpSpPr>
        <p:pic>
          <p:nvPicPr>
            <p:cNvPr id="90" name="Picture 14" descr="La Grossesse, Laccouchement, De La Santé PNG - La Grossesse, Laccouchement,  De La Santé transparentes | PNG gratuit">
              <a:extLst>
                <a:ext uri="{FF2B5EF4-FFF2-40B4-BE49-F238E27FC236}">
                  <a16:creationId xmlns:a16="http://schemas.microsoft.com/office/drawing/2014/main" id="{B4D9D423-73FE-E68F-6611-DEFE94546514}"/>
                </a:ext>
              </a:extLst>
            </p:cNvPr>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4597358" y="2091214"/>
              <a:ext cx="646239" cy="1235289"/>
            </a:xfrm>
            <a:prstGeom prst="rect">
              <a:avLst/>
            </a:prstGeom>
            <a:noFill/>
            <a:extLst>
              <a:ext uri="{909E8E84-426E-40DD-AFC4-6F175D3DCCD1}">
                <a14:hiddenFill xmlns:a14="http://schemas.microsoft.com/office/drawing/2010/main">
                  <a:solidFill>
                    <a:srgbClr val="FFFFFF"/>
                  </a:solidFill>
                </a14:hiddenFill>
              </a:ext>
            </a:extLst>
          </p:spPr>
        </p:pic>
        <p:pic>
          <p:nvPicPr>
            <p:cNvPr id="91" name="Graphique 90" descr="Homme avec un remplissage uni">
              <a:extLst>
                <a:ext uri="{FF2B5EF4-FFF2-40B4-BE49-F238E27FC236}">
                  <a16:creationId xmlns:a16="http://schemas.microsoft.com/office/drawing/2014/main" id="{4505817C-FD17-66B6-B05D-83F11F831B64}"/>
                </a:ext>
              </a:extLst>
            </p:cNvPr>
            <p:cNvPicPr>
              <a:picLocks noChangeAspect="1"/>
            </p:cNvPicPr>
            <p:nvPr/>
          </p:nvPicPr>
          <p:blipFill rotWithShape="1">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l="34898" t="877" r="38443" b="80803"/>
            <a:stretch/>
          </p:blipFill>
          <p:spPr>
            <a:xfrm>
              <a:off x="4760589" y="2214224"/>
              <a:ext cx="243769" cy="167516"/>
            </a:xfrm>
            <a:prstGeom prst="rect">
              <a:avLst/>
            </a:prstGeom>
          </p:spPr>
        </p:pic>
      </p:grpSp>
      <p:grpSp>
        <p:nvGrpSpPr>
          <p:cNvPr id="92" name="Groupe 91">
            <a:extLst>
              <a:ext uri="{FF2B5EF4-FFF2-40B4-BE49-F238E27FC236}">
                <a16:creationId xmlns:a16="http://schemas.microsoft.com/office/drawing/2014/main" id="{C37473E0-F281-1496-1DFE-5F994BC4F4B4}"/>
              </a:ext>
            </a:extLst>
          </p:cNvPr>
          <p:cNvGrpSpPr>
            <a:grpSpLocks noChangeAspect="1"/>
          </p:cNvGrpSpPr>
          <p:nvPr/>
        </p:nvGrpSpPr>
        <p:grpSpPr>
          <a:xfrm>
            <a:off x="1657700" y="2551672"/>
            <a:ext cx="621500" cy="1188000"/>
            <a:chOff x="4597358" y="2091214"/>
            <a:chExt cx="646239" cy="1235289"/>
          </a:xfrm>
        </p:grpSpPr>
        <p:pic>
          <p:nvPicPr>
            <p:cNvPr id="93" name="Picture 14" descr="La Grossesse, Laccouchement, De La Santé PNG - La Grossesse, Laccouchement,  De La Santé transparentes | PNG gratuit">
              <a:extLst>
                <a:ext uri="{FF2B5EF4-FFF2-40B4-BE49-F238E27FC236}">
                  <a16:creationId xmlns:a16="http://schemas.microsoft.com/office/drawing/2014/main" id="{C0B94623-FDDE-533F-08DC-2A4AF93A379F}"/>
                </a:ext>
              </a:extLst>
            </p:cNvPr>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4597358" y="2091214"/>
              <a:ext cx="646239" cy="1235289"/>
            </a:xfrm>
            <a:prstGeom prst="rect">
              <a:avLst/>
            </a:prstGeom>
            <a:noFill/>
            <a:extLst>
              <a:ext uri="{909E8E84-426E-40DD-AFC4-6F175D3DCCD1}">
                <a14:hiddenFill xmlns:a14="http://schemas.microsoft.com/office/drawing/2010/main">
                  <a:solidFill>
                    <a:srgbClr val="FFFFFF"/>
                  </a:solidFill>
                </a14:hiddenFill>
              </a:ext>
            </a:extLst>
          </p:spPr>
        </p:pic>
        <p:pic>
          <p:nvPicPr>
            <p:cNvPr id="94" name="Graphique 93" descr="Homme avec un remplissage uni">
              <a:extLst>
                <a:ext uri="{FF2B5EF4-FFF2-40B4-BE49-F238E27FC236}">
                  <a16:creationId xmlns:a16="http://schemas.microsoft.com/office/drawing/2014/main" id="{8DED2154-0299-DA1A-4AEA-7F211E9FE2C8}"/>
                </a:ext>
              </a:extLst>
            </p:cNvPr>
            <p:cNvPicPr>
              <a:picLocks noChangeAspect="1"/>
            </p:cNvPicPr>
            <p:nvPr/>
          </p:nvPicPr>
          <p:blipFill rotWithShape="1">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l="34898" t="877" r="38443" b="80803"/>
            <a:stretch/>
          </p:blipFill>
          <p:spPr>
            <a:xfrm>
              <a:off x="4760589" y="2214224"/>
              <a:ext cx="243769" cy="167516"/>
            </a:xfrm>
            <a:prstGeom prst="rect">
              <a:avLst/>
            </a:prstGeom>
          </p:spPr>
        </p:pic>
      </p:grpSp>
      <p:grpSp>
        <p:nvGrpSpPr>
          <p:cNvPr id="95" name="Groupe 94">
            <a:extLst>
              <a:ext uri="{FF2B5EF4-FFF2-40B4-BE49-F238E27FC236}">
                <a16:creationId xmlns:a16="http://schemas.microsoft.com/office/drawing/2014/main" id="{78B36692-CDB0-F2BB-FCC9-58BB8B722743}"/>
              </a:ext>
            </a:extLst>
          </p:cNvPr>
          <p:cNvGrpSpPr>
            <a:grpSpLocks noChangeAspect="1"/>
          </p:cNvGrpSpPr>
          <p:nvPr/>
        </p:nvGrpSpPr>
        <p:grpSpPr>
          <a:xfrm>
            <a:off x="2154250" y="2544848"/>
            <a:ext cx="621500" cy="1188000"/>
            <a:chOff x="4597358" y="2091214"/>
            <a:chExt cx="646239" cy="1235289"/>
          </a:xfrm>
        </p:grpSpPr>
        <p:pic>
          <p:nvPicPr>
            <p:cNvPr id="96" name="Picture 14" descr="La Grossesse, Laccouchement, De La Santé PNG - La Grossesse, Laccouchement,  De La Santé transparentes | PNG gratuit">
              <a:extLst>
                <a:ext uri="{FF2B5EF4-FFF2-40B4-BE49-F238E27FC236}">
                  <a16:creationId xmlns:a16="http://schemas.microsoft.com/office/drawing/2014/main" id="{FDD68BBB-6E9B-8FE2-61B6-9C61A2020E30}"/>
                </a:ext>
              </a:extLst>
            </p:cNvPr>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4597358" y="2091214"/>
              <a:ext cx="646239" cy="1235289"/>
            </a:xfrm>
            <a:prstGeom prst="rect">
              <a:avLst/>
            </a:prstGeom>
            <a:noFill/>
            <a:extLst>
              <a:ext uri="{909E8E84-426E-40DD-AFC4-6F175D3DCCD1}">
                <a14:hiddenFill xmlns:a14="http://schemas.microsoft.com/office/drawing/2010/main">
                  <a:solidFill>
                    <a:srgbClr val="FFFFFF"/>
                  </a:solidFill>
                </a14:hiddenFill>
              </a:ext>
            </a:extLst>
          </p:spPr>
        </p:pic>
        <p:pic>
          <p:nvPicPr>
            <p:cNvPr id="97" name="Graphique 96" descr="Homme avec un remplissage uni">
              <a:extLst>
                <a:ext uri="{FF2B5EF4-FFF2-40B4-BE49-F238E27FC236}">
                  <a16:creationId xmlns:a16="http://schemas.microsoft.com/office/drawing/2014/main" id="{23B71EFC-83C4-F19A-A7B8-E045003D06FA}"/>
                </a:ext>
              </a:extLst>
            </p:cNvPr>
            <p:cNvPicPr>
              <a:picLocks noChangeAspect="1"/>
            </p:cNvPicPr>
            <p:nvPr/>
          </p:nvPicPr>
          <p:blipFill rotWithShape="1">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l="34898" t="877" r="38443" b="80803"/>
            <a:stretch/>
          </p:blipFill>
          <p:spPr>
            <a:xfrm>
              <a:off x="4760589" y="2214224"/>
              <a:ext cx="243769" cy="167516"/>
            </a:xfrm>
            <a:prstGeom prst="rect">
              <a:avLst/>
            </a:prstGeom>
          </p:spPr>
        </p:pic>
      </p:grpSp>
      <p:grpSp>
        <p:nvGrpSpPr>
          <p:cNvPr id="98" name="Groupe 97">
            <a:extLst>
              <a:ext uri="{FF2B5EF4-FFF2-40B4-BE49-F238E27FC236}">
                <a16:creationId xmlns:a16="http://schemas.microsoft.com/office/drawing/2014/main" id="{90B01BBC-9E59-4ED5-0C66-130007CF6381}"/>
              </a:ext>
            </a:extLst>
          </p:cNvPr>
          <p:cNvGrpSpPr>
            <a:grpSpLocks noChangeAspect="1"/>
          </p:cNvGrpSpPr>
          <p:nvPr/>
        </p:nvGrpSpPr>
        <p:grpSpPr>
          <a:xfrm>
            <a:off x="2644201" y="2552650"/>
            <a:ext cx="621500" cy="1188000"/>
            <a:chOff x="4597358" y="2091214"/>
            <a:chExt cx="646239" cy="1235289"/>
          </a:xfrm>
        </p:grpSpPr>
        <p:pic>
          <p:nvPicPr>
            <p:cNvPr id="99" name="Picture 14" descr="La Grossesse, Laccouchement, De La Santé PNG - La Grossesse, Laccouchement,  De La Santé transparentes | PNG gratuit">
              <a:extLst>
                <a:ext uri="{FF2B5EF4-FFF2-40B4-BE49-F238E27FC236}">
                  <a16:creationId xmlns:a16="http://schemas.microsoft.com/office/drawing/2014/main" id="{FCB196B7-ED29-F542-4DC7-956499151106}"/>
                </a:ext>
              </a:extLst>
            </p:cNvPr>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4597358" y="2091214"/>
              <a:ext cx="646239" cy="1235289"/>
            </a:xfrm>
            <a:prstGeom prst="rect">
              <a:avLst/>
            </a:prstGeom>
            <a:noFill/>
            <a:extLst>
              <a:ext uri="{909E8E84-426E-40DD-AFC4-6F175D3DCCD1}">
                <a14:hiddenFill xmlns:a14="http://schemas.microsoft.com/office/drawing/2010/main">
                  <a:solidFill>
                    <a:srgbClr val="FFFFFF"/>
                  </a:solidFill>
                </a14:hiddenFill>
              </a:ext>
            </a:extLst>
          </p:spPr>
        </p:pic>
        <p:pic>
          <p:nvPicPr>
            <p:cNvPr id="100" name="Graphique 99" descr="Homme avec un remplissage uni">
              <a:extLst>
                <a:ext uri="{FF2B5EF4-FFF2-40B4-BE49-F238E27FC236}">
                  <a16:creationId xmlns:a16="http://schemas.microsoft.com/office/drawing/2014/main" id="{39BE7CEA-35C4-36DE-009C-CE3C8C03DBE2}"/>
                </a:ext>
              </a:extLst>
            </p:cNvPr>
            <p:cNvPicPr>
              <a:picLocks noChangeAspect="1"/>
            </p:cNvPicPr>
            <p:nvPr/>
          </p:nvPicPr>
          <p:blipFill rotWithShape="1">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l="34898" t="877" r="38443" b="80803"/>
            <a:stretch/>
          </p:blipFill>
          <p:spPr>
            <a:xfrm>
              <a:off x="4760589" y="2214224"/>
              <a:ext cx="243769" cy="167516"/>
            </a:xfrm>
            <a:prstGeom prst="rect">
              <a:avLst/>
            </a:prstGeom>
          </p:spPr>
        </p:pic>
      </p:grpSp>
      <p:grpSp>
        <p:nvGrpSpPr>
          <p:cNvPr id="101" name="Groupe 100">
            <a:extLst>
              <a:ext uri="{FF2B5EF4-FFF2-40B4-BE49-F238E27FC236}">
                <a16:creationId xmlns:a16="http://schemas.microsoft.com/office/drawing/2014/main" id="{E50527B8-59BB-DA4F-1CD6-1A11EE3EACB1}"/>
              </a:ext>
            </a:extLst>
          </p:cNvPr>
          <p:cNvGrpSpPr>
            <a:grpSpLocks noChangeAspect="1"/>
          </p:cNvGrpSpPr>
          <p:nvPr/>
        </p:nvGrpSpPr>
        <p:grpSpPr>
          <a:xfrm>
            <a:off x="3180844" y="2552650"/>
            <a:ext cx="621500" cy="1188000"/>
            <a:chOff x="4597358" y="2091214"/>
            <a:chExt cx="646239" cy="1235289"/>
          </a:xfrm>
        </p:grpSpPr>
        <p:pic>
          <p:nvPicPr>
            <p:cNvPr id="102" name="Picture 14" descr="La Grossesse, Laccouchement, De La Santé PNG - La Grossesse, Laccouchement,  De La Santé transparentes | PNG gratuit">
              <a:extLst>
                <a:ext uri="{FF2B5EF4-FFF2-40B4-BE49-F238E27FC236}">
                  <a16:creationId xmlns:a16="http://schemas.microsoft.com/office/drawing/2014/main" id="{E0C97976-60D3-E503-7489-E78D5F7042D6}"/>
                </a:ext>
              </a:extLst>
            </p:cNvPr>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4597358" y="2091214"/>
              <a:ext cx="646239" cy="1235289"/>
            </a:xfrm>
            <a:prstGeom prst="rect">
              <a:avLst/>
            </a:prstGeom>
            <a:noFill/>
            <a:extLst>
              <a:ext uri="{909E8E84-426E-40DD-AFC4-6F175D3DCCD1}">
                <a14:hiddenFill xmlns:a14="http://schemas.microsoft.com/office/drawing/2010/main">
                  <a:solidFill>
                    <a:srgbClr val="FFFFFF"/>
                  </a:solidFill>
                </a14:hiddenFill>
              </a:ext>
            </a:extLst>
          </p:spPr>
        </p:pic>
        <p:pic>
          <p:nvPicPr>
            <p:cNvPr id="103" name="Graphique 102" descr="Homme avec un remplissage uni">
              <a:extLst>
                <a:ext uri="{FF2B5EF4-FFF2-40B4-BE49-F238E27FC236}">
                  <a16:creationId xmlns:a16="http://schemas.microsoft.com/office/drawing/2014/main" id="{A1C39A0C-AD75-829C-DCB8-42D71DB8DABB}"/>
                </a:ext>
              </a:extLst>
            </p:cNvPr>
            <p:cNvPicPr>
              <a:picLocks noChangeAspect="1"/>
            </p:cNvPicPr>
            <p:nvPr/>
          </p:nvPicPr>
          <p:blipFill rotWithShape="1">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l="34898" t="877" r="38443" b="80803"/>
            <a:stretch/>
          </p:blipFill>
          <p:spPr>
            <a:xfrm>
              <a:off x="4760589" y="2214224"/>
              <a:ext cx="243769" cy="167516"/>
            </a:xfrm>
            <a:prstGeom prst="rect">
              <a:avLst/>
            </a:prstGeom>
          </p:spPr>
        </p:pic>
      </p:grpSp>
      <p:grpSp>
        <p:nvGrpSpPr>
          <p:cNvPr id="104" name="Groupe 103">
            <a:extLst>
              <a:ext uri="{FF2B5EF4-FFF2-40B4-BE49-F238E27FC236}">
                <a16:creationId xmlns:a16="http://schemas.microsoft.com/office/drawing/2014/main" id="{73C09872-348D-0FE7-1453-2234D2FD37D1}"/>
              </a:ext>
            </a:extLst>
          </p:cNvPr>
          <p:cNvGrpSpPr>
            <a:grpSpLocks noChangeAspect="1"/>
          </p:cNvGrpSpPr>
          <p:nvPr/>
        </p:nvGrpSpPr>
        <p:grpSpPr>
          <a:xfrm>
            <a:off x="3715232" y="2552650"/>
            <a:ext cx="621500" cy="1188000"/>
            <a:chOff x="4597358" y="2091214"/>
            <a:chExt cx="646239" cy="1235289"/>
          </a:xfrm>
        </p:grpSpPr>
        <p:pic>
          <p:nvPicPr>
            <p:cNvPr id="105" name="Picture 14" descr="La Grossesse, Laccouchement, De La Santé PNG - La Grossesse, Laccouchement,  De La Santé transparentes | PNG gratuit">
              <a:extLst>
                <a:ext uri="{FF2B5EF4-FFF2-40B4-BE49-F238E27FC236}">
                  <a16:creationId xmlns:a16="http://schemas.microsoft.com/office/drawing/2014/main" id="{6F83347F-602E-210F-0691-7A11E2123605}"/>
                </a:ext>
              </a:extLst>
            </p:cNvPr>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4597358" y="2091214"/>
              <a:ext cx="646239" cy="1235289"/>
            </a:xfrm>
            <a:prstGeom prst="rect">
              <a:avLst/>
            </a:prstGeom>
            <a:noFill/>
            <a:extLst>
              <a:ext uri="{909E8E84-426E-40DD-AFC4-6F175D3DCCD1}">
                <a14:hiddenFill xmlns:a14="http://schemas.microsoft.com/office/drawing/2010/main">
                  <a:solidFill>
                    <a:srgbClr val="FFFFFF"/>
                  </a:solidFill>
                </a14:hiddenFill>
              </a:ext>
            </a:extLst>
          </p:spPr>
        </p:pic>
        <p:pic>
          <p:nvPicPr>
            <p:cNvPr id="106" name="Graphique 105" descr="Homme avec un remplissage uni">
              <a:extLst>
                <a:ext uri="{FF2B5EF4-FFF2-40B4-BE49-F238E27FC236}">
                  <a16:creationId xmlns:a16="http://schemas.microsoft.com/office/drawing/2014/main" id="{9C269950-C755-DE66-60E8-6963836FD15A}"/>
                </a:ext>
              </a:extLst>
            </p:cNvPr>
            <p:cNvPicPr>
              <a:picLocks noChangeAspect="1"/>
            </p:cNvPicPr>
            <p:nvPr/>
          </p:nvPicPr>
          <p:blipFill rotWithShape="1">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l="34898" t="877" r="38443" b="80803"/>
            <a:stretch/>
          </p:blipFill>
          <p:spPr>
            <a:xfrm>
              <a:off x="4760589" y="2214224"/>
              <a:ext cx="243769" cy="167516"/>
            </a:xfrm>
            <a:prstGeom prst="rect">
              <a:avLst/>
            </a:prstGeom>
          </p:spPr>
        </p:pic>
      </p:grpSp>
      <p:grpSp>
        <p:nvGrpSpPr>
          <p:cNvPr id="107" name="Groupe 106">
            <a:extLst>
              <a:ext uri="{FF2B5EF4-FFF2-40B4-BE49-F238E27FC236}">
                <a16:creationId xmlns:a16="http://schemas.microsoft.com/office/drawing/2014/main" id="{69E0B8B9-B280-A4B1-6B6F-9E09FD6F0AE9}"/>
              </a:ext>
            </a:extLst>
          </p:cNvPr>
          <p:cNvGrpSpPr>
            <a:grpSpLocks noChangeAspect="1"/>
          </p:cNvGrpSpPr>
          <p:nvPr/>
        </p:nvGrpSpPr>
        <p:grpSpPr>
          <a:xfrm>
            <a:off x="4226964" y="2552650"/>
            <a:ext cx="621500" cy="1188000"/>
            <a:chOff x="4597358" y="2091214"/>
            <a:chExt cx="646239" cy="1235289"/>
          </a:xfrm>
        </p:grpSpPr>
        <p:pic>
          <p:nvPicPr>
            <p:cNvPr id="108" name="Picture 14" descr="La Grossesse, Laccouchement, De La Santé PNG - La Grossesse, Laccouchement,  De La Santé transparentes | PNG gratuit">
              <a:extLst>
                <a:ext uri="{FF2B5EF4-FFF2-40B4-BE49-F238E27FC236}">
                  <a16:creationId xmlns:a16="http://schemas.microsoft.com/office/drawing/2014/main" id="{5A42507E-4913-B955-3486-F379C750EB3E}"/>
                </a:ext>
              </a:extLst>
            </p:cNvPr>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4597358" y="2091214"/>
              <a:ext cx="646239" cy="1235289"/>
            </a:xfrm>
            <a:prstGeom prst="rect">
              <a:avLst/>
            </a:prstGeom>
            <a:noFill/>
            <a:extLst>
              <a:ext uri="{909E8E84-426E-40DD-AFC4-6F175D3DCCD1}">
                <a14:hiddenFill xmlns:a14="http://schemas.microsoft.com/office/drawing/2010/main">
                  <a:solidFill>
                    <a:srgbClr val="FFFFFF"/>
                  </a:solidFill>
                </a14:hiddenFill>
              </a:ext>
            </a:extLst>
          </p:spPr>
        </p:pic>
        <p:pic>
          <p:nvPicPr>
            <p:cNvPr id="109" name="Graphique 108" descr="Homme avec un remplissage uni">
              <a:extLst>
                <a:ext uri="{FF2B5EF4-FFF2-40B4-BE49-F238E27FC236}">
                  <a16:creationId xmlns:a16="http://schemas.microsoft.com/office/drawing/2014/main" id="{F11705D2-62D1-DD08-0115-1003ACA510CB}"/>
                </a:ext>
              </a:extLst>
            </p:cNvPr>
            <p:cNvPicPr>
              <a:picLocks noChangeAspect="1"/>
            </p:cNvPicPr>
            <p:nvPr/>
          </p:nvPicPr>
          <p:blipFill rotWithShape="1">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l="34898" t="877" r="38443" b="80803"/>
            <a:stretch/>
          </p:blipFill>
          <p:spPr>
            <a:xfrm>
              <a:off x="4760589" y="2214224"/>
              <a:ext cx="243769" cy="167516"/>
            </a:xfrm>
            <a:prstGeom prst="rect">
              <a:avLst/>
            </a:prstGeom>
          </p:spPr>
        </p:pic>
      </p:grpSp>
      <p:grpSp>
        <p:nvGrpSpPr>
          <p:cNvPr id="110" name="Groupe 109">
            <a:extLst>
              <a:ext uri="{FF2B5EF4-FFF2-40B4-BE49-F238E27FC236}">
                <a16:creationId xmlns:a16="http://schemas.microsoft.com/office/drawing/2014/main" id="{110AD73C-099A-6ADA-3BF4-BABCBB846837}"/>
              </a:ext>
            </a:extLst>
          </p:cNvPr>
          <p:cNvGrpSpPr>
            <a:grpSpLocks noChangeAspect="1"/>
          </p:cNvGrpSpPr>
          <p:nvPr/>
        </p:nvGrpSpPr>
        <p:grpSpPr>
          <a:xfrm>
            <a:off x="4749680" y="2552650"/>
            <a:ext cx="621500" cy="1188000"/>
            <a:chOff x="4597358" y="2091214"/>
            <a:chExt cx="646239" cy="1235289"/>
          </a:xfrm>
        </p:grpSpPr>
        <p:pic>
          <p:nvPicPr>
            <p:cNvPr id="111" name="Picture 14" descr="La Grossesse, Laccouchement, De La Santé PNG - La Grossesse, Laccouchement,  De La Santé transparentes | PNG gratuit">
              <a:extLst>
                <a:ext uri="{FF2B5EF4-FFF2-40B4-BE49-F238E27FC236}">
                  <a16:creationId xmlns:a16="http://schemas.microsoft.com/office/drawing/2014/main" id="{63509884-78ED-3BAD-6EBB-21EA4FD4636D}"/>
                </a:ext>
              </a:extLst>
            </p:cNvPr>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4597358" y="2091214"/>
              <a:ext cx="646239" cy="1235289"/>
            </a:xfrm>
            <a:prstGeom prst="rect">
              <a:avLst/>
            </a:prstGeom>
            <a:noFill/>
            <a:extLst>
              <a:ext uri="{909E8E84-426E-40DD-AFC4-6F175D3DCCD1}">
                <a14:hiddenFill xmlns:a14="http://schemas.microsoft.com/office/drawing/2010/main">
                  <a:solidFill>
                    <a:srgbClr val="FFFFFF"/>
                  </a:solidFill>
                </a14:hiddenFill>
              </a:ext>
            </a:extLst>
          </p:spPr>
        </p:pic>
        <p:pic>
          <p:nvPicPr>
            <p:cNvPr id="112" name="Graphique 111" descr="Homme avec un remplissage uni">
              <a:extLst>
                <a:ext uri="{FF2B5EF4-FFF2-40B4-BE49-F238E27FC236}">
                  <a16:creationId xmlns:a16="http://schemas.microsoft.com/office/drawing/2014/main" id="{82282E47-2184-26D2-4835-B40DE9312260}"/>
                </a:ext>
              </a:extLst>
            </p:cNvPr>
            <p:cNvPicPr>
              <a:picLocks noChangeAspect="1"/>
            </p:cNvPicPr>
            <p:nvPr/>
          </p:nvPicPr>
          <p:blipFill rotWithShape="1">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l="34898" t="877" r="38443" b="80803"/>
            <a:stretch/>
          </p:blipFill>
          <p:spPr>
            <a:xfrm>
              <a:off x="4760589" y="2214224"/>
              <a:ext cx="243769" cy="167516"/>
            </a:xfrm>
            <a:prstGeom prst="rect">
              <a:avLst/>
            </a:prstGeom>
          </p:spPr>
        </p:pic>
      </p:grpSp>
      <p:grpSp>
        <p:nvGrpSpPr>
          <p:cNvPr id="113" name="Groupe 112">
            <a:extLst>
              <a:ext uri="{FF2B5EF4-FFF2-40B4-BE49-F238E27FC236}">
                <a16:creationId xmlns:a16="http://schemas.microsoft.com/office/drawing/2014/main" id="{2F070696-07CE-805E-CB79-FC777FE651E8}"/>
              </a:ext>
            </a:extLst>
          </p:cNvPr>
          <p:cNvGrpSpPr>
            <a:grpSpLocks noChangeAspect="1"/>
          </p:cNvGrpSpPr>
          <p:nvPr/>
        </p:nvGrpSpPr>
        <p:grpSpPr>
          <a:xfrm>
            <a:off x="5278262" y="2553531"/>
            <a:ext cx="621500" cy="1188000"/>
            <a:chOff x="4597358" y="2091214"/>
            <a:chExt cx="646239" cy="1235289"/>
          </a:xfrm>
        </p:grpSpPr>
        <p:pic>
          <p:nvPicPr>
            <p:cNvPr id="114" name="Picture 14" descr="La Grossesse, Laccouchement, De La Santé PNG - La Grossesse, Laccouchement,  De La Santé transparentes | PNG gratuit">
              <a:extLst>
                <a:ext uri="{FF2B5EF4-FFF2-40B4-BE49-F238E27FC236}">
                  <a16:creationId xmlns:a16="http://schemas.microsoft.com/office/drawing/2014/main" id="{26B31965-C6C8-ECEC-6A98-218EB005E3D9}"/>
                </a:ext>
              </a:extLst>
            </p:cNvPr>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4597358" y="2091214"/>
              <a:ext cx="646239" cy="1235289"/>
            </a:xfrm>
            <a:prstGeom prst="rect">
              <a:avLst/>
            </a:prstGeom>
            <a:noFill/>
            <a:extLst>
              <a:ext uri="{909E8E84-426E-40DD-AFC4-6F175D3DCCD1}">
                <a14:hiddenFill xmlns:a14="http://schemas.microsoft.com/office/drawing/2010/main">
                  <a:solidFill>
                    <a:srgbClr val="FFFFFF"/>
                  </a:solidFill>
                </a14:hiddenFill>
              </a:ext>
            </a:extLst>
          </p:spPr>
        </p:pic>
        <p:pic>
          <p:nvPicPr>
            <p:cNvPr id="115" name="Graphique 114" descr="Homme avec un remplissage uni">
              <a:extLst>
                <a:ext uri="{FF2B5EF4-FFF2-40B4-BE49-F238E27FC236}">
                  <a16:creationId xmlns:a16="http://schemas.microsoft.com/office/drawing/2014/main" id="{F21A4A07-1B25-B382-3BC4-ED72E7AD8206}"/>
                </a:ext>
              </a:extLst>
            </p:cNvPr>
            <p:cNvPicPr>
              <a:picLocks noChangeAspect="1"/>
            </p:cNvPicPr>
            <p:nvPr/>
          </p:nvPicPr>
          <p:blipFill rotWithShape="1">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l="34898" t="877" r="38443" b="80803"/>
            <a:stretch/>
          </p:blipFill>
          <p:spPr>
            <a:xfrm>
              <a:off x="4760589" y="2214224"/>
              <a:ext cx="243769" cy="167516"/>
            </a:xfrm>
            <a:prstGeom prst="rect">
              <a:avLst/>
            </a:prstGeom>
          </p:spPr>
        </p:pic>
      </p:grpSp>
      <p:grpSp>
        <p:nvGrpSpPr>
          <p:cNvPr id="116" name="Groupe 115">
            <a:extLst>
              <a:ext uri="{FF2B5EF4-FFF2-40B4-BE49-F238E27FC236}">
                <a16:creationId xmlns:a16="http://schemas.microsoft.com/office/drawing/2014/main" id="{556A1E82-ABB3-532B-C1A5-D712CB0DF4A0}"/>
              </a:ext>
            </a:extLst>
          </p:cNvPr>
          <p:cNvGrpSpPr>
            <a:grpSpLocks noChangeAspect="1"/>
          </p:cNvGrpSpPr>
          <p:nvPr/>
        </p:nvGrpSpPr>
        <p:grpSpPr>
          <a:xfrm>
            <a:off x="636805" y="4637902"/>
            <a:ext cx="621500" cy="1188000"/>
            <a:chOff x="4597358" y="2091214"/>
            <a:chExt cx="646239" cy="1235289"/>
          </a:xfrm>
        </p:grpSpPr>
        <p:pic>
          <p:nvPicPr>
            <p:cNvPr id="117" name="Picture 14" descr="La Grossesse, Laccouchement, De La Santé PNG - La Grossesse, Laccouchement,  De La Santé transparentes | PNG gratuit">
              <a:extLst>
                <a:ext uri="{FF2B5EF4-FFF2-40B4-BE49-F238E27FC236}">
                  <a16:creationId xmlns:a16="http://schemas.microsoft.com/office/drawing/2014/main" id="{7CEDB966-4738-ED49-E11D-EB9A7A8657E6}"/>
                </a:ext>
              </a:extLst>
            </p:cNvPr>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4597358" y="2091214"/>
              <a:ext cx="646239" cy="1235289"/>
            </a:xfrm>
            <a:prstGeom prst="rect">
              <a:avLst/>
            </a:prstGeom>
            <a:noFill/>
            <a:extLst>
              <a:ext uri="{909E8E84-426E-40DD-AFC4-6F175D3DCCD1}">
                <a14:hiddenFill xmlns:a14="http://schemas.microsoft.com/office/drawing/2010/main">
                  <a:solidFill>
                    <a:srgbClr val="FFFFFF"/>
                  </a:solidFill>
                </a14:hiddenFill>
              </a:ext>
            </a:extLst>
          </p:spPr>
        </p:pic>
        <p:pic>
          <p:nvPicPr>
            <p:cNvPr id="118" name="Graphique 117" descr="Homme avec un remplissage uni">
              <a:extLst>
                <a:ext uri="{FF2B5EF4-FFF2-40B4-BE49-F238E27FC236}">
                  <a16:creationId xmlns:a16="http://schemas.microsoft.com/office/drawing/2014/main" id="{DA31AB96-0BDB-0BB4-1126-73BF91910BFE}"/>
                </a:ext>
              </a:extLst>
            </p:cNvPr>
            <p:cNvPicPr>
              <a:picLocks noChangeAspect="1"/>
            </p:cNvPicPr>
            <p:nvPr/>
          </p:nvPicPr>
          <p:blipFill rotWithShape="1">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l="34898" t="877" r="38443" b="80803"/>
            <a:stretch/>
          </p:blipFill>
          <p:spPr>
            <a:xfrm>
              <a:off x="4760589" y="2214224"/>
              <a:ext cx="243769" cy="167516"/>
            </a:xfrm>
            <a:prstGeom prst="rect">
              <a:avLst/>
            </a:prstGeom>
          </p:spPr>
        </p:pic>
      </p:grpSp>
      <p:grpSp>
        <p:nvGrpSpPr>
          <p:cNvPr id="119" name="Groupe 118">
            <a:extLst>
              <a:ext uri="{FF2B5EF4-FFF2-40B4-BE49-F238E27FC236}">
                <a16:creationId xmlns:a16="http://schemas.microsoft.com/office/drawing/2014/main" id="{040E73E0-D36D-1177-C688-6EB90FC36104}"/>
              </a:ext>
            </a:extLst>
          </p:cNvPr>
          <p:cNvGrpSpPr>
            <a:grpSpLocks noChangeAspect="1"/>
          </p:cNvGrpSpPr>
          <p:nvPr/>
        </p:nvGrpSpPr>
        <p:grpSpPr>
          <a:xfrm>
            <a:off x="1177677" y="4637902"/>
            <a:ext cx="621500" cy="1188000"/>
            <a:chOff x="4597358" y="2091214"/>
            <a:chExt cx="646239" cy="1235289"/>
          </a:xfrm>
        </p:grpSpPr>
        <p:pic>
          <p:nvPicPr>
            <p:cNvPr id="120" name="Picture 14" descr="La Grossesse, Laccouchement, De La Santé PNG - La Grossesse, Laccouchement,  De La Santé transparentes | PNG gratuit">
              <a:extLst>
                <a:ext uri="{FF2B5EF4-FFF2-40B4-BE49-F238E27FC236}">
                  <a16:creationId xmlns:a16="http://schemas.microsoft.com/office/drawing/2014/main" id="{C6850BCB-004D-4DD8-6204-30F96D2DD8A6}"/>
                </a:ext>
              </a:extLst>
            </p:cNvPr>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4597358" y="2091214"/>
              <a:ext cx="646239" cy="1235289"/>
            </a:xfrm>
            <a:prstGeom prst="rect">
              <a:avLst/>
            </a:prstGeom>
            <a:noFill/>
            <a:extLst>
              <a:ext uri="{909E8E84-426E-40DD-AFC4-6F175D3DCCD1}">
                <a14:hiddenFill xmlns:a14="http://schemas.microsoft.com/office/drawing/2010/main">
                  <a:solidFill>
                    <a:srgbClr val="FFFFFF"/>
                  </a:solidFill>
                </a14:hiddenFill>
              </a:ext>
            </a:extLst>
          </p:spPr>
        </p:pic>
        <p:pic>
          <p:nvPicPr>
            <p:cNvPr id="121" name="Graphique 120" descr="Homme avec un remplissage uni">
              <a:extLst>
                <a:ext uri="{FF2B5EF4-FFF2-40B4-BE49-F238E27FC236}">
                  <a16:creationId xmlns:a16="http://schemas.microsoft.com/office/drawing/2014/main" id="{0064E751-E4E5-CDC9-E807-935D6AD2B03A}"/>
                </a:ext>
              </a:extLst>
            </p:cNvPr>
            <p:cNvPicPr>
              <a:picLocks noChangeAspect="1"/>
            </p:cNvPicPr>
            <p:nvPr/>
          </p:nvPicPr>
          <p:blipFill rotWithShape="1">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l="34898" t="877" r="38443" b="80803"/>
            <a:stretch/>
          </p:blipFill>
          <p:spPr>
            <a:xfrm>
              <a:off x="4760589" y="2214224"/>
              <a:ext cx="243769" cy="167516"/>
            </a:xfrm>
            <a:prstGeom prst="rect">
              <a:avLst/>
            </a:prstGeom>
          </p:spPr>
        </p:pic>
      </p:grpSp>
      <p:grpSp>
        <p:nvGrpSpPr>
          <p:cNvPr id="122" name="Groupe 121">
            <a:extLst>
              <a:ext uri="{FF2B5EF4-FFF2-40B4-BE49-F238E27FC236}">
                <a16:creationId xmlns:a16="http://schemas.microsoft.com/office/drawing/2014/main" id="{FFB07706-A259-DDF6-40D7-926C57F35425}"/>
              </a:ext>
            </a:extLst>
          </p:cNvPr>
          <p:cNvGrpSpPr>
            <a:grpSpLocks noChangeAspect="1"/>
          </p:cNvGrpSpPr>
          <p:nvPr/>
        </p:nvGrpSpPr>
        <p:grpSpPr>
          <a:xfrm>
            <a:off x="1730440" y="4600004"/>
            <a:ext cx="621500" cy="1188000"/>
            <a:chOff x="4597358" y="2091214"/>
            <a:chExt cx="646239" cy="1235289"/>
          </a:xfrm>
        </p:grpSpPr>
        <p:pic>
          <p:nvPicPr>
            <p:cNvPr id="123" name="Picture 14" descr="La Grossesse, Laccouchement, De La Santé PNG - La Grossesse, Laccouchement,  De La Santé transparentes | PNG gratuit">
              <a:extLst>
                <a:ext uri="{FF2B5EF4-FFF2-40B4-BE49-F238E27FC236}">
                  <a16:creationId xmlns:a16="http://schemas.microsoft.com/office/drawing/2014/main" id="{D1BD9EE1-B75B-AAC0-DB2C-ACB447B59C4D}"/>
                </a:ext>
              </a:extLst>
            </p:cNvPr>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4597358" y="2091214"/>
              <a:ext cx="646239" cy="1235289"/>
            </a:xfrm>
            <a:prstGeom prst="rect">
              <a:avLst/>
            </a:prstGeom>
            <a:noFill/>
            <a:extLst>
              <a:ext uri="{909E8E84-426E-40DD-AFC4-6F175D3DCCD1}">
                <a14:hiddenFill xmlns:a14="http://schemas.microsoft.com/office/drawing/2010/main">
                  <a:solidFill>
                    <a:srgbClr val="FFFFFF"/>
                  </a:solidFill>
                </a14:hiddenFill>
              </a:ext>
            </a:extLst>
          </p:spPr>
        </p:pic>
        <p:pic>
          <p:nvPicPr>
            <p:cNvPr id="124" name="Graphique 123" descr="Homme avec un remplissage uni">
              <a:extLst>
                <a:ext uri="{FF2B5EF4-FFF2-40B4-BE49-F238E27FC236}">
                  <a16:creationId xmlns:a16="http://schemas.microsoft.com/office/drawing/2014/main" id="{1A495488-1E00-4D0C-5BCC-A0AC8806FFFC}"/>
                </a:ext>
              </a:extLst>
            </p:cNvPr>
            <p:cNvPicPr>
              <a:picLocks noChangeAspect="1"/>
            </p:cNvPicPr>
            <p:nvPr/>
          </p:nvPicPr>
          <p:blipFill rotWithShape="1">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l="34898" t="877" r="38443" b="80803"/>
            <a:stretch/>
          </p:blipFill>
          <p:spPr>
            <a:xfrm>
              <a:off x="4760589" y="2214224"/>
              <a:ext cx="243769" cy="167516"/>
            </a:xfrm>
            <a:prstGeom prst="rect">
              <a:avLst/>
            </a:prstGeom>
          </p:spPr>
        </p:pic>
      </p:grpSp>
      <p:grpSp>
        <p:nvGrpSpPr>
          <p:cNvPr id="125" name="Groupe 124">
            <a:extLst>
              <a:ext uri="{FF2B5EF4-FFF2-40B4-BE49-F238E27FC236}">
                <a16:creationId xmlns:a16="http://schemas.microsoft.com/office/drawing/2014/main" id="{6BB72908-9D92-1E17-15ED-641F7C8D1DB1}"/>
              </a:ext>
            </a:extLst>
          </p:cNvPr>
          <p:cNvGrpSpPr>
            <a:grpSpLocks noChangeAspect="1"/>
          </p:cNvGrpSpPr>
          <p:nvPr/>
        </p:nvGrpSpPr>
        <p:grpSpPr>
          <a:xfrm>
            <a:off x="2226990" y="4593180"/>
            <a:ext cx="621500" cy="1188000"/>
            <a:chOff x="4597358" y="2091214"/>
            <a:chExt cx="646239" cy="1235289"/>
          </a:xfrm>
        </p:grpSpPr>
        <p:pic>
          <p:nvPicPr>
            <p:cNvPr id="126" name="Picture 14" descr="La Grossesse, Laccouchement, De La Santé PNG - La Grossesse, Laccouchement,  De La Santé transparentes | PNG gratuit">
              <a:extLst>
                <a:ext uri="{FF2B5EF4-FFF2-40B4-BE49-F238E27FC236}">
                  <a16:creationId xmlns:a16="http://schemas.microsoft.com/office/drawing/2014/main" id="{918F4FC8-0678-C180-BE4B-C5E61AC450A4}"/>
                </a:ext>
              </a:extLst>
            </p:cNvPr>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4597358" y="2091214"/>
              <a:ext cx="646239" cy="1235289"/>
            </a:xfrm>
            <a:prstGeom prst="rect">
              <a:avLst/>
            </a:prstGeom>
            <a:noFill/>
            <a:extLst>
              <a:ext uri="{909E8E84-426E-40DD-AFC4-6F175D3DCCD1}">
                <a14:hiddenFill xmlns:a14="http://schemas.microsoft.com/office/drawing/2010/main">
                  <a:solidFill>
                    <a:srgbClr val="FFFFFF"/>
                  </a:solidFill>
                </a14:hiddenFill>
              </a:ext>
            </a:extLst>
          </p:spPr>
        </p:pic>
        <p:pic>
          <p:nvPicPr>
            <p:cNvPr id="127" name="Graphique 126" descr="Homme avec un remplissage uni">
              <a:extLst>
                <a:ext uri="{FF2B5EF4-FFF2-40B4-BE49-F238E27FC236}">
                  <a16:creationId xmlns:a16="http://schemas.microsoft.com/office/drawing/2014/main" id="{7117BEC6-9427-7704-0ADC-7DAAA26EAE75}"/>
                </a:ext>
              </a:extLst>
            </p:cNvPr>
            <p:cNvPicPr>
              <a:picLocks noChangeAspect="1"/>
            </p:cNvPicPr>
            <p:nvPr/>
          </p:nvPicPr>
          <p:blipFill rotWithShape="1">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l="34898" t="877" r="38443" b="80803"/>
            <a:stretch/>
          </p:blipFill>
          <p:spPr>
            <a:xfrm>
              <a:off x="4760589" y="2214224"/>
              <a:ext cx="243769" cy="167516"/>
            </a:xfrm>
            <a:prstGeom prst="rect">
              <a:avLst/>
            </a:prstGeom>
          </p:spPr>
        </p:pic>
      </p:grpSp>
      <p:grpSp>
        <p:nvGrpSpPr>
          <p:cNvPr id="128" name="Groupe 127">
            <a:extLst>
              <a:ext uri="{FF2B5EF4-FFF2-40B4-BE49-F238E27FC236}">
                <a16:creationId xmlns:a16="http://schemas.microsoft.com/office/drawing/2014/main" id="{46961C4A-A4A3-7F8A-7DEC-EFB69784EB6F}"/>
              </a:ext>
            </a:extLst>
          </p:cNvPr>
          <p:cNvGrpSpPr>
            <a:grpSpLocks noChangeAspect="1"/>
          </p:cNvGrpSpPr>
          <p:nvPr/>
        </p:nvGrpSpPr>
        <p:grpSpPr>
          <a:xfrm>
            <a:off x="2716941" y="4600982"/>
            <a:ext cx="621500" cy="1188000"/>
            <a:chOff x="4597358" y="2091214"/>
            <a:chExt cx="646239" cy="1235289"/>
          </a:xfrm>
        </p:grpSpPr>
        <p:pic>
          <p:nvPicPr>
            <p:cNvPr id="129" name="Picture 14" descr="La Grossesse, Laccouchement, De La Santé PNG - La Grossesse, Laccouchement,  De La Santé transparentes | PNG gratuit">
              <a:extLst>
                <a:ext uri="{FF2B5EF4-FFF2-40B4-BE49-F238E27FC236}">
                  <a16:creationId xmlns:a16="http://schemas.microsoft.com/office/drawing/2014/main" id="{9AC5AC5F-7D33-D205-5109-6483BB43E06D}"/>
                </a:ext>
              </a:extLst>
            </p:cNvPr>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4597358" y="2091214"/>
              <a:ext cx="646239" cy="1235289"/>
            </a:xfrm>
            <a:prstGeom prst="rect">
              <a:avLst/>
            </a:prstGeom>
            <a:noFill/>
            <a:extLst>
              <a:ext uri="{909E8E84-426E-40DD-AFC4-6F175D3DCCD1}">
                <a14:hiddenFill xmlns:a14="http://schemas.microsoft.com/office/drawing/2010/main">
                  <a:solidFill>
                    <a:srgbClr val="FFFFFF"/>
                  </a:solidFill>
                </a14:hiddenFill>
              </a:ext>
            </a:extLst>
          </p:spPr>
        </p:pic>
        <p:pic>
          <p:nvPicPr>
            <p:cNvPr id="130" name="Graphique 129" descr="Homme avec un remplissage uni">
              <a:extLst>
                <a:ext uri="{FF2B5EF4-FFF2-40B4-BE49-F238E27FC236}">
                  <a16:creationId xmlns:a16="http://schemas.microsoft.com/office/drawing/2014/main" id="{66A3CCB0-128F-7583-7D4F-BE0513F090B0}"/>
                </a:ext>
              </a:extLst>
            </p:cNvPr>
            <p:cNvPicPr>
              <a:picLocks noChangeAspect="1"/>
            </p:cNvPicPr>
            <p:nvPr/>
          </p:nvPicPr>
          <p:blipFill rotWithShape="1">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l="34898" t="877" r="38443" b="80803"/>
            <a:stretch/>
          </p:blipFill>
          <p:spPr>
            <a:xfrm>
              <a:off x="4760589" y="2214224"/>
              <a:ext cx="243769" cy="167516"/>
            </a:xfrm>
            <a:prstGeom prst="rect">
              <a:avLst/>
            </a:prstGeom>
          </p:spPr>
        </p:pic>
      </p:grpSp>
      <p:grpSp>
        <p:nvGrpSpPr>
          <p:cNvPr id="131" name="Groupe 130">
            <a:extLst>
              <a:ext uri="{FF2B5EF4-FFF2-40B4-BE49-F238E27FC236}">
                <a16:creationId xmlns:a16="http://schemas.microsoft.com/office/drawing/2014/main" id="{C30D0DB9-A20D-63B9-1618-F05DF3005CF6}"/>
              </a:ext>
            </a:extLst>
          </p:cNvPr>
          <p:cNvGrpSpPr>
            <a:grpSpLocks noChangeAspect="1"/>
          </p:cNvGrpSpPr>
          <p:nvPr/>
        </p:nvGrpSpPr>
        <p:grpSpPr>
          <a:xfrm>
            <a:off x="3253584" y="4600982"/>
            <a:ext cx="621500" cy="1188000"/>
            <a:chOff x="4597358" y="2091214"/>
            <a:chExt cx="646239" cy="1235289"/>
          </a:xfrm>
        </p:grpSpPr>
        <p:pic>
          <p:nvPicPr>
            <p:cNvPr id="132" name="Picture 14" descr="La Grossesse, Laccouchement, De La Santé PNG - La Grossesse, Laccouchement,  De La Santé transparentes | PNG gratuit">
              <a:extLst>
                <a:ext uri="{FF2B5EF4-FFF2-40B4-BE49-F238E27FC236}">
                  <a16:creationId xmlns:a16="http://schemas.microsoft.com/office/drawing/2014/main" id="{C885D6BF-1429-B803-5D1B-4E119103EF00}"/>
                </a:ext>
              </a:extLst>
            </p:cNvPr>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4597358" y="2091214"/>
              <a:ext cx="646239" cy="1235289"/>
            </a:xfrm>
            <a:prstGeom prst="rect">
              <a:avLst/>
            </a:prstGeom>
            <a:noFill/>
            <a:extLst>
              <a:ext uri="{909E8E84-426E-40DD-AFC4-6F175D3DCCD1}">
                <a14:hiddenFill xmlns:a14="http://schemas.microsoft.com/office/drawing/2010/main">
                  <a:solidFill>
                    <a:srgbClr val="FFFFFF"/>
                  </a:solidFill>
                </a14:hiddenFill>
              </a:ext>
            </a:extLst>
          </p:spPr>
        </p:pic>
        <p:pic>
          <p:nvPicPr>
            <p:cNvPr id="133" name="Graphique 132" descr="Homme avec un remplissage uni">
              <a:extLst>
                <a:ext uri="{FF2B5EF4-FFF2-40B4-BE49-F238E27FC236}">
                  <a16:creationId xmlns:a16="http://schemas.microsoft.com/office/drawing/2014/main" id="{A1EF08E9-3BA1-1725-0334-A123FBDD68E8}"/>
                </a:ext>
              </a:extLst>
            </p:cNvPr>
            <p:cNvPicPr>
              <a:picLocks noChangeAspect="1"/>
            </p:cNvPicPr>
            <p:nvPr/>
          </p:nvPicPr>
          <p:blipFill rotWithShape="1">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l="34898" t="877" r="38443" b="80803"/>
            <a:stretch/>
          </p:blipFill>
          <p:spPr>
            <a:xfrm>
              <a:off x="4760589" y="2214224"/>
              <a:ext cx="243769" cy="167516"/>
            </a:xfrm>
            <a:prstGeom prst="rect">
              <a:avLst/>
            </a:prstGeom>
          </p:spPr>
        </p:pic>
      </p:grpSp>
      <p:grpSp>
        <p:nvGrpSpPr>
          <p:cNvPr id="134" name="Groupe 133">
            <a:extLst>
              <a:ext uri="{FF2B5EF4-FFF2-40B4-BE49-F238E27FC236}">
                <a16:creationId xmlns:a16="http://schemas.microsoft.com/office/drawing/2014/main" id="{27291D11-9E3C-8395-510A-F9E2849F9DBB}"/>
              </a:ext>
            </a:extLst>
          </p:cNvPr>
          <p:cNvGrpSpPr>
            <a:grpSpLocks noChangeAspect="1"/>
          </p:cNvGrpSpPr>
          <p:nvPr/>
        </p:nvGrpSpPr>
        <p:grpSpPr>
          <a:xfrm>
            <a:off x="3787972" y="4600982"/>
            <a:ext cx="621500" cy="1188000"/>
            <a:chOff x="4597358" y="2091214"/>
            <a:chExt cx="646239" cy="1235289"/>
          </a:xfrm>
        </p:grpSpPr>
        <p:pic>
          <p:nvPicPr>
            <p:cNvPr id="135" name="Picture 14" descr="La Grossesse, Laccouchement, De La Santé PNG - La Grossesse, Laccouchement,  De La Santé transparentes | PNG gratuit">
              <a:extLst>
                <a:ext uri="{FF2B5EF4-FFF2-40B4-BE49-F238E27FC236}">
                  <a16:creationId xmlns:a16="http://schemas.microsoft.com/office/drawing/2014/main" id="{F8021B2D-544E-A9F7-3092-3E65B57CCB89}"/>
                </a:ext>
              </a:extLst>
            </p:cNvPr>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4597358" y="2091214"/>
              <a:ext cx="646239" cy="1235289"/>
            </a:xfrm>
            <a:prstGeom prst="rect">
              <a:avLst/>
            </a:prstGeom>
            <a:noFill/>
            <a:extLst>
              <a:ext uri="{909E8E84-426E-40DD-AFC4-6F175D3DCCD1}">
                <a14:hiddenFill xmlns:a14="http://schemas.microsoft.com/office/drawing/2010/main">
                  <a:solidFill>
                    <a:srgbClr val="FFFFFF"/>
                  </a:solidFill>
                </a14:hiddenFill>
              </a:ext>
            </a:extLst>
          </p:spPr>
        </p:pic>
        <p:pic>
          <p:nvPicPr>
            <p:cNvPr id="136" name="Graphique 135" descr="Homme avec un remplissage uni">
              <a:extLst>
                <a:ext uri="{FF2B5EF4-FFF2-40B4-BE49-F238E27FC236}">
                  <a16:creationId xmlns:a16="http://schemas.microsoft.com/office/drawing/2014/main" id="{FDCF19DF-4746-8F48-A14A-FAA813DBD971}"/>
                </a:ext>
              </a:extLst>
            </p:cNvPr>
            <p:cNvPicPr>
              <a:picLocks noChangeAspect="1"/>
            </p:cNvPicPr>
            <p:nvPr/>
          </p:nvPicPr>
          <p:blipFill rotWithShape="1">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l="34898" t="877" r="38443" b="80803"/>
            <a:stretch/>
          </p:blipFill>
          <p:spPr>
            <a:xfrm>
              <a:off x="4760589" y="2214224"/>
              <a:ext cx="243769" cy="167516"/>
            </a:xfrm>
            <a:prstGeom prst="rect">
              <a:avLst/>
            </a:prstGeom>
          </p:spPr>
        </p:pic>
      </p:grpSp>
      <p:grpSp>
        <p:nvGrpSpPr>
          <p:cNvPr id="137" name="Groupe 136">
            <a:extLst>
              <a:ext uri="{FF2B5EF4-FFF2-40B4-BE49-F238E27FC236}">
                <a16:creationId xmlns:a16="http://schemas.microsoft.com/office/drawing/2014/main" id="{D696599B-BE91-F134-BCD8-A55D4B206FE6}"/>
              </a:ext>
            </a:extLst>
          </p:cNvPr>
          <p:cNvGrpSpPr>
            <a:grpSpLocks noChangeAspect="1"/>
          </p:cNvGrpSpPr>
          <p:nvPr/>
        </p:nvGrpSpPr>
        <p:grpSpPr>
          <a:xfrm>
            <a:off x="4299704" y="4600982"/>
            <a:ext cx="621500" cy="1188000"/>
            <a:chOff x="4597358" y="2091214"/>
            <a:chExt cx="646239" cy="1235289"/>
          </a:xfrm>
        </p:grpSpPr>
        <p:pic>
          <p:nvPicPr>
            <p:cNvPr id="138" name="Picture 14" descr="La Grossesse, Laccouchement, De La Santé PNG - La Grossesse, Laccouchement,  De La Santé transparentes | PNG gratuit">
              <a:extLst>
                <a:ext uri="{FF2B5EF4-FFF2-40B4-BE49-F238E27FC236}">
                  <a16:creationId xmlns:a16="http://schemas.microsoft.com/office/drawing/2014/main" id="{7F3B710A-A7EF-D24E-33C7-E4A3E0F7EAFB}"/>
                </a:ext>
              </a:extLst>
            </p:cNvPr>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4597358" y="2091214"/>
              <a:ext cx="646239" cy="1235289"/>
            </a:xfrm>
            <a:prstGeom prst="rect">
              <a:avLst/>
            </a:prstGeom>
            <a:noFill/>
            <a:extLst>
              <a:ext uri="{909E8E84-426E-40DD-AFC4-6F175D3DCCD1}">
                <a14:hiddenFill xmlns:a14="http://schemas.microsoft.com/office/drawing/2010/main">
                  <a:solidFill>
                    <a:srgbClr val="FFFFFF"/>
                  </a:solidFill>
                </a14:hiddenFill>
              </a:ext>
            </a:extLst>
          </p:spPr>
        </p:pic>
        <p:pic>
          <p:nvPicPr>
            <p:cNvPr id="139" name="Graphique 138" descr="Homme avec un remplissage uni">
              <a:extLst>
                <a:ext uri="{FF2B5EF4-FFF2-40B4-BE49-F238E27FC236}">
                  <a16:creationId xmlns:a16="http://schemas.microsoft.com/office/drawing/2014/main" id="{207B426B-B85C-665E-3749-9F43768EBF40}"/>
                </a:ext>
              </a:extLst>
            </p:cNvPr>
            <p:cNvPicPr>
              <a:picLocks noChangeAspect="1"/>
            </p:cNvPicPr>
            <p:nvPr/>
          </p:nvPicPr>
          <p:blipFill rotWithShape="1">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l="34898" t="877" r="38443" b="80803"/>
            <a:stretch/>
          </p:blipFill>
          <p:spPr>
            <a:xfrm>
              <a:off x="4760589" y="2214224"/>
              <a:ext cx="243769" cy="167516"/>
            </a:xfrm>
            <a:prstGeom prst="rect">
              <a:avLst/>
            </a:prstGeom>
          </p:spPr>
        </p:pic>
      </p:grpSp>
      <p:grpSp>
        <p:nvGrpSpPr>
          <p:cNvPr id="140" name="Groupe 139">
            <a:extLst>
              <a:ext uri="{FF2B5EF4-FFF2-40B4-BE49-F238E27FC236}">
                <a16:creationId xmlns:a16="http://schemas.microsoft.com/office/drawing/2014/main" id="{5F6281EC-38B4-B754-C162-1FBD86FF330C}"/>
              </a:ext>
            </a:extLst>
          </p:cNvPr>
          <p:cNvGrpSpPr>
            <a:grpSpLocks noChangeAspect="1"/>
          </p:cNvGrpSpPr>
          <p:nvPr/>
        </p:nvGrpSpPr>
        <p:grpSpPr>
          <a:xfrm>
            <a:off x="4822420" y="4600982"/>
            <a:ext cx="621500" cy="1188000"/>
            <a:chOff x="4597358" y="2091214"/>
            <a:chExt cx="646239" cy="1235289"/>
          </a:xfrm>
        </p:grpSpPr>
        <p:pic>
          <p:nvPicPr>
            <p:cNvPr id="141" name="Picture 14" descr="La Grossesse, Laccouchement, De La Santé PNG - La Grossesse, Laccouchement,  De La Santé transparentes | PNG gratuit">
              <a:extLst>
                <a:ext uri="{FF2B5EF4-FFF2-40B4-BE49-F238E27FC236}">
                  <a16:creationId xmlns:a16="http://schemas.microsoft.com/office/drawing/2014/main" id="{12357734-0FEF-0220-ACCB-B234396B3584}"/>
                </a:ext>
              </a:extLst>
            </p:cNvPr>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4597358" y="2091214"/>
              <a:ext cx="646239" cy="1235289"/>
            </a:xfrm>
            <a:prstGeom prst="rect">
              <a:avLst/>
            </a:prstGeom>
            <a:noFill/>
            <a:extLst>
              <a:ext uri="{909E8E84-426E-40DD-AFC4-6F175D3DCCD1}">
                <a14:hiddenFill xmlns:a14="http://schemas.microsoft.com/office/drawing/2010/main">
                  <a:solidFill>
                    <a:srgbClr val="FFFFFF"/>
                  </a:solidFill>
                </a14:hiddenFill>
              </a:ext>
            </a:extLst>
          </p:spPr>
        </p:pic>
        <p:pic>
          <p:nvPicPr>
            <p:cNvPr id="142" name="Graphique 141" descr="Homme avec un remplissage uni">
              <a:extLst>
                <a:ext uri="{FF2B5EF4-FFF2-40B4-BE49-F238E27FC236}">
                  <a16:creationId xmlns:a16="http://schemas.microsoft.com/office/drawing/2014/main" id="{F05067CF-ABAA-D3A6-5AC7-8A766597C794}"/>
                </a:ext>
              </a:extLst>
            </p:cNvPr>
            <p:cNvPicPr>
              <a:picLocks noChangeAspect="1"/>
            </p:cNvPicPr>
            <p:nvPr/>
          </p:nvPicPr>
          <p:blipFill rotWithShape="1">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l="34898" t="877" r="38443" b="80803"/>
            <a:stretch/>
          </p:blipFill>
          <p:spPr>
            <a:xfrm>
              <a:off x="4760589" y="2214224"/>
              <a:ext cx="243769" cy="167516"/>
            </a:xfrm>
            <a:prstGeom prst="rect">
              <a:avLst/>
            </a:prstGeom>
          </p:spPr>
        </p:pic>
      </p:grpSp>
      <p:grpSp>
        <p:nvGrpSpPr>
          <p:cNvPr id="143" name="Groupe 142">
            <a:extLst>
              <a:ext uri="{FF2B5EF4-FFF2-40B4-BE49-F238E27FC236}">
                <a16:creationId xmlns:a16="http://schemas.microsoft.com/office/drawing/2014/main" id="{1B6A6E0B-66FA-0817-4BCB-A92CD6FDF15E}"/>
              </a:ext>
            </a:extLst>
          </p:cNvPr>
          <p:cNvGrpSpPr>
            <a:grpSpLocks noChangeAspect="1"/>
          </p:cNvGrpSpPr>
          <p:nvPr/>
        </p:nvGrpSpPr>
        <p:grpSpPr>
          <a:xfrm>
            <a:off x="5351002" y="4601863"/>
            <a:ext cx="621500" cy="1188000"/>
            <a:chOff x="4597358" y="2091214"/>
            <a:chExt cx="646239" cy="1235289"/>
          </a:xfrm>
        </p:grpSpPr>
        <p:pic>
          <p:nvPicPr>
            <p:cNvPr id="144" name="Picture 14" descr="La Grossesse, Laccouchement, De La Santé PNG - La Grossesse, Laccouchement,  De La Santé transparentes | PNG gratuit">
              <a:extLst>
                <a:ext uri="{FF2B5EF4-FFF2-40B4-BE49-F238E27FC236}">
                  <a16:creationId xmlns:a16="http://schemas.microsoft.com/office/drawing/2014/main" id="{7231D831-623C-8930-1BDE-3A850ED7D1B3}"/>
                </a:ext>
              </a:extLst>
            </p:cNvPr>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4597358" y="2091214"/>
              <a:ext cx="646239" cy="1235289"/>
            </a:xfrm>
            <a:prstGeom prst="rect">
              <a:avLst/>
            </a:prstGeom>
            <a:noFill/>
            <a:extLst>
              <a:ext uri="{909E8E84-426E-40DD-AFC4-6F175D3DCCD1}">
                <a14:hiddenFill xmlns:a14="http://schemas.microsoft.com/office/drawing/2010/main">
                  <a:solidFill>
                    <a:srgbClr val="FFFFFF"/>
                  </a:solidFill>
                </a14:hiddenFill>
              </a:ext>
            </a:extLst>
          </p:spPr>
        </p:pic>
        <p:pic>
          <p:nvPicPr>
            <p:cNvPr id="145" name="Graphique 144" descr="Homme avec un remplissage uni">
              <a:extLst>
                <a:ext uri="{FF2B5EF4-FFF2-40B4-BE49-F238E27FC236}">
                  <a16:creationId xmlns:a16="http://schemas.microsoft.com/office/drawing/2014/main" id="{42E77780-F702-BC53-2287-A0C3F58DBA2E}"/>
                </a:ext>
              </a:extLst>
            </p:cNvPr>
            <p:cNvPicPr>
              <a:picLocks noChangeAspect="1"/>
            </p:cNvPicPr>
            <p:nvPr/>
          </p:nvPicPr>
          <p:blipFill rotWithShape="1">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l="34898" t="877" r="38443" b="80803"/>
            <a:stretch/>
          </p:blipFill>
          <p:spPr>
            <a:xfrm>
              <a:off x="4760589" y="2214224"/>
              <a:ext cx="243769" cy="167516"/>
            </a:xfrm>
            <a:prstGeom prst="rect">
              <a:avLst/>
            </a:prstGeom>
          </p:spPr>
        </p:pic>
      </p:grpSp>
      <p:pic>
        <p:nvPicPr>
          <p:cNvPr id="146" name="Graphique 145" descr="Homme avec un remplissage uni">
            <a:extLst>
              <a:ext uri="{FF2B5EF4-FFF2-40B4-BE49-F238E27FC236}">
                <a16:creationId xmlns:a16="http://schemas.microsoft.com/office/drawing/2014/main" id="{BC3B1BA9-0A81-F02E-E0E1-7ECE51D8696B}"/>
              </a:ext>
            </a:extLst>
          </p:cNvPr>
          <p:cNvPicPr>
            <a:picLocks noChangeAspect="1"/>
          </p:cNvPicPr>
          <p:nvPr/>
        </p:nvPicPr>
        <p:blipFill rotWithShape="1">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b="79224"/>
          <a:stretch/>
        </p:blipFill>
        <p:spPr>
          <a:xfrm>
            <a:off x="472006" y="4741767"/>
            <a:ext cx="914400" cy="189973"/>
          </a:xfrm>
          <a:prstGeom prst="rect">
            <a:avLst/>
          </a:prstGeom>
        </p:spPr>
      </p:pic>
      <p:grpSp>
        <p:nvGrpSpPr>
          <p:cNvPr id="147" name="Groupe 146">
            <a:extLst>
              <a:ext uri="{FF2B5EF4-FFF2-40B4-BE49-F238E27FC236}">
                <a16:creationId xmlns:a16="http://schemas.microsoft.com/office/drawing/2014/main" id="{A462769D-5F65-DAB9-227C-77B2FF32F75C}"/>
              </a:ext>
            </a:extLst>
          </p:cNvPr>
          <p:cNvGrpSpPr/>
          <p:nvPr/>
        </p:nvGrpSpPr>
        <p:grpSpPr>
          <a:xfrm>
            <a:off x="563681" y="2589814"/>
            <a:ext cx="1287081" cy="1188000"/>
            <a:chOff x="1012630" y="3365919"/>
            <a:chExt cx="1287081" cy="1188000"/>
          </a:xfrm>
        </p:grpSpPr>
        <p:pic>
          <p:nvPicPr>
            <p:cNvPr id="148" name="Graphique 147" descr="Homme avec un remplissage uni">
              <a:extLst>
                <a:ext uri="{FF2B5EF4-FFF2-40B4-BE49-F238E27FC236}">
                  <a16:creationId xmlns:a16="http://schemas.microsoft.com/office/drawing/2014/main" id="{BE8FA285-1887-150B-21AB-B0CAA41DA94D}"/>
                </a:ext>
              </a:extLst>
            </p:cNvPr>
            <p:cNvPicPr>
              <a:picLocks noChangeAspect="1"/>
            </p:cNvPicPr>
            <p:nvPr/>
          </p:nvPicPr>
          <p:blipFill rotWithShape="1">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b="79224"/>
            <a:stretch/>
          </p:blipFill>
          <p:spPr>
            <a:xfrm>
              <a:off x="1385311" y="3468471"/>
              <a:ext cx="914400" cy="189973"/>
            </a:xfrm>
            <a:prstGeom prst="rect">
              <a:avLst/>
            </a:prstGeom>
          </p:spPr>
        </p:pic>
        <p:grpSp>
          <p:nvGrpSpPr>
            <p:cNvPr id="149" name="Groupe 148">
              <a:extLst>
                <a:ext uri="{FF2B5EF4-FFF2-40B4-BE49-F238E27FC236}">
                  <a16:creationId xmlns:a16="http://schemas.microsoft.com/office/drawing/2014/main" id="{7132C19D-B546-C0D4-3A71-84713E11B7F6}"/>
                </a:ext>
              </a:extLst>
            </p:cNvPr>
            <p:cNvGrpSpPr>
              <a:grpSpLocks noChangeAspect="1"/>
            </p:cNvGrpSpPr>
            <p:nvPr/>
          </p:nvGrpSpPr>
          <p:grpSpPr>
            <a:xfrm>
              <a:off x="1012630" y="3365919"/>
              <a:ext cx="621500" cy="1188000"/>
              <a:chOff x="4590262" y="2091214"/>
              <a:chExt cx="646239" cy="1235289"/>
            </a:xfrm>
          </p:grpSpPr>
          <p:pic>
            <p:nvPicPr>
              <p:cNvPr id="150" name="Picture 14" descr="La Grossesse, Laccouchement, De La Santé PNG - La Grossesse, Laccouchement,  De La Santé transparentes | PNG gratuit">
                <a:extLst>
                  <a:ext uri="{FF2B5EF4-FFF2-40B4-BE49-F238E27FC236}">
                    <a16:creationId xmlns:a16="http://schemas.microsoft.com/office/drawing/2014/main" id="{DC2871F2-8BDD-376C-B7FA-0069845186F0}"/>
                  </a:ext>
                </a:extLst>
              </p:cNvPr>
              <p:cNvPicPr>
                <a:picLocks noChangeAspect="1" noChangeArrowheads="1"/>
              </p:cNvPicPr>
              <p:nvPr/>
            </p:nvPicPr>
            <p:blipFill>
              <a:blip r:embed="rId3" cstate="print">
                <a:duotone>
                  <a:srgbClr val="1787D5">
                    <a:shade val="45000"/>
                    <a:satMod val="135000"/>
                  </a:srgbClr>
                  <a:prstClr val="white"/>
                </a:duotone>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4590262" y="2091214"/>
                <a:ext cx="646239" cy="1235289"/>
              </a:xfrm>
              <a:prstGeom prst="rect">
                <a:avLst/>
              </a:prstGeom>
              <a:noFill/>
              <a:extLst>
                <a:ext uri="{909E8E84-426E-40DD-AFC4-6F175D3DCCD1}">
                  <a14:hiddenFill xmlns:a14="http://schemas.microsoft.com/office/drawing/2010/main">
                    <a:solidFill>
                      <a:srgbClr val="FFFFFF"/>
                    </a:solidFill>
                  </a14:hiddenFill>
                </a:ext>
              </a:extLst>
            </p:spPr>
          </p:pic>
          <p:pic>
            <p:nvPicPr>
              <p:cNvPr id="151" name="Graphique 150" descr="Homme avec un remplissage uni">
                <a:extLst>
                  <a:ext uri="{FF2B5EF4-FFF2-40B4-BE49-F238E27FC236}">
                    <a16:creationId xmlns:a16="http://schemas.microsoft.com/office/drawing/2014/main" id="{58D51B72-AEA0-E4B1-B652-6B9F7892DD73}"/>
                  </a:ext>
                </a:extLst>
              </p:cNvPr>
              <p:cNvPicPr>
                <a:picLocks noChangeAspect="1"/>
              </p:cNvPicPr>
              <p:nvPr/>
            </p:nvPicPr>
            <p:blipFill rotWithShape="1">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l="34898" t="877" r="38443" b="80803"/>
              <a:stretch/>
            </p:blipFill>
            <p:spPr>
              <a:xfrm>
                <a:off x="4752246" y="2213803"/>
                <a:ext cx="243769" cy="167516"/>
              </a:xfrm>
              <a:prstGeom prst="rect">
                <a:avLst/>
              </a:prstGeom>
            </p:spPr>
          </p:pic>
        </p:grpSp>
      </p:grpSp>
      <p:sp>
        <p:nvSpPr>
          <p:cNvPr id="152" name="Ellipse 151">
            <a:extLst>
              <a:ext uri="{FF2B5EF4-FFF2-40B4-BE49-F238E27FC236}">
                <a16:creationId xmlns:a16="http://schemas.microsoft.com/office/drawing/2014/main" id="{86D87EE4-A32D-FC0B-2A70-7D370B4DDBD9}"/>
              </a:ext>
            </a:extLst>
          </p:cNvPr>
          <p:cNvSpPr/>
          <p:nvPr/>
        </p:nvSpPr>
        <p:spPr>
          <a:xfrm>
            <a:off x="6615583" y="4624121"/>
            <a:ext cx="959818" cy="933062"/>
          </a:xfrm>
          <a:prstGeom prst="ellipse">
            <a:avLst/>
          </a:prstGeom>
          <a:solidFill>
            <a:srgbClr val="0061AD">
              <a:alpha val="50000"/>
            </a:srgbClr>
          </a:solidFill>
          <a:ln>
            <a:noFil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CH" sz="1800" b="0" i="0" u="none" strike="noStrike" kern="0" cap="none" spc="0" normalizeH="0" baseline="0" noProof="0">
              <a:ln>
                <a:noFill/>
              </a:ln>
              <a:solidFill>
                <a:srgbClr val="FFFFFF"/>
              </a:solidFill>
              <a:effectLst/>
              <a:uLnTx/>
              <a:uFillTx/>
              <a:latin typeface="Meiryo"/>
              <a:ea typeface="+mn-ea"/>
              <a:cs typeface="+mn-cs"/>
            </a:endParaRPr>
          </a:p>
        </p:txBody>
      </p:sp>
      <p:sp>
        <p:nvSpPr>
          <p:cNvPr id="153" name="ZoneTexte 152">
            <a:extLst>
              <a:ext uri="{FF2B5EF4-FFF2-40B4-BE49-F238E27FC236}">
                <a16:creationId xmlns:a16="http://schemas.microsoft.com/office/drawing/2014/main" id="{BBB88B76-7349-B2F9-54A5-15548FF5EB26}"/>
              </a:ext>
            </a:extLst>
          </p:cNvPr>
          <p:cNvSpPr txBox="1"/>
          <p:nvPr/>
        </p:nvSpPr>
        <p:spPr>
          <a:xfrm>
            <a:off x="6394494" y="4814518"/>
            <a:ext cx="1451810" cy="584775"/>
          </a:xfrm>
          <a:prstGeom prst="rect">
            <a:avLst/>
          </a:prstGeom>
          <a:noFill/>
          <a:ln>
            <a:noFill/>
          </a:ln>
          <a:effectLst/>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CH" sz="3200" b="1"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2%</a:t>
            </a:r>
          </a:p>
        </p:txBody>
      </p:sp>
      <p:sp>
        <p:nvSpPr>
          <p:cNvPr id="154" name="Rectangle 153">
            <a:extLst>
              <a:ext uri="{FF2B5EF4-FFF2-40B4-BE49-F238E27FC236}">
                <a16:creationId xmlns:a16="http://schemas.microsoft.com/office/drawing/2014/main" id="{A8228458-0DE5-7E22-944A-41912BB17F83}"/>
              </a:ext>
            </a:extLst>
          </p:cNvPr>
          <p:cNvSpPr/>
          <p:nvPr/>
        </p:nvSpPr>
        <p:spPr>
          <a:xfrm>
            <a:off x="7855271" y="2307890"/>
            <a:ext cx="3885112" cy="3980385"/>
          </a:xfrm>
          <a:prstGeom prst="rect">
            <a:avLst/>
          </a:prstGeom>
        </p:spPr>
        <p:txBody>
          <a:bodyPr wrap="square">
            <a:spAutoFit/>
          </a:bodyPr>
          <a:lstStyle/>
          <a:p>
            <a:pPr algn="ctr">
              <a:lnSpc>
                <a:spcPct val="114000"/>
              </a:lnSpc>
            </a:pPr>
            <a:r>
              <a:rPr lang="fr-FR" sz="2800" spc="300" dirty="0">
                <a:solidFill>
                  <a:schemeClr val="accent1">
                    <a:lumMod val="75000"/>
                    <a:lumOff val="25000"/>
                  </a:schemeClr>
                </a:solidFill>
                <a:latin typeface="Arial Nova Cond" panose="020B0506020202020204" pitchFamily="34" charset="0"/>
                <a:cs typeface="Calibri Light" panose="020F0302020204030204" pitchFamily="34" charset="0"/>
              </a:rPr>
              <a:t>Une partie importante de femmes ne bénéficie pas des mesures de protection auxquelles elles ont droit en cas de grossesse</a:t>
            </a:r>
            <a:endParaRPr lang="fr-CH" sz="2800" spc="300" dirty="0">
              <a:solidFill>
                <a:schemeClr val="accent1">
                  <a:lumMod val="75000"/>
                  <a:lumOff val="25000"/>
                </a:schemeClr>
              </a:solidFill>
              <a:latin typeface="Arial Nova Cond" panose="020B0506020202020204" pitchFamily="34" charset="0"/>
              <a:cs typeface="Calibri Light" panose="020F0302020204030204" pitchFamily="34" charset="0"/>
            </a:endParaRPr>
          </a:p>
        </p:txBody>
      </p:sp>
      <p:pic>
        <p:nvPicPr>
          <p:cNvPr id="155" name="Image 154">
            <a:extLst>
              <a:ext uri="{FF2B5EF4-FFF2-40B4-BE49-F238E27FC236}">
                <a16:creationId xmlns:a16="http://schemas.microsoft.com/office/drawing/2014/main" id="{882ABE23-6E09-F2DE-7E35-C049CF309596}"/>
              </a:ext>
            </a:extLst>
          </p:cNvPr>
          <p:cNvPicPr>
            <a:picLocks noChangeAspect="1"/>
          </p:cNvPicPr>
          <p:nvPr/>
        </p:nvPicPr>
        <p:blipFill>
          <a:blip r:embed="rId10" cstate="print">
            <a:duotone>
              <a:prstClr val="black"/>
              <a:srgbClr val="003380">
                <a:tint val="45000"/>
                <a:satMod val="400000"/>
              </a:srgbClr>
            </a:duotone>
            <a:extLst>
              <a:ext uri="{BEBA8EAE-BF5A-486C-A8C5-ECC9F3942E4B}">
                <a14:imgProps xmlns:a14="http://schemas.microsoft.com/office/drawing/2010/main">
                  <a14:imgLayer r:embed="rId11">
                    <a14:imgEffect>
                      <a14:backgroundRemoval t="10000" b="90000" l="10000" r="90000">
                        <a14:foregroundMark x1="58571" y1="43714" x2="58571" y2="43714"/>
                        <a14:foregroundMark x1="67429" y1="35429" x2="67429" y2="35429"/>
                        <a14:foregroundMark x1="73143" y1="28571" x2="73143" y2="28571"/>
                      </a14:backgroundRemoval>
                    </a14:imgEffect>
                    <a14:imgEffect>
                      <a14:sharpenSoften amount="5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28736" y="6239666"/>
            <a:ext cx="547661" cy="547661"/>
          </a:xfrm>
          <a:prstGeom prst="rect">
            <a:avLst/>
          </a:prstGeom>
        </p:spPr>
      </p:pic>
    </p:spTree>
    <p:extLst>
      <p:ext uri="{BB962C8B-B14F-4D97-AF65-F5344CB8AC3E}">
        <p14:creationId xmlns:p14="http://schemas.microsoft.com/office/powerpoint/2010/main" val="2005199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7"/>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86"/>
                                        </p:tgtEl>
                                        <p:attrNameLst>
                                          <p:attrName>style.visibility</p:attrName>
                                        </p:attrNameLst>
                                      </p:cBhvr>
                                      <p:to>
                                        <p:strVal val="visible"/>
                                      </p:to>
                                    </p:set>
                                    <p:animEffect transition="in" filter="fade">
                                      <p:cBhvr>
                                        <p:cTn id="9" dur="500"/>
                                        <p:tgtEl>
                                          <p:spTgt spid="86"/>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46"/>
                                        </p:tgtEl>
                                        <p:attrNameLst>
                                          <p:attrName>style.visibility</p:attrName>
                                        </p:attrNameLst>
                                      </p:cBhvr>
                                      <p:to>
                                        <p:strVal val="visible"/>
                                      </p:to>
                                    </p:set>
                                  </p:childTnLst>
                                </p:cTn>
                              </p:par>
                              <p:par>
                                <p:cTn id="14" presetID="10" presetClass="entr" presetSubtype="0" fill="hold" grpId="0" nodeType="withEffect">
                                  <p:stCondLst>
                                    <p:cond delay="0"/>
                                  </p:stCondLst>
                                  <p:childTnLst>
                                    <p:set>
                                      <p:cBhvr>
                                        <p:cTn id="15" dur="1" fill="hold">
                                          <p:stCondLst>
                                            <p:cond delay="0"/>
                                          </p:stCondLst>
                                        </p:cTn>
                                        <p:tgtEl>
                                          <p:spTgt spid="152"/>
                                        </p:tgtEl>
                                        <p:attrNameLst>
                                          <p:attrName>style.visibility</p:attrName>
                                        </p:attrNameLst>
                                      </p:cBhvr>
                                      <p:to>
                                        <p:strVal val="visible"/>
                                      </p:to>
                                    </p:set>
                                    <p:animEffect transition="in" filter="fade">
                                      <p:cBhvr>
                                        <p:cTn id="16" dur="500"/>
                                        <p:tgtEl>
                                          <p:spTgt spid="15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53"/>
                                        </p:tgtEl>
                                        <p:attrNameLst>
                                          <p:attrName>style.visibility</p:attrName>
                                        </p:attrNameLst>
                                      </p:cBhvr>
                                      <p:to>
                                        <p:strVal val="visible"/>
                                      </p:to>
                                    </p:set>
                                    <p:animEffect transition="in" filter="fade">
                                      <p:cBhvr>
                                        <p:cTn id="19" dur="500"/>
                                        <p:tgtEl>
                                          <p:spTgt spid="153"/>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54"/>
                                        </p:tgtEl>
                                        <p:attrNameLst>
                                          <p:attrName>style.visibility</p:attrName>
                                        </p:attrNameLst>
                                      </p:cBhvr>
                                      <p:to>
                                        <p:strVal val="visible"/>
                                      </p:to>
                                    </p:set>
                                    <p:animEffect transition="in" filter="fade">
                                      <p:cBhvr>
                                        <p:cTn id="24" dur="500"/>
                                        <p:tgtEl>
                                          <p:spTgt spid="1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 grpId="0" animBg="1"/>
      <p:bldP spid="153" grpId="0"/>
      <p:bldP spid="154"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DDDDDE">
            <a:alpha val="46000"/>
          </a:srgbClr>
        </a:solid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p:txBody>
          <a:bodyPr>
            <a:noAutofit/>
          </a:bodyPr>
          <a:lstStyle/>
          <a:p>
            <a:r>
              <a:rPr lang="fr-CH" dirty="0"/>
              <a:t>Études de cas</a:t>
            </a:r>
          </a:p>
        </p:txBody>
      </p:sp>
      <p:sp>
        <p:nvSpPr>
          <p:cNvPr id="4" name="Espace réservé du numéro de diapositive 3"/>
          <p:cNvSpPr>
            <a:spLocks noGrp="1"/>
          </p:cNvSpPr>
          <p:nvPr>
            <p:ph type="sldNum" sz="quarter" idx="12"/>
          </p:nvPr>
        </p:nvSpPr>
        <p:spPr/>
        <p:txBody>
          <a:bodyPr/>
          <a:lstStyle/>
          <a:p>
            <a:fld id="{D57F1E4F-1CFF-5643-939E-217C01CDF565}" type="slidenum">
              <a:rPr lang="en-US" smtClean="0"/>
              <a:pPr/>
              <a:t>17</a:t>
            </a:fld>
            <a:endParaRPr lang="en-US" dirty="0"/>
          </a:p>
        </p:txBody>
      </p:sp>
      <p:sp>
        <p:nvSpPr>
          <p:cNvPr id="8" name="Rectangle à coins arrondis 7"/>
          <p:cNvSpPr/>
          <p:nvPr/>
        </p:nvSpPr>
        <p:spPr>
          <a:xfrm>
            <a:off x="361150" y="5640081"/>
            <a:ext cx="11249657" cy="1008000"/>
          </a:xfrm>
          <a:prstGeom prst="roundRect">
            <a:avLst/>
          </a:prstGeom>
          <a:solidFill>
            <a:schemeClr val="bg1"/>
          </a:solidFill>
          <a:ln>
            <a:noFill/>
          </a:ln>
          <a:effectLst>
            <a:outerShdw blurRad="889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dirty="0"/>
          </a:p>
        </p:txBody>
      </p:sp>
      <p:sp>
        <p:nvSpPr>
          <p:cNvPr id="9" name="Espace réservé du contenu 2"/>
          <p:cNvSpPr>
            <a:spLocks noGrp="1"/>
          </p:cNvSpPr>
          <p:nvPr>
            <p:ph idx="1"/>
          </p:nvPr>
        </p:nvSpPr>
        <p:spPr>
          <a:xfrm>
            <a:off x="561966" y="1725346"/>
            <a:ext cx="9996333" cy="1256088"/>
          </a:xfrm>
        </p:spPr>
        <p:txBody>
          <a:bodyPr anchor="t">
            <a:noAutofit/>
          </a:bodyPr>
          <a:lstStyle/>
          <a:p>
            <a:pPr algn="just">
              <a:lnSpc>
                <a:spcPct val="114000"/>
              </a:lnSpc>
              <a:spcBef>
                <a:spcPts val="600"/>
              </a:spcBef>
            </a:pPr>
            <a:r>
              <a:rPr lang="fr-CH" sz="2100" dirty="0">
                <a:solidFill>
                  <a:schemeClr val="tx1"/>
                </a:solidFill>
              </a:rPr>
              <a:t>Etudes de cas au sein de </a:t>
            </a:r>
            <a:r>
              <a:rPr lang="fr-CH" sz="2100" b="1" dirty="0">
                <a:solidFill>
                  <a:schemeClr val="accent1">
                    <a:lumMod val="75000"/>
                    <a:lumOff val="25000"/>
                  </a:schemeClr>
                </a:solidFill>
              </a:rPr>
              <a:t>6 entreprises </a:t>
            </a:r>
            <a:r>
              <a:rPr lang="fr-CH" sz="2100" dirty="0">
                <a:solidFill>
                  <a:schemeClr val="tx1"/>
                </a:solidFill>
              </a:rPr>
              <a:t>des secteurs de la santé et de l’industrie alimentaire. </a:t>
            </a:r>
          </a:p>
          <a:p>
            <a:pPr algn="just">
              <a:lnSpc>
                <a:spcPct val="114000"/>
              </a:lnSpc>
              <a:spcBef>
                <a:spcPts val="600"/>
              </a:spcBef>
            </a:pPr>
            <a:r>
              <a:rPr lang="fr-CH" sz="2100" b="1" dirty="0">
                <a:solidFill>
                  <a:schemeClr val="accent1">
                    <a:lumMod val="75000"/>
                    <a:lumOff val="25000"/>
                  </a:schemeClr>
                </a:solidFill>
              </a:rPr>
              <a:t>46 entretiens </a:t>
            </a:r>
            <a:r>
              <a:rPr lang="fr-CH" sz="2100" dirty="0">
                <a:solidFill>
                  <a:schemeClr val="tx1"/>
                </a:solidFill>
              </a:rPr>
              <a:t>individuels avec plusieurs parties prenantes au sein de l’entreprise.</a:t>
            </a:r>
          </a:p>
        </p:txBody>
      </p:sp>
      <p:sp>
        <p:nvSpPr>
          <p:cNvPr id="10" name="Rectangle 9"/>
          <p:cNvSpPr/>
          <p:nvPr/>
        </p:nvSpPr>
        <p:spPr>
          <a:xfrm>
            <a:off x="320539" y="5715944"/>
            <a:ext cx="2160004" cy="653769"/>
          </a:xfrm>
          <a:prstGeom prst="rect">
            <a:avLst/>
          </a:prstGeom>
        </p:spPr>
        <p:txBody>
          <a:bodyPr wrap="square">
            <a:spAutoFit/>
          </a:bodyPr>
          <a:lstStyle/>
          <a:p>
            <a:pPr algn="ctr">
              <a:lnSpc>
                <a:spcPct val="114000"/>
              </a:lnSpc>
              <a:spcBef>
                <a:spcPts val="600"/>
              </a:spcBef>
              <a:spcAft>
                <a:spcPts val="300"/>
              </a:spcAft>
            </a:pPr>
            <a:r>
              <a:rPr lang="fr-FR" sz="1600" dirty="0">
                <a:latin typeface="Calibri" panose="020F0502020204030204" pitchFamily="34" charset="0"/>
                <a:cs typeface="Calibri" panose="020F0502020204030204" pitchFamily="34" charset="0"/>
              </a:rPr>
              <a:t>Direction et responsables RH</a:t>
            </a:r>
            <a:endParaRPr lang="fr-CH" sz="2400" dirty="0">
              <a:latin typeface="Calibri" panose="020F0502020204030204" pitchFamily="34" charset="0"/>
              <a:ea typeface="Calibri" panose="020F0502020204030204" pitchFamily="34" charset="0"/>
              <a:cs typeface="Calibri" panose="020F0502020204030204" pitchFamily="34" charset="0"/>
            </a:endParaRPr>
          </a:p>
        </p:txBody>
      </p:sp>
      <p:sp>
        <p:nvSpPr>
          <p:cNvPr id="11" name="Rectangle 10"/>
          <p:cNvSpPr/>
          <p:nvPr/>
        </p:nvSpPr>
        <p:spPr>
          <a:xfrm>
            <a:off x="2508855" y="5719565"/>
            <a:ext cx="2102344" cy="934487"/>
          </a:xfrm>
          <a:prstGeom prst="rect">
            <a:avLst/>
          </a:prstGeom>
        </p:spPr>
        <p:txBody>
          <a:bodyPr wrap="square">
            <a:spAutoFit/>
          </a:bodyPr>
          <a:lstStyle/>
          <a:p>
            <a:pPr algn="ctr">
              <a:lnSpc>
                <a:spcPct val="114000"/>
              </a:lnSpc>
              <a:spcBef>
                <a:spcPts val="300"/>
              </a:spcBef>
              <a:spcAft>
                <a:spcPts val="300"/>
              </a:spcAft>
            </a:pPr>
            <a:r>
              <a:rPr lang="fr-FR" sz="1600" dirty="0">
                <a:latin typeface="Calibri" panose="020F0502020204030204" pitchFamily="34" charset="0"/>
                <a:cs typeface="Calibri" panose="020F0502020204030204" pitchFamily="34" charset="0"/>
              </a:rPr>
              <a:t>Médecins du travail et infirmières de santé au travail</a:t>
            </a:r>
            <a:endParaRPr lang="fr-CH" sz="2400" dirty="0">
              <a:latin typeface="Calibri" panose="020F0502020204030204" pitchFamily="34" charset="0"/>
              <a:ea typeface="Calibri" panose="020F0502020204030204" pitchFamily="34" charset="0"/>
              <a:cs typeface="Calibri" panose="020F0502020204030204" pitchFamily="34" charset="0"/>
            </a:endParaRPr>
          </a:p>
        </p:txBody>
      </p:sp>
      <p:pic>
        <p:nvPicPr>
          <p:cNvPr id="13" name="Image 12"/>
          <p:cNvPicPr>
            <a:picLocks noChangeAspect="1"/>
          </p:cNvPicPr>
          <p:nvPr/>
        </p:nvPicPr>
        <p:blipFill>
          <a:blip r:embed="rId3">
            <a:extLst>
              <a:ext uri="{BEBA8EAE-BF5A-486C-A8C5-ECC9F3942E4B}">
                <a14:imgProps xmlns:a14="http://schemas.microsoft.com/office/drawing/2010/main">
                  <a14:imgLayer r:embed="rId4">
                    <a14:imgEffect>
                      <a14:backgroundRemoval t="327" b="100000" l="9537" r="89646">
                        <a14:foregroundMark x1="54768" y1="10458" x2="54768" y2="10458"/>
                      </a14:backgroundRemoval>
                    </a14:imgEffect>
                  </a14:imgLayer>
                </a14:imgProps>
              </a:ext>
            </a:extLst>
          </a:blip>
          <a:stretch>
            <a:fillRect/>
          </a:stretch>
        </p:blipFill>
        <p:spPr>
          <a:xfrm>
            <a:off x="3019084" y="4747245"/>
            <a:ext cx="289669" cy="483046"/>
          </a:xfrm>
          <a:prstGeom prst="rect">
            <a:avLst/>
          </a:prstGeom>
        </p:spPr>
      </p:pic>
      <p:pic>
        <p:nvPicPr>
          <p:cNvPr id="18" name="Image 17"/>
          <p:cNvPicPr>
            <a:picLocks noChangeAspect="1"/>
          </p:cNvPicPr>
          <p:nvPr/>
        </p:nvPicPr>
        <p:blipFill>
          <a:blip r:embed="rId3">
            <a:extLst>
              <a:ext uri="{BEBA8EAE-BF5A-486C-A8C5-ECC9F3942E4B}">
                <a14:imgProps xmlns:a14="http://schemas.microsoft.com/office/drawing/2010/main">
                  <a14:imgLayer r:embed="rId4">
                    <a14:imgEffect>
                      <a14:backgroundRemoval t="327" b="100000" l="9537" r="89646">
                        <a14:foregroundMark x1="54768" y1="10458" x2="54768" y2="10458"/>
                      </a14:backgroundRemoval>
                    </a14:imgEffect>
                  </a14:imgLayer>
                </a14:imgProps>
              </a:ext>
            </a:extLst>
          </a:blip>
          <a:stretch>
            <a:fillRect/>
          </a:stretch>
        </p:blipFill>
        <p:spPr>
          <a:xfrm>
            <a:off x="690734" y="4816691"/>
            <a:ext cx="291955" cy="486856"/>
          </a:xfrm>
          <a:prstGeom prst="rect">
            <a:avLst/>
          </a:prstGeom>
        </p:spPr>
      </p:pic>
      <p:pic>
        <p:nvPicPr>
          <p:cNvPr id="19" name="Image 18"/>
          <p:cNvPicPr>
            <a:picLocks noChangeAspect="1"/>
          </p:cNvPicPr>
          <p:nvPr/>
        </p:nvPicPr>
        <p:blipFill>
          <a:blip r:embed="rId3">
            <a:extLst>
              <a:ext uri="{BEBA8EAE-BF5A-486C-A8C5-ECC9F3942E4B}">
                <a14:imgProps xmlns:a14="http://schemas.microsoft.com/office/drawing/2010/main">
                  <a14:imgLayer r:embed="rId4">
                    <a14:imgEffect>
                      <a14:backgroundRemoval t="327" b="100000" l="9537" r="89646">
                        <a14:foregroundMark x1="54768" y1="10458" x2="54768" y2="10458"/>
                      </a14:backgroundRemoval>
                    </a14:imgEffect>
                  </a14:imgLayer>
                </a14:imgProps>
              </a:ext>
            </a:extLst>
          </a:blip>
          <a:stretch>
            <a:fillRect/>
          </a:stretch>
        </p:blipFill>
        <p:spPr>
          <a:xfrm>
            <a:off x="912193" y="4816691"/>
            <a:ext cx="291955" cy="486856"/>
          </a:xfrm>
          <a:prstGeom prst="rect">
            <a:avLst/>
          </a:prstGeom>
        </p:spPr>
      </p:pic>
      <p:pic>
        <p:nvPicPr>
          <p:cNvPr id="20" name="Image 19"/>
          <p:cNvPicPr>
            <a:picLocks noChangeAspect="1"/>
          </p:cNvPicPr>
          <p:nvPr/>
        </p:nvPicPr>
        <p:blipFill>
          <a:blip r:embed="rId3">
            <a:extLst>
              <a:ext uri="{BEBA8EAE-BF5A-486C-A8C5-ECC9F3942E4B}">
                <a14:imgProps xmlns:a14="http://schemas.microsoft.com/office/drawing/2010/main">
                  <a14:imgLayer r:embed="rId4">
                    <a14:imgEffect>
                      <a14:backgroundRemoval t="327" b="100000" l="9537" r="89646">
                        <a14:foregroundMark x1="54768" y1="10458" x2="54768" y2="10458"/>
                      </a14:backgroundRemoval>
                    </a14:imgEffect>
                  </a14:imgLayer>
                </a14:imgProps>
              </a:ext>
            </a:extLst>
          </a:blip>
          <a:stretch>
            <a:fillRect/>
          </a:stretch>
        </p:blipFill>
        <p:spPr>
          <a:xfrm>
            <a:off x="1119860" y="4816690"/>
            <a:ext cx="291955" cy="486856"/>
          </a:xfrm>
          <a:prstGeom prst="rect">
            <a:avLst/>
          </a:prstGeom>
        </p:spPr>
      </p:pic>
      <p:pic>
        <p:nvPicPr>
          <p:cNvPr id="21" name="Image 20"/>
          <p:cNvPicPr>
            <a:picLocks noChangeAspect="1"/>
          </p:cNvPicPr>
          <p:nvPr/>
        </p:nvPicPr>
        <p:blipFill>
          <a:blip r:embed="rId3">
            <a:extLst>
              <a:ext uri="{BEBA8EAE-BF5A-486C-A8C5-ECC9F3942E4B}">
                <a14:imgProps xmlns:a14="http://schemas.microsoft.com/office/drawing/2010/main">
                  <a14:imgLayer r:embed="rId4">
                    <a14:imgEffect>
                      <a14:backgroundRemoval t="327" b="100000" l="9537" r="89646">
                        <a14:foregroundMark x1="54768" y1="10458" x2="54768" y2="10458"/>
                      </a14:backgroundRemoval>
                    </a14:imgEffect>
                  </a14:imgLayer>
                </a14:imgProps>
              </a:ext>
            </a:extLst>
          </a:blip>
          <a:stretch>
            <a:fillRect/>
          </a:stretch>
        </p:blipFill>
        <p:spPr>
          <a:xfrm>
            <a:off x="486544" y="4814153"/>
            <a:ext cx="291954" cy="486856"/>
          </a:xfrm>
          <a:prstGeom prst="rect">
            <a:avLst/>
          </a:prstGeom>
        </p:spPr>
      </p:pic>
      <p:sp>
        <p:nvSpPr>
          <p:cNvPr id="26" name="Rectangle 25"/>
          <p:cNvSpPr/>
          <p:nvPr/>
        </p:nvSpPr>
        <p:spPr>
          <a:xfrm>
            <a:off x="4859331" y="5743033"/>
            <a:ext cx="2058080" cy="653769"/>
          </a:xfrm>
          <a:prstGeom prst="rect">
            <a:avLst/>
          </a:prstGeom>
        </p:spPr>
        <p:txBody>
          <a:bodyPr wrap="square">
            <a:spAutoFit/>
          </a:bodyPr>
          <a:lstStyle/>
          <a:p>
            <a:pPr algn="ctr">
              <a:lnSpc>
                <a:spcPct val="114000"/>
              </a:lnSpc>
              <a:spcBef>
                <a:spcPts val="300"/>
              </a:spcBef>
              <a:spcAft>
                <a:spcPts val="300"/>
              </a:spcAft>
            </a:pPr>
            <a:r>
              <a:rPr lang="fr-FR" sz="1600" dirty="0">
                <a:latin typeface="Calibri" panose="020F0502020204030204" pitchFamily="34" charset="0"/>
                <a:cs typeface="Calibri" panose="020F0502020204030204" pitchFamily="34" charset="0"/>
              </a:rPr>
              <a:t>Responsables directs de la travailleuse</a:t>
            </a:r>
            <a:endParaRPr lang="fr-CH" sz="2400" dirty="0">
              <a:latin typeface="Calibri" panose="020F0502020204030204" pitchFamily="34" charset="0"/>
              <a:ea typeface="Calibri" panose="020F0502020204030204" pitchFamily="34" charset="0"/>
              <a:cs typeface="Calibri" panose="020F0502020204030204" pitchFamily="34" charset="0"/>
            </a:endParaRPr>
          </a:p>
        </p:txBody>
      </p:sp>
      <p:sp>
        <p:nvSpPr>
          <p:cNvPr id="27" name="Rectangle 26"/>
          <p:cNvSpPr/>
          <p:nvPr/>
        </p:nvSpPr>
        <p:spPr>
          <a:xfrm>
            <a:off x="6909398" y="5719009"/>
            <a:ext cx="2513093" cy="637739"/>
          </a:xfrm>
          <a:prstGeom prst="rect">
            <a:avLst/>
          </a:prstGeom>
        </p:spPr>
        <p:txBody>
          <a:bodyPr wrap="square">
            <a:spAutoFit/>
          </a:bodyPr>
          <a:lstStyle/>
          <a:p>
            <a:pPr algn="ctr">
              <a:lnSpc>
                <a:spcPct val="114000"/>
              </a:lnSpc>
              <a:spcBef>
                <a:spcPts val="300"/>
              </a:spcBef>
              <a:spcAft>
                <a:spcPts val="300"/>
              </a:spcAft>
            </a:pPr>
            <a:r>
              <a:rPr lang="fr-FR" sz="1600" dirty="0">
                <a:latin typeface="Calibri" panose="020F0502020204030204" pitchFamily="34" charset="0"/>
                <a:cs typeface="Calibri" panose="020F0502020204030204" pitchFamily="34" charset="0"/>
              </a:rPr>
              <a:t>Membres de commissions du personnel</a:t>
            </a:r>
            <a:endParaRPr lang="fr-CH" sz="2400" dirty="0">
              <a:latin typeface="Calibri" panose="020F0502020204030204" pitchFamily="34" charset="0"/>
              <a:ea typeface="Calibri" panose="020F0502020204030204" pitchFamily="34" charset="0"/>
              <a:cs typeface="Calibri" panose="020F0502020204030204" pitchFamily="34" charset="0"/>
            </a:endParaRPr>
          </a:p>
        </p:txBody>
      </p:sp>
      <p:sp>
        <p:nvSpPr>
          <p:cNvPr id="31" name="Rectangle 30"/>
          <p:cNvSpPr/>
          <p:nvPr/>
        </p:nvSpPr>
        <p:spPr>
          <a:xfrm>
            <a:off x="9001665" y="5909638"/>
            <a:ext cx="2772895" cy="357021"/>
          </a:xfrm>
          <a:prstGeom prst="rect">
            <a:avLst/>
          </a:prstGeom>
        </p:spPr>
        <p:txBody>
          <a:bodyPr wrap="square">
            <a:spAutoFit/>
          </a:bodyPr>
          <a:lstStyle/>
          <a:p>
            <a:pPr algn="ctr">
              <a:lnSpc>
                <a:spcPct val="114000"/>
              </a:lnSpc>
              <a:spcBef>
                <a:spcPts val="300"/>
              </a:spcBef>
              <a:spcAft>
                <a:spcPts val="300"/>
              </a:spcAft>
            </a:pPr>
            <a:r>
              <a:rPr lang="fr-FR" sz="1600" dirty="0">
                <a:latin typeface="Calibri" panose="020F0502020204030204" pitchFamily="34" charset="0"/>
                <a:cs typeface="Calibri" panose="020F0502020204030204" pitchFamily="34" charset="0"/>
              </a:rPr>
              <a:t>Travailleuses</a:t>
            </a:r>
            <a:endParaRPr lang="fr-CH" sz="2400" dirty="0">
              <a:latin typeface="Calibri" panose="020F0502020204030204" pitchFamily="34" charset="0"/>
              <a:ea typeface="Calibri" panose="020F0502020204030204" pitchFamily="34" charset="0"/>
              <a:cs typeface="Calibri" panose="020F0502020204030204" pitchFamily="34" charset="0"/>
            </a:endParaRPr>
          </a:p>
        </p:txBody>
      </p:sp>
      <p:grpSp>
        <p:nvGrpSpPr>
          <p:cNvPr id="54" name="Groupe 53"/>
          <p:cNvGrpSpPr/>
          <p:nvPr/>
        </p:nvGrpSpPr>
        <p:grpSpPr>
          <a:xfrm>
            <a:off x="1058170" y="3252363"/>
            <a:ext cx="639899" cy="504000"/>
            <a:chOff x="717488" y="3514712"/>
            <a:chExt cx="639899" cy="504000"/>
          </a:xfrm>
        </p:grpSpPr>
        <p:sp>
          <p:nvSpPr>
            <p:cNvPr id="55" name="Ellipse 54"/>
            <p:cNvSpPr/>
            <p:nvPr/>
          </p:nvSpPr>
          <p:spPr>
            <a:xfrm>
              <a:off x="717488" y="3514712"/>
              <a:ext cx="504000" cy="504000"/>
            </a:xfrm>
            <a:prstGeom prst="ellipse">
              <a:avLst/>
            </a:prstGeom>
            <a:solidFill>
              <a:srgbClr val="903163"/>
            </a:solidFill>
            <a:ln>
              <a:noFill/>
            </a:ln>
            <a:effectLst>
              <a:innerShdw blurRad="127000" dist="889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sz="1600"/>
            </a:p>
          </p:txBody>
        </p:sp>
        <p:sp>
          <p:nvSpPr>
            <p:cNvPr id="56" name="ZoneTexte 55"/>
            <p:cNvSpPr txBox="1"/>
            <p:nvPr/>
          </p:nvSpPr>
          <p:spPr>
            <a:xfrm>
              <a:off x="797317" y="3566657"/>
              <a:ext cx="560070" cy="400110"/>
            </a:xfrm>
            <a:prstGeom prst="rect">
              <a:avLst/>
            </a:prstGeom>
            <a:noFill/>
          </p:spPr>
          <p:txBody>
            <a:bodyPr wrap="square" rtlCol="0">
              <a:spAutoFit/>
            </a:bodyPr>
            <a:lstStyle/>
            <a:p>
              <a:r>
                <a:rPr lang="fr-CH" sz="2000" b="1" dirty="0">
                  <a:solidFill>
                    <a:schemeClr val="accent1">
                      <a:lumMod val="10000"/>
                      <a:lumOff val="90000"/>
                    </a:schemeClr>
                  </a:solidFill>
                  <a:latin typeface="Arial" panose="020B0604020202020204" pitchFamily="34" charset="0"/>
                  <a:cs typeface="Arial" panose="020B0604020202020204" pitchFamily="34" charset="0"/>
                </a:rPr>
                <a:t>8</a:t>
              </a:r>
            </a:p>
          </p:txBody>
        </p:sp>
      </p:grpSp>
      <p:grpSp>
        <p:nvGrpSpPr>
          <p:cNvPr id="57" name="Groupe 56"/>
          <p:cNvGrpSpPr/>
          <p:nvPr/>
        </p:nvGrpSpPr>
        <p:grpSpPr>
          <a:xfrm>
            <a:off x="3327188" y="3227342"/>
            <a:ext cx="639899" cy="504000"/>
            <a:chOff x="717488" y="3514712"/>
            <a:chExt cx="639899" cy="504000"/>
          </a:xfrm>
        </p:grpSpPr>
        <p:sp>
          <p:nvSpPr>
            <p:cNvPr id="58" name="Ellipse 57"/>
            <p:cNvSpPr/>
            <p:nvPr/>
          </p:nvSpPr>
          <p:spPr>
            <a:xfrm>
              <a:off x="717488" y="3514712"/>
              <a:ext cx="504000" cy="504000"/>
            </a:xfrm>
            <a:prstGeom prst="ellipse">
              <a:avLst/>
            </a:prstGeom>
            <a:solidFill>
              <a:srgbClr val="903163"/>
            </a:solidFill>
            <a:ln>
              <a:noFill/>
            </a:ln>
            <a:effectLst>
              <a:innerShdw blurRad="127000" dist="889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sz="1600"/>
            </a:p>
          </p:txBody>
        </p:sp>
        <p:sp>
          <p:nvSpPr>
            <p:cNvPr id="59" name="ZoneTexte 58"/>
            <p:cNvSpPr txBox="1"/>
            <p:nvPr/>
          </p:nvSpPr>
          <p:spPr>
            <a:xfrm>
              <a:off x="797317" y="3566657"/>
              <a:ext cx="560070" cy="400110"/>
            </a:xfrm>
            <a:prstGeom prst="rect">
              <a:avLst/>
            </a:prstGeom>
            <a:noFill/>
          </p:spPr>
          <p:txBody>
            <a:bodyPr wrap="square" rtlCol="0">
              <a:spAutoFit/>
            </a:bodyPr>
            <a:lstStyle/>
            <a:p>
              <a:r>
                <a:rPr lang="fr-CH" sz="2000" b="1" dirty="0">
                  <a:solidFill>
                    <a:schemeClr val="accent1">
                      <a:lumMod val="10000"/>
                      <a:lumOff val="90000"/>
                    </a:schemeClr>
                  </a:solidFill>
                  <a:latin typeface="Arial" panose="020B0604020202020204" pitchFamily="34" charset="0"/>
                  <a:cs typeface="Arial" panose="020B0604020202020204" pitchFamily="34" charset="0"/>
                </a:rPr>
                <a:t>4</a:t>
              </a:r>
            </a:p>
          </p:txBody>
        </p:sp>
      </p:grpSp>
      <p:grpSp>
        <p:nvGrpSpPr>
          <p:cNvPr id="60" name="Groupe 59"/>
          <p:cNvGrpSpPr/>
          <p:nvPr/>
        </p:nvGrpSpPr>
        <p:grpSpPr>
          <a:xfrm>
            <a:off x="5557378" y="3237698"/>
            <a:ext cx="578427" cy="504000"/>
            <a:chOff x="717488" y="3514712"/>
            <a:chExt cx="578427" cy="504000"/>
          </a:xfrm>
        </p:grpSpPr>
        <p:sp>
          <p:nvSpPr>
            <p:cNvPr id="61" name="Ellipse 60"/>
            <p:cNvSpPr/>
            <p:nvPr/>
          </p:nvSpPr>
          <p:spPr>
            <a:xfrm>
              <a:off x="717488" y="3514712"/>
              <a:ext cx="504000" cy="504000"/>
            </a:xfrm>
            <a:prstGeom prst="ellipse">
              <a:avLst/>
            </a:prstGeom>
            <a:solidFill>
              <a:srgbClr val="903163"/>
            </a:solidFill>
            <a:ln>
              <a:noFill/>
            </a:ln>
            <a:effectLst>
              <a:innerShdw blurRad="127000" dist="889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sz="1600"/>
            </a:p>
          </p:txBody>
        </p:sp>
        <p:sp>
          <p:nvSpPr>
            <p:cNvPr id="62" name="ZoneTexte 61"/>
            <p:cNvSpPr txBox="1"/>
            <p:nvPr/>
          </p:nvSpPr>
          <p:spPr>
            <a:xfrm>
              <a:off x="735845" y="3566657"/>
              <a:ext cx="560070" cy="400110"/>
            </a:xfrm>
            <a:prstGeom prst="rect">
              <a:avLst/>
            </a:prstGeom>
            <a:noFill/>
          </p:spPr>
          <p:txBody>
            <a:bodyPr wrap="square" rtlCol="0">
              <a:spAutoFit/>
            </a:bodyPr>
            <a:lstStyle/>
            <a:p>
              <a:r>
                <a:rPr lang="fr-CH" sz="2000" b="1" dirty="0">
                  <a:solidFill>
                    <a:schemeClr val="accent1">
                      <a:lumMod val="10000"/>
                      <a:lumOff val="90000"/>
                    </a:schemeClr>
                  </a:solidFill>
                  <a:latin typeface="Arial" panose="020B0604020202020204" pitchFamily="34" charset="0"/>
                  <a:cs typeface="Arial" panose="020B0604020202020204" pitchFamily="34" charset="0"/>
                </a:rPr>
                <a:t>12</a:t>
              </a:r>
            </a:p>
          </p:txBody>
        </p:sp>
      </p:grpSp>
      <p:grpSp>
        <p:nvGrpSpPr>
          <p:cNvPr id="63" name="Groupe 62"/>
          <p:cNvGrpSpPr/>
          <p:nvPr/>
        </p:nvGrpSpPr>
        <p:grpSpPr>
          <a:xfrm>
            <a:off x="7971028" y="3212590"/>
            <a:ext cx="639899" cy="504000"/>
            <a:chOff x="717488" y="3514712"/>
            <a:chExt cx="639899" cy="504000"/>
          </a:xfrm>
        </p:grpSpPr>
        <p:sp>
          <p:nvSpPr>
            <p:cNvPr id="64" name="Ellipse 63"/>
            <p:cNvSpPr/>
            <p:nvPr/>
          </p:nvSpPr>
          <p:spPr>
            <a:xfrm>
              <a:off x="717488" y="3514712"/>
              <a:ext cx="504000" cy="504000"/>
            </a:xfrm>
            <a:prstGeom prst="ellipse">
              <a:avLst/>
            </a:prstGeom>
            <a:solidFill>
              <a:srgbClr val="903163"/>
            </a:solidFill>
            <a:ln>
              <a:noFill/>
            </a:ln>
            <a:effectLst>
              <a:innerShdw blurRad="127000" dist="889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sz="1600"/>
            </a:p>
          </p:txBody>
        </p:sp>
        <p:sp>
          <p:nvSpPr>
            <p:cNvPr id="65" name="ZoneTexte 64"/>
            <p:cNvSpPr txBox="1"/>
            <p:nvPr/>
          </p:nvSpPr>
          <p:spPr>
            <a:xfrm>
              <a:off x="797317" y="3566657"/>
              <a:ext cx="560070" cy="400110"/>
            </a:xfrm>
            <a:prstGeom prst="rect">
              <a:avLst/>
            </a:prstGeom>
            <a:noFill/>
          </p:spPr>
          <p:txBody>
            <a:bodyPr wrap="square" rtlCol="0">
              <a:spAutoFit/>
            </a:bodyPr>
            <a:lstStyle/>
            <a:p>
              <a:r>
                <a:rPr lang="fr-CH" sz="2000" b="1" dirty="0">
                  <a:solidFill>
                    <a:schemeClr val="accent1">
                      <a:lumMod val="10000"/>
                      <a:lumOff val="90000"/>
                    </a:schemeClr>
                  </a:solidFill>
                  <a:latin typeface="Arial" panose="020B0604020202020204" pitchFamily="34" charset="0"/>
                  <a:cs typeface="Arial" panose="020B0604020202020204" pitchFamily="34" charset="0"/>
                </a:rPr>
                <a:t>2</a:t>
              </a:r>
            </a:p>
          </p:txBody>
        </p:sp>
      </p:grpSp>
      <p:grpSp>
        <p:nvGrpSpPr>
          <p:cNvPr id="66" name="Groupe 65"/>
          <p:cNvGrpSpPr/>
          <p:nvPr/>
        </p:nvGrpSpPr>
        <p:grpSpPr>
          <a:xfrm>
            <a:off x="10088096" y="3237160"/>
            <a:ext cx="578427" cy="504000"/>
            <a:chOff x="717488" y="3514712"/>
            <a:chExt cx="578427" cy="504000"/>
          </a:xfrm>
        </p:grpSpPr>
        <p:sp>
          <p:nvSpPr>
            <p:cNvPr id="67" name="Ellipse 66"/>
            <p:cNvSpPr/>
            <p:nvPr/>
          </p:nvSpPr>
          <p:spPr>
            <a:xfrm>
              <a:off x="717488" y="3514712"/>
              <a:ext cx="504000" cy="504000"/>
            </a:xfrm>
            <a:prstGeom prst="ellipse">
              <a:avLst/>
            </a:prstGeom>
            <a:solidFill>
              <a:srgbClr val="903163"/>
            </a:solidFill>
            <a:ln>
              <a:noFill/>
            </a:ln>
            <a:effectLst>
              <a:innerShdw blurRad="127000" dist="889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sz="1600"/>
            </a:p>
          </p:txBody>
        </p:sp>
        <p:sp>
          <p:nvSpPr>
            <p:cNvPr id="68" name="ZoneTexte 67"/>
            <p:cNvSpPr txBox="1"/>
            <p:nvPr/>
          </p:nvSpPr>
          <p:spPr>
            <a:xfrm>
              <a:off x="735845" y="3566657"/>
              <a:ext cx="560070" cy="400110"/>
            </a:xfrm>
            <a:prstGeom prst="rect">
              <a:avLst/>
            </a:prstGeom>
            <a:noFill/>
          </p:spPr>
          <p:txBody>
            <a:bodyPr wrap="square" rtlCol="0">
              <a:spAutoFit/>
            </a:bodyPr>
            <a:lstStyle/>
            <a:p>
              <a:r>
                <a:rPr lang="fr-CH" sz="2000" b="1" dirty="0">
                  <a:solidFill>
                    <a:schemeClr val="accent1">
                      <a:lumMod val="10000"/>
                      <a:lumOff val="90000"/>
                    </a:schemeClr>
                  </a:solidFill>
                  <a:latin typeface="Arial" panose="020B0604020202020204" pitchFamily="34" charset="0"/>
                  <a:cs typeface="Arial" panose="020B0604020202020204" pitchFamily="34" charset="0"/>
                </a:rPr>
                <a:t>20</a:t>
              </a:r>
            </a:p>
          </p:txBody>
        </p:sp>
      </p:grpSp>
      <p:pic>
        <p:nvPicPr>
          <p:cNvPr id="79" name="Image 78"/>
          <p:cNvPicPr>
            <a:picLocks noChangeAspect="1"/>
          </p:cNvPicPr>
          <p:nvPr/>
        </p:nvPicPr>
        <p:blipFill>
          <a:blip r:embed="rId3">
            <a:extLst>
              <a:ext uri="{BEBA8EAE-BF5A-486C-A8C5-ECC9F3942E4B}">
                <a14:imgProps xmlns:a14="http://schemas.microsoft.com/office/drawing/2010/main">
                  <a14:imgLayer r:embed="rId4">
                    <a14:imgEffect>
                      <a14:backgroundRemoval t="327" b="100000" l="9537" r="89646">
                        <a14:foregroundMark x1="54768" y1="10458" x2="54768" y2="10458"/>
                      </a14:backgroundRemoval>
                    </a14:imgEffect>
                  </a14:imgLayer>
                </a14:imgProps>
              </a:ext>
            </a:extLst>
          </a:blip>
          <a:stretch>
            <a:fillRect/>
          </a:stretch>
        </p:blipFill>
        <p:spPr>
          <a:xfrm>
            <a:off x="4728130" y="4855536"/>
            <a:ext cx="291954" cy="486856"/>
          </a:xfrm>
          <a:prstGeom prst="rect">
            <a:avLst/>
          </a:prstGeom>
        </p:spPr>
      </p:pic>
      <p:pic>
        <p:nvPicPr>
          <p:cNvPr id="82" name="Image 81"/>
          <p:cNvPicPr>
            <a:picLocks noChangeAspect="1"/>
          </p:cNvPicPr>
          <p:nvPr/>
        </p:nvPicPr>
        <p:blipFill>
          <a:blip r:embed="rId3">
            <a:extLst>
              <a:ext uri="{BEBA8EAE-BF5A-486C-A8C5-ECC9F3942E4B}">
                <a14:imgProps xmlns:a14="http://schemas.microsoft.com/office/drawing/2010/main">
                  <a14:imgLayer r:embed="rId4">
                    <a14:imgEffect>
                      <a14:backgroundRemoval t="327" b="100000" l="9537" r="89646">
                        <a14:foregroundMark x1="54768" y1="10458" x2="54768" y2="10458"/>
                      </a14:backgroundRemoval>
                    </a14:imgEffect>
                  </a14:imgLayer>
                </a14:imgProps>
              </a:ext>
            </a:extLst>
          </a:blip>
          <a:stretch>
            <a:fillRect/>
          </a:stretch>
        </p:blipFill>
        <p:spPr>
          <a:xfrm>
            <a:off x="6384383" y="4820943"/>
            <a:ext cx="291955" cy="486856"/>
          </a:xfrm>
          <a:prstGeom prst="rect">
            <a:avLst/>
          </a:prstGeom>
        </p:spPr>
      </p:pic>
      <p:pic>
        <p:nvPicPr>
          <p:cNvPr id="83" name="Image 82"/>
          <p:cNvPicPr>
            <a:picLocks noChangeAspect="1"/>
          </p:cNvPicPr>
          <p:nvPr/>
        </p:nvPicPr>
        <p:blipFill>
          <a:blip r:embed="rId3">
            <a:extLst>
              <a:ext uri="{BEBA8EAE-BF5A-486C-A8C5-ECC9F3942E4B}">
                <a14:imgProps xmlns:a14="http://schemas.microsoft.com/office/drawing/2010/main">
                  <a14:imgLayer r:embed="rId4">
                    <a14:imgEffect>
                      <a14:backgroundRemoval t="327" b="100000" l="9537" r="89646">
                        <a14:foregroundMark x1="54768" y1="10458" x2="54768" y2="10458"/>
                      </a14:backgroundRemoval>
                    </a14:imgEffect>
                  </a14:imgLayer>
                </a14:imgProps>
              </a:ext>
            </a:extLst>
          </a:blip>
          <a:stretch>
            <a:fillRect/>
          </a:stretch>
        </p:blipFill>
        <p:spPr>
          <a:xfrm>
            <a:off x="6177154" y="4820942"/>
            <a:ext cx="291955" cy="486857"/>
          </a:xfrm>
          <a:prstGeom prst="rect">
            <a:avLst/>
          </a:prstGeom>
        </p:spPr>
      </p:pic>
      <p:pic>
        <p:nvPicPr>
          <p:cNvPr id="72" name="Image 71"/>
          <p:cNvPicPr>
            <a:picLocks noChangeAspect="1"/>
          </p:cNvPicPr>
          <p:nvPr/>
        </p:nvPicPr>
        <p:blipFill>
          <a:blip r:embed="rId3">
            <a:extLst>
              <a:ext uri="{BEBA8EAE-BF5A-486C-A8C5-ECC9F3942E4B}">
                <a14:imgProps xmlns:a14="http://schemas.microsoft.com/office/drawing/2010/main">
                  <a14:imgLayer r:embed="rId4">
                    <a14:imgEffect>
                      <a14:backgroundRemoval t="327" b="100000" l="9537" r="89646">
                        <a14:foregroundMark x1="54768" y1="10458" x2="54768" y2="10458"/>
                      </a14:backgroundRemoval>
                    </a14:imgEffect>
                  </a14:imgLayer>
                </a14:imgProps>
              </a:ext>
            </a:extLst>
          </a:blip>
          <a:stretch>
            <a:fillRect/>
          </a:stretch>
        </p:blipFill>
        <p:spPr>
          <a:xfrm>
            <a:off x="5734323" y="4303890"/>
            <a:ext cx="289669" cy="483045"/>
          </a:xfrm>
          <a:prstGeom prst="rect">
            <a:avLst/>
          </a:prstGeom>
        </p:spPr>
      </p:pic>
      <p:pic>
        <p:nvPicPr>
          <p:cNvPr id="74" name="Image 73"/>
          <p:cNvPicPr>
            <a:picLocks noChangeAspect="1"/>
          </p:cNvPicPr>
          <p:nvPr/>
        </p:nvPicPr>
        <p:blipFill>
          <a:blip r:embed="rId3">
            <a:extLst>
              <a:ext uri="{BEBA8EAE-BF5A-486C-A8C5-ECC9F3942E4B}">
                <a14:imgProps xmlns:a14="http://schemas.microsoft.com/office/drawing/2010/main">
                  <a14:imgLayer r:embed="rId4">
                    <a14:imgEffect>
                      <a14:backgroundRemoval t="327" b="100000" l="9537" r="89646">
                        <a14:foregroundMark x1="54768" y1="10458" x2="54768" y2="10458"/>
                      </a14:backgroundRemoval>
                    </a14:imgEffect>
                  </a14:imgLayer>
                </a14:imgProps>
              </a:ext>
            </a:extLst>
          </a:blip>
          <a:stretch>
            <a:fillRect/>
          </a:stretch>
        </p:blipFill>
        <p:spPr>
          <a:xfrm>
            <a:off x="5950347" y="4310467"/>
            <a:ext cx="289669" cy="483045"/>
          </a:xfrm>
          <a:prstGeom prst="rect">
            <a:avLst/>
          </a:prstGeom>
        </p:spPr>
      </p:pic>
      <p:pic>
        <p:nvPicPr>
          <p:cNvPr id="85" name="Image 8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48901" y="1640761"/>
            <a:ext cx="1001767" cy="753935"/>
          </a:xfrm>
          <a:prstGeom prst="rect">
            <a:avLst/>
          </a:prstGeom>
        </p:spPr>
      </p:pic>
      <p:pic>
        <p:nvPicPr>
          <p:cNvPr id="5" name="Image 4">
            <a:extLst>
              <a:ext uri="{FF2B5EF4-FFF2-40B4-BE49-F238E27FC236}">
                <a16:creationId xmlns:a16="http://schemas.microsoft.com/office/drawing/2014/main" id="{4B0DF64F-24FC-4587-AB38-1B093BEB1644}"/>
              </a:ext>
            </a:extLst>
          </p:cNvPr>
          <p:cNvPicPr>
            <a:picLocks noChangeAspect="1"/>
          </p:cNvPicPr>
          <p:nvPr/>
        </p:nvPicPr>
        <p:blipFill>
          <a:blip r:embed="rId6">
            <a:duotone>
              <a:prstClr val="black"/>
              <a:schemeClr val="bg1">
                <a:lumMod val="75000"/>
                <a:tint val="45000"/>
                <a:satMod val="400000"/>
              </a:schemeClr>
            </a:duotone>
            <a:extLst>
              <a:ext uri="{BEBA8EAE-BF5A-486C-A8C5-ECC9F3942E4B}">
                <a14:imgProps xmlns:a14="http://schemas.microsoft.com/office/drawing/2010/main">
                  <a14:imgLayer r:embed="rId7">
                    <a14:imgEffect>
                      <a14:sharpenSoften amount="-50000"/>
                    </a14:imgEffect>
                  </a14:imgLayer>
                </a14:imgProps>
              </a:ext>
            </a:extLst>
          </a:blip>
          <a:stretch>
            <a:fillRect/>
          </a:stretch>
        </p:blipFill>
        <p:spPr>
          <a:xfrm>
            <a:off x="9334788" y="3791568"/>
            <a:ext cx="2370668" cy="1799574"/>
          </a:xfrm>
          <a:prstGeom prst="rect">
            <a:avLst/>
          </a:prstGeom>
          <a:ln>
            <a:noFill/>
          </a:ln>
          <a:effectLst>
            <a:softEdge rad="112500"/>
          </a:effectLst>
        </p:spPr>
      </p:pic>
      <p:pic>
        <p:nvPicPr>
          <p:cNvPr id="1026" name="Picture 2">
            <a:extLst>
              <a:ext uri="{FF2B5EF4-FFF2-40B4-BE49-F238E27FC236}">
                <a16:creationId xmlns:a16="http://schemas.microsoft.com/office/drawing/2014/main" id="{F7AB73E2-839F-7047-BA01-6397B852CAE8}"/>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069386" y="4855584"/>
            <a:ext cx="243429" cy="486857"/>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FDDCF812-C01A-57C7-8189-37B732E2D4E8}"/>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352215" y="4855585"/>
            <a:ext cx="243429" cy="48685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a:extLst>
              <a:ext uri="{FF2B5EF4-FFF2-40B4-BE49-F238E27FC236}">
                <a16:creationId xmlns:a16="http://schemas.microsoft.com/office/drawing/2014/main" id="{81B07974-E026-AA24-96B6-3704E2738CFB}"/>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526733" y="4749834"/>
            <a:ext cx="243429" cy="48685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a:extLst>
              <a:ext uri="{FF2B5EF4-FFF2-40B4-BE49-F238E27FC236}">
                <a16:creationId xmlns:a16="http://schemas.microsoft.com/office/drawing/2014/main" id="{D35DF42E-CDFE-F0B5-5CD4-09B5D7B100B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781109" y="4741274"/>
            <a:ext cx="243429" cy="486857"/>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2">
            <a:extLst>
              <a:ext uri="{FF2B5EF4-FFF2-40B4-BE49-F238E27FC236}">
                <a16:creationId xmlns:a16="http://schemas.microsoft.com/office/drawing/2014/main" id="{27406EB0-304A-A3B0-74C0-52E07E290AF3}"/>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283304" y="4741274"/>
            <a:ext cx="243429" cy="486857"/>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2">
            <a:extLst>
              <a:ext uri="{FF2B5EF4-FFF2-40B4-BE49-F238E27FC236}">
                <a16:creationId xmlns:a16="http://schemas.microsoft.com/office/drawing/2014/main" id="{41259DC5-3BD3-7860-69DF-9B9362C8F299}"/>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619355" y="4818831"/>
            <a:ext cx="243429" cy="486857"/>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2">
            <a:extLst>
              <a:ext uri="{FF2B5EF4-FFF2-40B4-BE49-F238E27FC236}">
                <a16:creationId xmlns:a16="http://schemas.microsoft.com/office/drawing/2014/main" id="{0133F0E4-3BDF-7E7F-D90D-7CECF286D902}"/>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860868" y="4811607"/>
            <a:ext cx="243429" cy="486857"/>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2">
            <a:extLst>
              <a:ext uri="{FF2B5EF4-FFF2-40B4-BE49-F238E27FC236}">
                <a16:creationId xmlns:a16="http://schemas.microsoft.com/office/drawing/2014/main" id="{465C8F6B-E974-3705-B91A-BE3CDA807CCB}"/>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377699" y="4811607"/>
            <a:ext cx="243429" cy="486857"/>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
            <a:extLst>
              <a:ext uri="{FF2B5EF4-FFF2-40B4-BE49-F238E27FC236}">
                <a16:creationId xmlns:a16="http://schemas.microsoft.com/office/drawing/2014/main" id="{CEE0F903-1A18-3B80-6EA6-15D85813C838}"/>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108725" y="4811607"/>
            <a:ext cx="243429" cy="486857"/>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2">
            <a:extLst>
              <a:ext uri="{FF2B5EF4-FFF2-40B4-BE49-F238E27FC236}">
                <a16:creationId xmlns:a16="http://schemas.microsoft.com/office/drawing/2014/main" id="{129AABCB-3E82-55AA-F5FB-C5EBAF2A3FA0}"/>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710703" y="4840789"/>
            <a:ext cx="243429" cy="486857"/>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2">
            <a:extLst>
              <a:ext uri="{FF2B5EF4-FFF2-40B4-BE49-F238E27FC236}">
                <a16:creationId xmlns:a16="http://schemas.microsoft.com/office/drawing/2014/main" id="{1C27D12B-2BF7-484F-1546-217C4F099B0E}"/>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965079" y="4833310"/>
            <a:ext cx="243429" cy="486857"/>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2">
            <a:extLst>
              <a:ext uri="{FF2B5EF4-FFF2-40B4-BE49-F238E27FC236}">
                <a16:creationId xmlns:a16="http://schemas.microsoft.com/office/drawing/2014/main" id="{B224334B-D4BC-9012-1A7D-98FF1700EBAF}"/>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467274" y="4832229"/>
            <a:ext cx="243429" cy="486857"/>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2">
            <a:extLst>
              <a:ext uri="{FF2B5EF4-FFF2-40B4-BE49-F238E27FC236}">
                <a16:creationId xmlns:a16="http://schemas.microsoft.com/office/drawing/2014/main" id="{5A791FCC-27CE-2074-E5B2-6B33BB7F73B4}"/>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002278" y="4839669"/>
            <a:ext cx="214538" cy="486857"/>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2">
            <a:extLst>
              <a:ext uri="{FF2B5EF4-FFF2-40B4-BE49-F238E27FC236}">
                <a16:creationId xmlns:a16="http://schemas.microsoft.com/office/drawing/2014/main" id="{F4253B4E-4451-6F83-481B-B884BF11B4C6}"/>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256654" y="4831153"/>
            <a:ext cx="214538" cy="486857"/>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2">
            <a:extLst>
              <a:ext uri="{FF2B5EF4-FFF2-40B4-BE49-F238E27FC236}">
                <a16:creationId xmlns:a16="http://schemas.microsoft.com/office/drawing/2014/main" id="{762ABA65-13A6-8FCC-28CE-55D2387C81B9}"/>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276507" y="4319826"/>
            <a:ext cx="243429" cy="486857"/>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2">
            <a:extLst>
              <a:ext uri="{FF2B5EF4-FFF2-40B4-BE49-F238E27FC236}">
                <a16:creationId xmlns:a16="http://schemas.microsoft.com/office/drawing/2014/main" id="{F09B38D6-7994-F9AF-7758-D9DA1C67075F}"/>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530883" y="4310467"/>
            <a:ext cx="243429" cy="4868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4001384"/>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custDataLst>
              <p:tags r:id="rId1"/>
            </p:custDataLst>
          </p:nvPr>
        </p:nvSpPr>
        <p:spPr/>
        <p:txBody>
          <a:bodyPr/>
          <a:lstStyle/>
          <a:p>
            <a:fld id="{D57F1E4F-1CFF-5643-939E-217C01CDF565}" type="slidenum">
              <a:rPr lang="en-US" smtClean="0"/>
              <a:pPr/>
              <a:t>18</a:t>
            </a:fld>
            <a:endParaRPr lang="en-US" dirty="0"/>
          </a:p>
        </p:txBody>
      </p:sp>
      <p:sp>
        <p:nvSpPr>
          <p:cNvPr id="7" name="Espace réservé du contenu 2"/>
          <p:cNvSpPr>
            <a:spLocks noGrp="1"/>
          </p:cNvSpPr>
          <p:nvPr>
            <p:ph idx="1"/>
            <p:custDataLst>
              <p:tags r:id="rId2"/>
            </p:custDataLst>
          </p:nvPr>
        </p:nvSpPr>
        <p:spPr>
          <a:xfrm>
            <a:off x="441332" y="1772816"/>
            <a:ext cx="10153128" cy="4248472"/>
          </a:xfrm>
        </p:spPr>
        <p:txBody>
          <a:bodyPr anchor="t">
            <a:normAutofit/>
          </a:bodyPr>
          <a:lstStyle/>
          <a:p>
            <a:pPr lvl="1" algn="just">
              <a:lnSpc>
                <a:spcPct val="114000"/>
              </a:lnSpc>
              <a:spcBef>
                <a:spcPts val="1200"/>
              </a:spcBef>
              <a:buFont typeface="Wingdings" panose="05000000000000000000" pitchFamily="2" charset="2"/>
              <a:buChar char="Ø"/>
            </a:pPr>
            <a:r>
              <a:rPr lang="fr-FR" sz="2000" dirty="0">
                <a:solidFill>
                  <a:schemeClr val="tx1"/>
                </a:solidFill>
              </a:rPr>
              <a:t>Meilleure prise en considération des risques professionnels et meilleure information des responsables et des collaboratrices.</a:t>
            </a:r>
          </a:p>
          <a:p>
            <a:pPr lvl="1" algn="just">
              <a:lnSpc>
                <a:spcPct val="114000"/>
              </a:lnSpc>
              <a:spcBef>
                <a:spcPts val="1200"/>
              </a:spcBef>
              <a:buFont typeface="Wingdings" panose="05000000000000000000" pitchFamily="2" charset="2"/>
              <a:buChar char="Ø"/>
            </a:pPr>
            <a:r>
              <a:rPr lang="fr-FR" sz="2000" dirty="0">
                <a:solidFill>
                  <a:schemeClr val="tx1"/>
                </a:solidFill>
              </a:rPr>
              <a:t>Sentiment d’être soutenue, perception que la grossesse est légitime.</a:t>
            </a:r>
          </a:p>
        </p:txBody>
      </p:sp>
      <p:sp>
        <p:nvSpPr>
          <p:cNvPr id="12" name="Titre 11">
            <a:extLst>
              <a:ext uri="{FF2B5EF4-FFF2-40B4-BE49-F238E27FC236}">
                <a16:creationId xmlns:a16="http://schemas.microsoft.com/office/drawing/2014/main" id="{D46C774C-9F99-4538-9DE3-01CB16147DDA}"/>
              </a:ext>
            </a:extLst>
          </p:cNvPr>
          <p:cNvSpPr>
            <a:spLocks noGrp="1"/>
          </p:cNvSpPr>
          <p:nvPr>
            <p:ph type="title"/>
            <p:custDataLst>
              <p:tags r:id="rId3"/>
            </p:custDataLst>
          </p:nvPr>
        </p:nvSpPr>
        <p:spPr/>
        <p:txBody>
          <a:bodyPr/>
          <a:lstStyle/>
          <a:p>
            <a:r>
              <a:rPr lang="fr-CH" dirty="0"/>
              <a:t>3 entreprises avec des mesures conformes à la législation</a:t>
            </a:r>
          </a:p>
        </p:txBody>
      </p:sp>
      <p:grpSp>
        <p:nvGrpSpPr>
          <p:cNvPr id="2" name="Groupe 1"/>
          <p:cNvGrpSpPr/>
          <p:nvPr/>
        </p:nvGrpSpPr>
        <p:grpSpPr>
          <a:xfrm>
            <a:off x="2783632" y="3429000"/>
            <a:ext cx="8100000" cy="1620000"/>
            <a:chOff x="3510807" y="4952095"/>
            <a:chExt cx="8100000" cy="1620000"/>
          </a:xfrm>
        </p:grpSpPr>
        <p:sp>
          <p:nvSpPr>
            <p:cNvPr id="8" name="Rectangle 7"/>
            <p:cNvSpPr/>
            <p:nvPr/>
          </p:nvSpPr>
          <p:spPr>
            <a:xfrm>
              <a:off x="3510807" y="4952095"/>
              <a:ext cx="8100000" cy="1620000"/>
            </a:xfrm>
            <a:custGeom>
              <a:avLst/>
              <a:gdLst>
                <a:gd name="connsiteX0" fmla="*/ 0 w 8748000"/>
                <a:gd name="connsiteY0" fmla="*/ 198004 h 1188000"/>
                <a:gd name="connsiteX1" fmla="*/ 198004 w 8748000"/>
                <a:gd name="connsiteY1" fmla="*/ 0 h 1188000"/>
                <a:gd name="connsiteX2" fmla="*/ 1458000 w 8748000"/>
                <a:gd name="connsiteY2" fmla="*/ 0 h 1188000"/>
                <a:gd name="connsiteX3" fmla="*/ 1458000 w 8748000"/>
                <a:gd name="connsiteY3" fmla="*/ 0 h 1188000"/>
                <a:gd name="connsiteX4" fmla="*/ 3645000 w 8748000"/>
                <a:gd name="connsiteY4" fmla="*/ 0 h 1188000"/>
                <a:gd name="connsiteX5" fmla="*/ 8549996 w 8748000"/>
                <a:gd name="connsiteY5" fmla="*/ 0 h 1188000"/>
                <a:gd name="connsiteX6" fmla="*/ 8748000 w 8748000"/>
                <a:gd name="connsiteY6" fmla="*/ 198004 h 1188000"/>
                <a:gd name="connsiteX7" fmla="*/ 8748000 w 8748000"/>
                <a:gd name="connsiteY7" fmla="*/ 693000 h 1188000"/>
                <a:gd name="connsiteX8" fmla="*/ 8748000 w 8748000"/>
                <a:gd name="connsiteY8" fmla="*/ 693000 h 1188000"/>
                <a:gd name="connsiteX9" fmla="*/ 8748000 w 8748000"/>
                <a:gd name="connsiteY9" fmla="*/ 990000 h 1188000"/>
                <a:gd name="connsiteX10" fmla="*/ 8748000 w 8748000"/>
                <a:gd name="connsiteY10" fmla="*/ 989996 h 1188000"/>
                <a:gd name="connsiteX11" fmla="*/ 8549996 w 8748000"/>
                <a:gd name="connsiteY11" fmla="*/ 1188000 h 1188000"/>
                <a:gd name="connsiteX12" fmla="*/ 3645000 w 8748000"/>
                <a:gd name="connsiteY12" fmla="*/ 1188000 h 1188000"/>
                <a:gd name="connsiteX13" fmla="*/ 2551529 w 8748000"/>
                <a:gd name="connsiteY13" fmla="*/ 1336500 h 1188000"/>
                <a:gd name="connsiteX14" fmla="*/ 1458000 w 8748000"/>
                <a:gd name="connsiteY14" fmla="*/ 1188000 h 1188000"/>
                <a:gd name="connsiteX15" fmla="*/ 198004 w 8748000"/>
                <a:gd name="connsiteY15" fmla="*/ 1188000 h 1188000"/>
                <a:gd name="connsiteX16" fmla="*/ 0 w 8748000"/>
                <a:gd name="connsiteY16" fmla="*/ 989996 h 1188000"/>
                <a:gd name="connsiteX17" fmla="*/ 0 w 8748000"/>
                <a:gd name="connsiteY17" fmla="*/ 990000 h 1188000"/>
                <a:gd name="connsiteX18" fmla="*/ 0 w 8748000"/>
                <a:gd name="connsiteY18" fmla="*/ 693000 h 1188000"/>
                <a:gd name="connsiteX19" fmla="*/ 0 w 8748000"/>
                <a:gd name="connsiteY19" fmla="*/ 693000 h 1188000"/>
                <a:gd name="connsiteX20" fmla="*/ 0 w 8748000"/>
                <a:gd name="connsiteY20" fmla="*/ 198004 h 1188000"/>
                <a:gd name="connsiteX0" fmla="*/ 0 w 8748000"/>
                <a:gd name="connsiteY0" fmla="*/ 198004 h 1343875"/>
                <a:gd name="connsiteX1" fmla="*/ 198004 w 8748000"/>
                <a:gd name="connsiteY1" fmla="*/ 0 h 1343875"/>
                <a:gd name="connsiteX2" fmla="*/ 1458000 w 8748000"/>
                <a:gd name="connsiteY2" fmla="*/ 0 h 1343875"/>
                <a:gd name="connsiteX3" fmla="*/ 1458000 w 8748000"/>
                <a:gd name="connsiteY3" fmla="*/ 0 h 1343875"/>
                <a:gd name="connsiteX4" fmla="*/ 3645000 w 8748000"/>
                <a:gd name="connsiteY4" fmla="*/ 0 h 1343875"/>
                <a:gd name="connsiteX5" fmla="*/ 8549996 w 8748000"/>
                <a:gd name="connsiteY5" fmla="*/ 0 h 1343875"/>
                <a:gd name="connsiteX6" fmla="*/ 8748000 w 8748000"/>
                <a:gd name="connsiteY6" fmla="*/ 198004 h 1343875"/>
                <a:gd name="connsiteX7" fmla="*/ 8748000 w 8748000"/>
                <a:gd name="connsiteY7" fmla="*/ 693000 h 1343875"/>
                <a:gd name="connsiteX8" fmla="*/ 8748000 w 8748000"/>
                <a:gd name="connsiteY8" fmla="*/ 693000 h 1343875"/>
                <a:gd name="connsiteX9" fmla="*/ 8748000 w 8748000"/>
                <a:gd name="connsiteY9" fmla="*/ 990000 h 1343875"/>
                <a:gd name="connsiteX10" fmla="*/ 8748000 w 8748000"/>
                <a:gd name="connsiteY10" fmla="*/ 989996 h 1343875"/>
                <a:gd name="connsiteX11" fmla="*/ 8549996 w 8748000"/>
                <a:gd name="connsiteY11" fmla="*/ 1188000 h 1343875"/>
                <a:gd name="connsiteX12" fmla="*/ 3645000 w 8748000"/>
                <a:gd name="connsiteY12" fmla="*/ 1188000 h 1343875"/>
                <a:gd name="connsiteX13" fmla="*/ 5213613 w 8748000"/>
                <a:gd name="connsiteY13" fmla="*/ 1343875 h 1343875"/>
                <a:gd name="connsiteX14" fmla="*/ 1458000 w 8748000"/>
                <a:gd name="connsiteY14" fmla="*/ 1188000 h 1343875"/>
                <a:gd name="connsiteX15" fmla="*/ 198004 w 8748000"/>
                <a:gd name="connsiteY15" fmla="*/ 1188000 h 1343875"/>
                <a:gd name="connsiteX16" fmla="*/ 0 w 8748000"/>
                <a:gd name="connsiteY16" fmla="*/ 989996 h 1343875"/>
                <a:gd name="connsiteX17" fmla="*/ 0 w 8748000"/>
                <a:gd name="connsiteY17" fmla="*/ 990000 h 1343875"/>
                <a:gd name="connsiteX18" fmla="*/ 0 w 8748000"/>
                <a:gd name="connsiteY18" fmla="*/ 693000 h 1343875"/>
                <a:gd name="connsiteX19" fmla="*/ 0 w 8748000"/>
                <a:gd name="connsiteY19" fmla="*/ 693000 h 1343875"/>
                <a:gd name="connsiteX20" fmla="*/ 0 w 8748000"/>
                <a:gd name="connsiteY20" fmla="*/ 198004 h 1343875"/>
                <a:gd name="connsiteX0" fmla="*/ 0 w 8748000"/>
                <a:gd name="connsiteY0" fmla="*/ 198004 h 1343875"/>
                <a:gd name="connsiteX1" fmla="*/ 198004 w 8748000"/>
                <a:gd name="connsiteY1" fmla="*/ 0 h 1343875"/>
                <a:gd name="connsiteX2" fmla="*/ 1458000 w 8748000"/>
                <a:gd name="connsiteY2" fmla="*/ 0 h 1343875"/>
                <a:gd name="connsiteX3" fmla="*/ 1458000 w 8748000"/>
                <a:gd name="connsiteY3" fmla="*/ 0 h 1343875"/>
                <a:gd name="connsiteX4" fmla="*/ 3645000 w 8748000"/>
                <a:gd name="connsiteY4" fmla="*/ 0 h 1343875"/>
                <a:gd name="connsiteX5" fmla="*/ 8549996 w 8748000"/>
                <a:gd name="connsiteY5" fmla="*/ 0 h 1343875"/>
                <a:gd name="connsiteX6" fmla="*/ 8748000 w 8748000"/>
                <a:gd name="connsiteY6" fmla="*/ 198004 h 1343875"/>
                <a:gd name="connsiteX7" fmla="*/ 8748000 w 8748000"/>
                <a:gd name="connsiteY7" fmla="*/ 693000 h 1343875"/>
                <a:gd name="connsiteX8" fmla="*/ 8748000 w 8748000"/>
                <a:gd name="connsiteY8" fmla="*/ 693000 h 1343875"/>
                <a:gd name="connsiteX9" fmla="*/ 8748000 w 8748000"/>
                <a:gd name="connsiteY9" fmla="*/ 990000 h 1343875"/>
                <a:gd name="connsiteX10" fmla="*/ 8748000 w 8748000"/>
                <a:gd name="connsiteY10" fmla="*/ 989996 h 1343875"/>
                <a:gd name="connsiteX11" fmla="*/ 8549996 w 8748000"/>
                <a:gd name="connsiteY11" fmla="*/ 1188000 h 1343875"/>
                <a:gd name="connsiteX12" fmla="*/ 7966277 w 8748000"/>
                <a:gd name="connsiteY12" fmla="*/ 1188000 h 1343875"/>
                <a:gd name="connsiteX13" fmla="*/ 5213613 w 8748000"/>
                <a:gd name="connsiteY13" fmla="*/ 1343875 h 1343875"/>
                <a:gd name="connsiteX14" fmla="*/ 1458000 w 8748000"/>
                <a:gd name="connsiteY14" fmla="*/ 1188000 h 1343875"/>
                <a:gd name="connsiteX15" fmla="*/ 198004 w 8748000"/>
                <a:gd name="connsiteY15" fmla="*/ 1188000 h 1343875"/>
                <a:gd name="connsiteX16" fmla="*/ 0 w 8748000"/>
                <a:gd name="connsiteY16" fmla="*/ 989996 h 1343875"/>
                <a:gd name="connsiteX17" fmla="*/ 0 w 8748000"/>
                <a:gd name="connsiteY17" fmla="*/ 990000 h 1343875"/>
                <a:gd name="connsiteX18" fmla="*/ 0 w 8748000"/>
                <a:gd name="connsiteY18" fmla="*/ 693000 h 1343875"/>
                <a:gd name="connsiteX19" fmla="*/ 0 w 8748000"/>
                <a:gd name="connsiteY19" fmla="*/ 693000 h 1343875"/>
                <a:gd name="connsiteX20" fmla="*/ 0 w 8748000"/>
                <a:gd name="connsiteY20" fmla="*/ 198004 h 1343875"/>
                <a:gd name="connsiteX0" fmla="*/ 0 w 8748000"/>
                <a:gd name="connsiteY0" fmla="*/ 198004 h 1321753"/>
                <a:gd name="connsiteX1" fmla="*/ 198004 w 8748000"/>
                <a:gd name="connsiteY1" fmla="*/ 0 h 1321753"/>
                <a:gd name="connsiteX2" fmla="*/ 1458000 w 8748000"/>
                <a:gd name="connsiteY2" fmla="*/ 0 h 1321753"/>
                <a:gd name="connsiteX3" fmla="*/ 1458000 w 8748000"/>
                <a:gd name="connsiteY3" fmla="*/ 0 h 1321753"/>
                <a:gd name="connsiteX4" fmla="*/ 3645000 w 8748000"/>
                <a:gd name="connsiteY4" fmla="*/ 0 h 1321753"/>
                <a:gd name="connsiteX5" fmla="*/ 8549996 w 8748000"/>
                <a:gd name="connsiteY5" fmla="*/ 0 h 1321753"/>
                <a:gd name="connsiteX6" fmla="*/ 8748000 w 8748000"/>
                <a:gd name="connsiteY6" fmla="*/ 198004 h 1321753"/>
                <a:gd name="connsiteX7" fmla="*/ 8748000 w 8748000"/>
                <a:gd name="connsiteY7" fmla="*/ 693000 h 1321753"/>
                <a:gd name="connsiteX8" fmla="*/ 8748000 w 8748000"/>
                <a:gd name="connsiteY8" fmla="*/ 693000 h 1321753"/>
                <a:gd name="connsiteX9" fmla="*/ 8748000 w 8748000"/>
                <a:gd name="connsiteY9" fmla="*/ 990000 h 1321753"/>
                <a:gd name="connsiteX10" fmla="*/ 8748000 w 8748000"/>
                <a:gd name="connsiteY10" fmla="*/ 989996 h 1321753"/>
                <a:gd name="connsiteX11" fmla="*/ 8549996 w 8748000"/>
                <a:gd name="connsiteY11" fmla="*/ 1188000 h 1321753"/>
                <a:gd name="connsiteX12" fmla="*/ 7966277 w 8748000"/>
                <a:gd name="connsiteY12" fmla="*/ 1188000 h 1321753"/>
                <a:gd name="connsiteX13" fmla="*/ 8421387 w 8748000"/>
                <a:gd name="connsiteY13" fmla="*/ 1321753 h 1321753"/>
                <a:gd name="connsiteX14" fmla="*/ 1458000 w 8748000"/>
                <a:gd name="connsiteY14" fmla="*/ 1188000 h 1321753"/>
                <a:gd name="connsiteX15" fmla="*/ 198004 w 8748000"/>
                <a:gd name="connsiteY15" fmla="*/ 1188000 h 1321753"/>
                <a:gd name="connsiteX16" fmla="*/ 0 w 8748000"/>
                <a:gd name="connsiteY16" fmla="*/ 989996 h 1321753"/>
                <a:gd name="connsiteX17" fmla="*/ 0 w 8748000"/>
                <a:gd name="connsiteY17" fmla="*/ 990000 h 1321753"/>
                <a:gd name="connsiteX18" fmla="*/ 0 w 8748000"/>
                <a:gd name="connsiteY18" fmla="*/ 693000 h 1321753"/>
                <a:gd name="connsiteX19" fmla="*/ 0 w 8748000"/>
                <a:gd name="connsiteY19" fmla="*/ 693000 h 1321753"/>
                <a:gd name="connsiteX20" fmla="*/ 0 w 8748000"/>
                <a:gd name="connsiteY20" fmla="*/ 198004 h 1321753"/>
                <a:gd name="connsiteX0" fmla="*/ 0 w 8748000"/>
                <a:gd name="connsiteY0" fmla="*/ 198004 h 1321753"/>
                <a:gd name="connsiteX1" fmla="*/ 198004 w 8748000"/>
                <a:gd name="connsiteY1" fmla="*/ 0 h 1321753"/>
                <a:gd name="connsiteX2" fmla="*/ 1458000 w 8748000"/>
                <a:gd name="connsiteY2" fmla="*/ 0 h 1321753"/>
                <a:gd name="connsiteX3" fmla="*/ 1458000 w 8748000"/>
                <a:gd name="connsiteY3" fmla="*/ 0 h 1321753"/>
                <a:gd name="connsiteX4" fmla="*/ 3645000 w 8748000"/>
                <a:gd name="connsiteY4" fmla="*/ 0 h 1321753"/>
                <a:gd name="connsiteX5" fmla="*/ 8549996 w 8748000"/>
                <a:gd name="connsiteY5" fmla="*/ 0 h 1321753"/>
                <a:gd name="connsiteX6" fmla="*/ 8748000 w 8748000"/>
                <a:gd name="connsiteY6" fmla="*/ 198004 h 1321753"/>
                <a:gd name="connsiteX7" fmla="*/ 8748000 w 8748000"/>
                <a:gd name="connsiteY7" fmla="*/ 693000 h 1321753"/>
                <a:gd name="connsiteX8" fmla="*/ 8748000 w 8748000"/>
                <a:gd name="connsiteY8" fmla="*/ 693000 h 1321753"/>
                <a:gd name="connsiteX9" fmla="*/ 8748000 w 8748000"/>
                <a:gd name="connsiteY9" fmla="*/ 990000 h 1321753"/>
                <a:gd name="connsiteX10" fmla="*/ 8748000 w 8748000"/>
                <a:gd name="connsiteY10" fmla="*/ 989996 h 1321753"/>
                <a:gd name="connsiteX11" fmla="*/ 8549996 w 8748000"/>
                <a:gd name="connsiteY11" fmla="*/ 1188000 h 1321753"/>
                <a:gd name="connsiteX12" fmla="*/ 7966277 w 8748000"/>
                <a:gd name="connsiteY12" fmla="*/ 1188000 h 1321753"/>
                <a:gd name="connsiteX13" fmla="*/ 8421387 w 8748000"/>
                <a:gd name="connsiteY13" fmla="*/ 1321753 h 1321753"/>
                <a:gd name="connsiteX14" fmla="*/ 1458000 w 8748000"/>
                <a:gd name="connsiteY14" fmla="*/ 1188000 h 1321753"/>
                <a:gd name="connsiteX15" fmla="*/ 198004 w 8748000"/>
                <a:gd name="connsiteY15" fmla="*/ 1188000 h 1321753"/>
                <a:gd name="connsiteX16" fmla="*/ 0 w 8748000"/>
                <a:gd name="connsiteY16" fmla="*/ 989996 h 1321753"/>
                <a:gd name="connsiteX17" fmla="*/ 0 w 8748000"/>
                <a:gd name="connsiteY17" fmla="*/ 990000 h 1321753"/>
                <a:gd name="connsiteX18" fmla="*/ 0 w 8748000"/>
                <a:gd name="connsiteY18" fmla="*/ 693000 h 1321753"/>
                <a:gd name="connsiteX19" fmla="*/ 0 w 8748000"/>
                <a:gd name="connsiteY19" fmla="*/ 693000 h 1321753"/>
                <a:gd name="connsiteX20" fmla="*/ 0 w 8748000"/>
                <a:gd name="connsiteY20" fmla="*/ 198004 h 1321753"/>
                <a:gd name="connsiteX0" fmla="*/ 0 w 8748000"/>
                <a:gd name="connsiteY0" fmla="*/ 198004 h 1322641"/>
                <a:gd name="connsiteX1" fmla="*/ 198004 w 8748000"/>
                <a:gd name="connsiteY1" fmla="*/ 0 h 1322641"/>
                <a:gd name="connsiteX2" fmla="*/ 1458000 w 8748000"/>
                <a:gd name="connsiteY2" fmla="*/ 0 h 1322641"/>
                <a:gd name="connsiteX3" fmla="*/ 1458000 w 8748000"/>
                <a:gd name="connsiteY3" fmla="*/ 0 h 1322641"/>
                <a:gd name="connsiteX4" fmla="*/ 3645000 w 8748000"/>
                <a:gd name="connsiteY4" fmla="*/ 0 h 1322641"/>
                <a:gd name="connsiteX5" fmla="*/ 8549996 w 8748000"/>
                <a:gd name="connsiteY5" fmla="*/ 0 h 1322641"/>
                <a:gd name="connsiteX6" fmla="*/ 8748000 w 8748000"/>
                <a:gd name="connsiteY6" fmla="*/ 198004 h 1322641"/>
                <a:gd name="connsiteX7" fmla="*/ 8748000 w 8748000"/>
                <a:gd name="connsiteY7" fmla="*/ 693000 h 1322641"/>
                <a:gd name="connsiteX8" fmla="*/ 8748000 w 8748000"/>
                <a:gd name="connsiteY8" fmla="*/ 693000 h 1322641"/>
                <a:gd name="connsiteX9" fmla="*/ 8748000 w 8748000"/>
                <a:gd name="connsiteY9" fmla="*/ 990000 h 1322641"/>
                <a:gd name="connsiteX10" fmla="*/ 8748000 w 8748000"/>
                <a:gd name="connsiteY10" fmla="*/ 989996 h 1322641"/>
                <a:gd name="connsiteX11" fmla="*/ 8549996 w 8748000"/>
                <a:gd name="connsiteY11" fmla="*/ 1188000 h 1322641"/>
                <a:gd name="connsiteX12" fmla="*/ 7966277 w 8748000"/>
                <a:gd name="connsiteY12" fmla="*/ 1188000 h 1322641"/>
                <a:gd name="connsiteX13" fmla="*/ 8421387 w 8748000"/>
                <a:gd name="connsiteY13" fmla="*/ 1321753 h 1322641"/>
                <a:gd name="connsiteX14" fmla="*/ 6695767 w 8748000"/>
                <a:gd name="connsiteY14" fmla="*/ 1243408 h 1322641"/>
                <a:gd name="connsiteX15" fmla="*/ 1458000 w 8748000"/>
                <a:gd name="connsiteY15" fmla="*/ 1188000 h 1322641"/>
                <a:gd name="connsiteX16" fmla="*/ 198004 w 8748000"/>
                <a:gd name="connsiteY16" fmla="*/ 1188000 h 1322641"/>
                <a:gd name="connsiteX17" fmla="*/ 0 w 8748000"/>
                <a:gd name="connsiteY17" fmla="*/ 989996 h 1322641"/>
                <a:gd name="connsiteX18" fmla="*/ 0 w 8748000"/>
                <a:gd name="connsiteY18" fmla="*/ 990000 h 1322641"/>
                <a:gd name="connsiteX19" fmla="*/ 0 w 8748000"/>
                <a:gd name="connsiteY19" fmla="*/ 693000 h 1322641"/>
                <a:gd name="connsiteX20" fmla="*/ 0 w 8748000"/>
                <a:gd name="connsiteY20" fmla="*/ 693000 h 1322641"/>
                <a:gd name="connsiteX21" fmla="*/ 0 w 8748000"/>
                <a:gd name="connsiteY21" fmla="*/ 198004 h 1322641"/>
                <a:gd name="connsiteX0" fmla="*/ 0 w 8748000"/>
                <a:gd name="connsiteY0" fmla="*/ 198004 h 1322192"/>
                <a:gd name="connsiteX1" fmla="*/ 198004 w 8748000"/>
                <a:gd name="connsiteY1" fmla="*/ 0 h 1322192"/>
                <a:gd name="connsiteX2" fmla="*/ 1458000 w 8748000"/>
                <a:gd name="connsiteY2" fmla="*/ 0 h 1322192"/>
                <a:gd name="connsiteX3" fmla="*/ 1458000 w 8748000"/>
                <a:gd name="connsiteY3" fmla="*/ 0 h 1322192"/>
                <a:gd name="connsiteX4" fmla="*/ 3645000 w 8748000"/>
                <a:gd name="connsiteY4" fmla="*/ 0 h 1322192"/>
                <a:gd name="connsiteX5" fmla="*/ 8549996 w 8748000"/>
                <a:gd name="connsiteY5" fmla="*/ 0 h 1322192"/>
                <a:gd name="connsiteX6" fmla="*/ 8748000 w 8748000"/>
                <a:gd name="connsiteY6" fmla="*/ 198004 h 1322192"/>
                <a:gd name="connsiteX7" fmla="*/ 8748000 w 8748000"/>
                <a:gd name="connsiteY7" fmla="*/ 693000 h 1322192"/>
                <a:gd name="connsiteX8" fmla="*/ 8748000 w 8748000"/>
                <a:gd name="connsiteY8" fmla="*/ 693000 h 1322192"/>
                <a:gd name="connsiteX9" fmla="*/ 8748000 w 8748000"/>
                <a:gd name="connsiteY9" fmla="*/ 990000 h 1322192"/>
                <a:gd name="connsiteX10" fmla="*/ 8748000 w 8748000"/>
                <a:gd name="connsiteY10" fmla="*/ 989996 h 1322192"/>
                <a:gd name="connsiteX11" fmla="*/ 8549996 w 8748000"/>
                <a:gd name="connsiteY11" fmla="*/ 1188000 h 1322192"/>
                <a:gd name="connsiteX12" fmla="*/ 7966277 w 8748000"/>
                <a:gd name="connsiteY12" fmla="*/ 1188000 h 1322192"/>
                <a:gd name="connsiteX13" fmla="*/ 8421387 w 8748000"/>
                <a:gd name="connsiteY13" fmla="*/ 1321753 h 1322192"/>
                <a:gd name="connsiteX14" fmla="*/ 6688393 w 8748000"/>
                <a:gd name="connsiteY14" fmla="*/ 1169666 h 1322192"/>
                <a:gd name="connsiteX15" fmla="*/ 1458000 w 8748000"/>
                <a:gd name="connsiteY15" fmla="*/ 1188000 h 1322192"/>
                <a:gd name="connsiteX16" fmla="*/ 198004 w 8748000"/>
                <a:gd name="connsiteY16" fmla="*/ 1188000 h 1322192"/>
                <a:gd name="connsiteX17" fmla="*/ 0 w 8748000"/>
                <a:gd name="connsiteY17" fmla="*/ 989996 h 1322192"/>
                <a:gd name="connsiteX18" fmla="*/ 0 w 8748000"/>
                <a:gd name="connsiteY18" fmla="*/ 990000 h 1322192"/>
                <a:gd name="connsiteX19" fmla="*/ 0 w 8748000"/>
                <a:gd name="connsiteY19" fmla="*/ 693000 h 1322192"/>
                <a:gd name="connsiteX20" fmla="*/ 0 w 8748000"/>
                <a:gd name="connsiteY20" fmla="*/ 693000 h 1322192"/>
                <a:gd name="connsiteX21" fmla="*/ 0 w 8748000"/>
                <a:gd name="connsiteY21" fmla="*/ 198004 h 1322192"/>
                <a:gd name="connsiteX0" fmla="*/ 0 w 8748000"/>
                <a:gd name="connsiteY0" fmla="*/ 198004 h 1329545"/>
                <a:gd name="connsiteX1" fmla="*/ 198004 w 8748000"/>
                <a:gd name="connsiteY1" fmla="*/ 0 h 1329545"/>
                <a:gd name="connsiteX2" fmla="*/ 1458000 w 8748000"/>
                <a:gd name="connsiteY2" fmla="*/ 0 h 1329545"/>
                <a:gd name="connsiteX3" fmla="*/ 1458000 w 8748000"/>
                <a:gd name="connsiteY3" fmla="*/ 0 h 1329545"/>
                <a:gd name="connsiteX4" fmla="*/ 3645000 w 8748000"/>
                <a:gd name="connsiteY4" fmla="*/ 0 h 1329545"/>
                <a:gd name="connsiteX5" fmla="*/ 8549996 w 8748000"/>
                <a:gd name="connsiteY5" fmla="*/ 0 h 1329545"/>
                <a:gd name="connsiteX6" fmla="*/ 8748000 w 8748000"/>
                <a:gd name="connsiteY6" fmla="*/ 198004 h 1329545"/>
                <a:gd name="connsiteX7" fmla="*/ 8748000 w 8748000"/>
                <a:gd name="connsiteY7" fmla="*/ 693000 h 1329545"/>
                <a:gd name="connsiteX8" fmla="*/ 8748000 w 8748000"/>
                <a:gd name="connsiteY8" fmla="*/ 693000 h 1329545"/>
                <a:gd name="connsiteX9" fmla="*/ 8748000 w 8748000"/>
                <a:gd name="connsiteY9" fmla="*/ 990000 h 1329545"/>
                <a:gd name="connsiteX10" fmla="*/ 8748000 w 8748000"/>
                <a:gd name="connsiteY10" fmla="*/ 989996 h 1329545"/>
                <a:gd name="connsiteX11" fmla="*/ 8549996 w 8748000"/>
                <a:gd name="connsiteY11" fmla="*/ 1188000 h 1329545"/>
                <a:gd name="connsiteX12" fmla="*/ 7966277 w 8748000"/>
                <a:gd name="connsiteY12" fmla="*/ 1188000 h 1329545"/>
                <a:gd name="connsiteX13" fmla="*/ 8023180 w 8748000"/>
                <a:gd name="connsiteY13" fmla="*/ 1329127 h 1329545"/>
                <a:gd name="connsiteX14" fmla="*/ 6688393 w 8748000"/>
                <a:gd name="connsiteY14" fmla="*/ 1169666 h 1329545"/>
                <a:gd name="connsiteX15" fmla="*/ 1458000 w 8748000"/>
                <a:gd name="connsiteY15" fmla="*/ 1188000 h 1329545"/>
                <a:gd name="connsiteX16" fmla="*/ 198004 w 8748000"/>
                <a:gd name="connsiteY16" fmla="*/ 1188000 h 1329545"/>
                <a:gd name="connsiteX17" fmla="*/ 0 w 8748000"/>
                <a:gd name="connsiteY17" fmla="*/ 989996 h 1329545"/>
                <a:gd name="connsiteX18" fmla="*/ 0 w 8748000"/>
                <a:gd name="connsiteY18" fmla="*/ 990000 h 1329545"/>
                <a:gd name="connsiteX19" fmla="*/ 0 w 8748000"/>
                <a:gd name="connsiteY19" fmla="*/ 693000 h 1329545"/>
                <a:gd name="connsiteX20" fmla="*/ 0 w 8748000"/>
                <a:gd name="connsiteY20" fmla="*/ 693000 h 1329545"/>
                <a:gd name="connsiteX21" fmla="*/ 0 w 8748000"/>
                <a:gd name="connsiteY21" fmla="*/ 198004 h 1329545"/>
                <a:gd name="connsiteX0" fmla="*/ 0 w 8748000"/>
                <a:gd name="connsiteY0" fmla="*/ 198004 h 1329127"/>
                <a:gd name="connsiteX1" fmla="*/ 198004 w 8748000"/>
                <a:gd name="connsiteY1" fmla="*/ 0 h 1329127"/>
                <a:gd name="connsiteX2" fmla="*/ 1458000 w 8748000"/>
                <a:gd name="connsiteY2" fmla="*/ 0 h 1329127"/>
                <a:gd name="connsiteX3" fmla="*/ 1458000 w 8748000"/>
                <a:gd name="connsiteY3" fmla="*/ 0 h 1329127"/>
                <a:gd name="connsiteX4" fmla="*/ 3645000 w 8748000"/>
                <a:gd name="connsiteY4" fmla="*/ 0 h 1329127"/>
                <a:gd name="connsiteX5" fmla="*/ 8549996 w 8748000"/>
                <a:gd name="connsiteY5" fmla="*/ 0 h 1329127"/>
                <a:gd name="connsiteX6" fmla="*/ 8748000 w 8748000"/>
                <a:gd name="connsiteY6" fmla="*/ 198004 h 1329127"/>
                <a:gd name="connsiteX7" fmla="*/ 8748000 w 8748000"/>
                <a:gd name="connsiteY7" fmla="*/ 693000 h 1329127"/>
                <a:gd name="connsiteX8" fmla="*/ 8748000 w 8748000"/>
                <a:gd name="connsiteY8" fmla="*/ 693000 h 1329127"/>
                <a:gd name="connsiteX9" fmla="*/ 8748000 w 8748000"/>
                <a:gd name="connsiteY9" fmla="*/ 990000 h 1329127"/>
                <a:gd name="connsiteX10" fmla="*/ 8748000 w 8748000"/>
                <a:gd name="connsiteY10" fmla="*/ 989996 h 1329127"/>
                <a:gd name="connsiteX11" fmla="*/ 8549996 w 8748000"/>
                <a:gd name="connsiteY11" fmla="*/ 1188000 h 1329127"/>
                <a:gd name="connsiteX12" fmla="*/ 7966277 w 8748000"/>
                <a:gd name="connsiteY12" fmla="*/ 1188000 h 1329127"/>
                <a:gd name="connsiteX13" fmla="*/ 8023180 w 8748000"/>
                <a:gd name="connsiteY13" fmla="*/ 1329127 h 1329127"/>
                <a:gd name="connsiteX14" fmla="*/ 6688393 w 8748000"/>
                <a:gd name="connsiteY14" fmla="*/ 1169666 h 1329127"/>
                <a:gd name="connsiteX15" fmla="*/ 1458000 w 8748000"/>
                <a:gd name="connsiteY15" fmla="*/ 1188000 h 1329127"/>
                <a:gd name="connsiteX16" fmla="*/ 198004 w 8748000"/>
                <a:gd name="connsiteY16" fmla="*/ 1188000 h 1329127"/>
                <a:gd name="connsiteX17" fmla="*/ 0 w 8748000"/>
                <a:gd name="connsiteY17" fmla="*/ 989996 h 1329127"/>
                <a:gd name="connsiteX18" fmla="*/ 0 w 8748000"/>
                <a:gd name="connsiteY18" fmla="*/ 990000 h 1329127"/>
                <a:gd name="connsiteX19" fmla="*/ 0 w 8748000"/>
                <a:gd name="connsiteY19" fmla="*/ 693000 h 1329127"/>
                <a:gd name="connsiteX20" fmla="*/ 0 w 8748000"/>
                <a:gd name="connsiteY20" fmla="*/ 693000 h 1329127"/>
                <a:gd name="connsiteX21" fmla="*/ 0 w 8748000"/>
                <a:gd name="connsiteY21" fmla="*/ 198004 h 1329127"/>
                <a:gd name="connsiteX0" fmla="*/ 0 w 8748000"/>
                <a:gd name="connsiteY0" fmla="*/ 198004 h 1329127"/>
                <a:gd name="connsiteX1" fmla="*/ 198004 w 8748000"/>
                <a:gd name="connsiteY1" fmla="*/ 0 h 1329127"/>
                <a:gd name="connsiteX2" fmla="*/ 1458000 w 8748000"/>
                <a:gd name="connsiteY2" fmla="*/ 0 h 1329127"/>
                <a:gd name="connsiteX3" fmla="*/ 1458000 w 8748000"/>
                <a:gd name="connsiteY3" fmla="*/ 0 h 1329127"/>
                <a:gd name="connsiteX4" fmla="*/ 3645000 w 8748000"/>
                <a:gd name="connsiteY4" fmla="*/ 0 h 1329127"/>
                <a:gd name="connsiteX5" fmla="*/ 8549996 w 8748000"/>
                <a:gd name="connsiteY5" fmla="*/ 0 h 1329127"/>
                <a:gd name="connsiteX6" fmla="*/ 8748000 w 8748000"/>
                <a:gd name="connsiteY6" fmla="*/ 198004 h 1329127"/>
                <a:gd name="connsiteX7" fmla="*/ 8748000 w 8748000"/>
                <a:gd name="connsiteY7" fmla="*/ 693000 h 1329127"/>
                <a:gd name="connsiteX8" fmla="*/ 8748000 w 8748000"/>
                <a:gd name="connsiteY8" fmla="*/ 693000 h 1329127"/>
                <a:gd name="connsiteX9" fmla="*/ 8748000 w 8748000"/>
                <a:gd name="connsiteY9" fmla="*/ 990000 h 1329127"/>
                <a:gd name="connsiteX10" fmla="*/ 8748000 w 8748000"/>
                <a:gd name="connsiteY10" fmla="*/ 989996 h 1329127"/>
                <a:gd name="connsiteX11" fmla="*/ 8549996 w 8748000"/>
                <a:gd name="connsiteY11" fmla="*/ 1188000 h 1329127"/>
                <a:gd name="connsiteX12" fmla="*/ 7966277 w 8748000"/>
                <a:gd name="connsiteY12" fmla="*/ 1188000 h 1329127"/>
                <a:gd name="connsiteX13" fmla="*/ 8023180 w 8748000"/>
                <a:gd name="connsiteY13" fmla="*/ 1329127 h 1329127"/>
                <a:gd name="connsiteX14" fmla="*/ 6688393 w 8748000"/>
                <a:gd name="connsiteY14" fmla="*/ 1191789 h 1329127"/>
                <a:gd name="connsiteX15" fmla="*/ 1458000 w 8748000"/>
                <a:gd name="connsiteY15" fmla="*/ 1188000 h 1329127"/>
                <a:gd name="connsiteX16" fmla="*/ 198004 w 8748000"/>
                <a:gd name="connsiteY16" fmla="*/ 1188000 h 1329127"/>
                <a:gd name="connsiteX17" fmla="*/ 0 w 8748000"/>
                <a:gd name="connsiteY17" fmla="*/ 989996 h 1329127"/>
                <a:gd name="connsiteX18" fmla="*/ 0 w 8748000"/>
                <a:gd name="connsiteY18" fmla="*/ 990000 h 1329127"/>
                <a:gd name="connsiteX19" fmla="*/ 0 w 8748000"/>
                <a:gd name="connsiteY19" fmla="*/ 693000 h 1329127"/>
                <a:gd name="connsiteX20" fmla="*/ 0 w 8748000"/>
                <a:gd name="connsiteY20" fmla="*/ 693000 h 1329127"/>
                <a:gd name="connsiteX21" fmla="*/ 0 w 8748000"/>
                <a:gd name="connsiteY21" fmla="*/ 198004 h 1329127"/>
                <a:gd name="connsiteX0" fmla="*/ 0 w 8748000"/>
                <a:gd name="connsiteY0" fmla="*/ 198004 h 1434584"/>
                <a:gd name="connsiteX1" fmla="*/ 198004 w 8748000"/>
                <a:gd name="connsiteY1" fmla="*/ 0 h 1434584"/>
                <a:gd name="connsiteX2" fmla="*/ 1458000 w 8748000"/>
                <a:gd name="connsiteY2" fmla="*/ 0 h 1434584"/>
                <a:gd name="connsiteX3" fmla="*/ 1458000 w 8748000"/>
                <a:gd name="connsiteY3" fmla="*/ 0 h 1434584"/>
                <a:gd name="connsiteX4" fmla="*/ 3645000 w 8748000"/>
                <a:gd name="connsiteY4" fmla="*/ 0 h 1434584"/>
                <a:gd name="connsiteX5" fmla="*/ 8549996 w 8748000"/>
                <a:gd name="connsiteY5" fmla="*/ 0 h 1434584"/>
                <a:gd name="connsiteX6" fmla="*/ 8748000 w 8748000"/>
                <a:gd name="connsiteY6" fmla="*/ 198004 h 1434584"/>
                <a:gd name="connsiteX7" fmla="*/ 8748000 w 8748000"/>
                <a:gd name="connsiteY7" fmla="*/ 693000 h 1434584"/>
                <a:gd name="connsiteX8" fmla="*/ 8748000 w 8748000"/>
                <a:gd name="connsiteY8" fmla="*/ 693000 h 1434584"/>
                <a:gd name="connsiteX9" fmla="*/ 8748000 w 8748000"/>
                <a:gd name="connsiteY9" fmla="*/ 990000 h 1434584"/>
                <a:gd name="connsiteX10" fmla="*/ 8748000 w 8748000"/>
                <a:gd name="connsiteY10" fmla="*/ 989996 h 1434584"/>
                <a:gd name="connsiteX11" fmla="*/ 8549996 w 8748000"/>
                <a:gd name="connsiteY11" fmla="*/ 1188000 h 1434584"/>
                <a:gd name="connsiteX12" fmla="*/ 7966277 w 8748000"/>
                <a:gd name="connsiteY12" fmla="*/ 1188000 h 1434584"/>
                <a:gd name="connsiteX13" fmla="*/ 8023180 w 8748000"/>
                <a:gd name="connsiteY13" fmla="*/ 1434584 h 1434584"/>
                <a:gd name="connsiteX14" fmla="*/ 6688393 w 8748000"/>
                <a:gd name="connsiteY14" fmla="*/ 1191789 h 1434584"/>
                <a:gd name="connsiteX15" fmla="*/ 1458000 w 8748000"/>
                <a:gd name="connsiteY15" fmla="*/ 1188000 h 1434584"/>
                <a:gd name="connsiteX16" fmla="*/ 198004 w 8748000"/>
                <a:gd name="connsiteY16" fmla="*/ 1188000 h 1434584"/>
                <a:gd name="connsiteX17" fmla="*/ 0 w 8748000"/>
                <a:gd name="connsiteY17" fmla="*/ 989996 h 1434584"/>
                <a:gd name="connsiteX18" fmla="*/ 0 w 8748000"/>
                <a:gd name="connsiteY18" fmla="*/ 990000 h 1434584"/>
                <a:gd name="connsiteX19" fmla="*/ 0 w 8748000"/>
                <a:gd name="connsiteY19" fmla="*/ 693000 h 1434584"/>
                <a:gd name="connsiteX20" fmla="*/ 0 w 8748000"/>
                <a:gd name="connsiteY20" fmla="*/ 693000 h 1434584"/>
                <a:gd name="connsiteX21" fmla="*/ 0 w 8748000"/>
                <a:gd name="connsiteY21" fmla="*/ 198004 h 1434584"/>
                <a:gd name="connsiteX0" fmla="*/ 0 w 8748000"/>
                <a:gd name="connsiteY0" fmla="*/ 198004 h 1434584"/>
                <a:gd name="connsiteX1" fmla="*/ 198004 w 8748000"/>
                <a:gd name="connsiteY1" fmla="*/ 0 h 1434584"/>
                <a:gd name="connsiteX2" fmla="*/ 1458000 w 8748000"/>
                <a:gd name="connsiteY2" fmla="*/ 0 h 1434584"/>
                <a:gd name="connsiteX3" fmla="*/ 1458000 w 8748000"/>
                <a:gd name="connsiteY3" fmla="*/ 0 h 1434584"/>
                <a:gd name="connsiteX4" fmla="*/ 3645000 w 8748000"/>
                <a:gd name="connsiteY4" fmla="*/ 0 h 1434584"/>
                <a:gd name="connsiteX5" fmla="*/ 8549996 w 8748000"/>
                <a:gd name="connsiteY5" fmla="*/ 0 h 1434584"/>
                <a:gd name="connsiteX6" fmla="*/ 8748000 w 8748000"/>
                <a:gd name="connsiteY6" fmla="*/ 198004 h 1434584"/>
                <a:gd name="connsiteX7" fmla="*/ 8748000 w 8748000"/>
                <a:gd name="connsiteY7" fmla="*/ 693000 h 1434584"/>
                <a:gd name="connsiteX8" fmla="*/ 8748000 w 8748000"/>
                <a:gd name="connsiteY8" fmla="*/ 693000 h 1434584"/>
                <a:gd name="connsiteX9" fmla="*/ 8748000 w 8748000"/>
                <a:gd name="connsiteY9" fmla="*/ 990000 h 1434584"/>
                <a:gd name="connsiteX10" fmla="*/ 8748000 w 8748000"/>
                <a:gd name="connsiteY10" fmla="*/ 989996 h 1434584"/>
                <a:gd name="connsiteX11" fmla="*/ 8549996 w 8748000"/>
                <a:gd name="connsiteY11" fmla="*/ 1188000 h 1434584"/>
                <a:gd name="connsiteX12" fmla="*/ 7966277 w 8748000"/>
                <a:gd name="connsiteY12" fmla="*/ 1188000 h 1434584"/>
                <a:gd name="connsiteX13" fmla="*/ 8023180 w 8748000"/>
                <a:gd name="connsiteY13" fmla="*/ 1434584 h 1434584"/>
                <a:gd name="connsiteX14" fmla="*/ 7248831 w 8748000"/>
                <a:gd name="connsiteY14" fmla="*/ 1294812 h 1434584"/>
                <a:gd name="connsiteX15" fmla="*/ 6688393 w 8748000"/>
                <a:gd name="connsiteY15" fmla="*/ 1191789 h 1434584"/>
                <a:gd name="connsiteX16" fmla="*/ 1458000 w 8748000"/>
                <a:gd name="connsiteY16" fmla="*/ 1188000 h 1434584"/>
                <a:gd name="connsiteX17" fmla="*/ 198004 w 8748000"/>
                <a:gd name="connsiteY17" fmla="*/ 1188000 h 1434584"/>
                <a:gd name="connsiteX18" fmla="*/ 0 w 8748000"/>
                <a:gd name="connsiteY18" fmla="*/ 989996 h 1434584"/>
                <a:gd name="connsiteX19" fmla="*/ 0 w 8748000"/>
                <a:gd name="connsiteY19" fmla="*/ 990000 h 1434584"/>
                <a:gd name="connsiteX20" fmla="*/ 0 w 8748000"/>
                <a:gd name="connsiteY20" fmla="*/ 693000 h 1434584"/>
                <a:gd name="connsiteX21" fmla="*/ 0 w 8748000"/>
                <a:gd name="connsiteY21" fmla="*/ 693000 h 1434584"/>
                <a:gd name="connsiteX22" fmla="*/ 0 w 8748000"/>
                <a:gd name="connsiteY22" fmla="*/ 198004 h 1434584"/>
                <a:gd name="connsiteX0" fmla="*/ 0 w 8748000"/>
                <a:gd name="connsiteY0" fmla="*/ 198004 h 1434584"/>
                <a:gd name="connsiteX1" fmla="*/ 198004 w 8748000"/>
                <a:gd name="connsiteY1" fmla="*/ 0 h 1434584"/>
                <a:gd name="connsiteX2" fmla="*/ 1458000 w 8748000"/>
                <a:gd name="connsiteY2" fmla="*/ 0 h 1434584"/>
                <a:gd name="connsiteX3" fmla="*/ 1458000 w 8748000"/>
                <a:gd name="connsiteY3" fmla="*/ 0 h 1434584"/>
                <a:gd name="connsiteX4" fmla="*/ 3645000 w 8748000"/>
                <a:gd name="connsiteY4" fmla="*/ 0 h 1434584"/>
                <a:gd name="connsiteX5" fmla="*/ 8549996 w 8748000"/>
                <a:gd name="connsiteY5" fmla="*/ 0 h 1434584"/>
                <a:gd name="connsiteX6" fmla="*/ 8748000 w 8748000"/>
                <a:gd name="connsiteY6" fmla="*/ 198004 h 1434584"/>
                <a:gd name="connsiteX7" fmla="*/ 8748000 w 8748000"/>
                <a:gd name="connsiteY7" fmla="*/ 693000 h 1434584"/>
                <a:gd name="connsiteX8" fmla="*/ 8748000 w 8748000"/>
                <a:gd name="connsiteY8" fmla="*/ 693000 h 1434584"/>
                <a:gd name="connsiteX9" fmla="*/ 8748000 w 8748000"/>
                <a:gd name="connsiteY9" fmla="*/ 990000 h 1434584"/>
                <a:gd name="connsiteX10" fmla="*/ 8748000 w 8748000"/>
                <a:gd name="connsiteY10" fmla="*/ 989996 h 1434584"/>
                <a:gd name="connsiteX11" fmla="*/ 8549996 w 8748000"/>
                <a:gd name="connsiteY11" fmla="*/ 1188000 h 1434584"/>
                <a:gd name="connsiteX12" fmla="*/ 7966277 w 8748000"/>
                <a:gd name="connsiteY12" fmla="*/ 1188000 h 1434584"/>
                <a:gd name="connsiteX13" fmla="*/ 8023180 w 8748000"/>
                <a:gd name="connsiteY13" fmla="*/ 1434584 h 1434584"/>
                <a:gd name="connsiteX14" fmla="*/ 7256205 w 8748000"/>
                <a:gd name="connsiteY14" fmla="*/ 1213691 h 1434584"/>
                <a:gd name="connsiteX15" fmla="*/ 6688393 w 8748000"/>
                <a:gd name="connsiteY15" fmla="*/ 1191789 h 1434584"/>
                <a:gd name="connsiteX16" fmla="*/ 1458000 w 8748000"/>
                <a:gd name="connsiteY16" fmla="*/ 1188000 h 1434584"/>
                <a:gd name="connsiteX17" fmla="*/ 198004 w 8748000"/>
                <a:gd name="connsiteY17" fmla="*/ 1188000 h 1434584"/>
                <a:gd name="connsiteX18" fmla="*/ 0 w 8748000"/>
                <a:gd name="connsiteY18" fmla="*/ 989996 h 1434584"/>
                <a:gd name="connsiteX19" fmla="*/ 0 w 8748000"/>
                <a:gd name="connsiteY19" fmla="*/ 990000 h 1434584"/>
                <a:gd name="connsiteX20" fmla="*/ 0 w 8748000"/>
                <a:gd name="connsiteY20" fmla="*/ 693000 h 1434584"/>
                <a:gd name="connsiteX21" fmla="*/ 0 w 8748000"/>
                <a:gd name="connsiteY21" fmla="*/ 693000 h 1434584"/>
                <a:gd name="connsiteX22" fmla="*/ 0 w 8748000"/>
                <a:gd name="connsiteY22" fmla="*/ 198004 h 1434584"/>
                <a:gd name="connsiteX0" fmla="*/ 0 w 8748000"/>
                <a:gd name="connsiteY0" fmla="*/ 198004 h 1434584"/>
                <a:gd name="connsiteX1" fmla="*/ 198004 w 8748000"/>
                <a:gd name="connsiteY1" fmla="*/ 0 h 1434584"/>
                <a:gd name="connsiteX2" fmla="*/ 1458000 w 8748000"/>
                <a:gd name="connsiteY2" fmla="*/ 0 h 1434584"/>
                <a:gd name="connsiteX3" fmla="*/ 1458000 w 8748000"/>
                <a:gd name="connsiteY3" fmla="*/ 0 h 1434584"/>
                <a:gd name="connsiteX4" fmla="*/ 3645000 w 8748000"/>
                <a:gd name="connsiteY4" fmla="*/ 0 h 1434584"/>
                <a:gd name="connsiteX5" fmla="*/ 8549996 w 8748000"/>
                <a:gd name="connsiteY5" fmla="*/ 0 h 1434584"/>
                <a:gd name="connsiteX6" fmla="*/ 8748000 w 8748000"/>
                <a:gd name="connsiteY6" fmla="*/ 198004 h 1434584"/>
                <a:gd name="connsiteX7" fmla="*/ 8748000 w 8748000"/>
                <a:gd name="connsiteY7" fmla="*/ 693000 h 1434584"/>
                <a:gd name="connsiteX8" fmla="*/ 8748000 w 8748000"/>
                <a:gd name="connsiteY8" fmla="*/ 693000 h 1434584"/>
                <a:gd name="connsiteX9" fmla="*/ 8748000 w 8748000"/>
                <a:gd name="connsiteY9" fmla="*/ 990000 h 1434584"/>
                <a:gd name="connsiteX10" fmla="*/ 8748000 w 8748000"/>
                <a:gd name="connsiteY10" fmla="*/ 989996 h 1434584"/>
                <a:gd name="connsiteX11" fmla="*/ 8549996 w 8748000"/>
                <a:gd name="connsiteY11" fmla="*/ 1188000 h 1434584"/>
                <a:gd name="connsiteX12" fmla="*/ 7966277 w 8748000"/>
                <a:gd name="connsiteY12" fmla="*/ 1188000 h 1434584"/>
                <a:gd name="connsiteX13" fmla="*/ 8023180 w 8748000"/>
                <a:gd name="connsiteY13" fmla="*/ 1434584 h 1434584"/>
                <a:gd name="connsiteX14" fmla="*/ 7506928 w 8748000"/>
                <a:gd name="connsiteY14" fmla="*/ 1213691 h 1434584"/>
                <a:gd name="connsiteX15" fmla="*/ 6688393 w 8748000"/>
                <a:gd name="connsiteY15" fmla="*/ 1191789 h 1434584"/>
                <a:gd name="connsiteX16" fmla="*/ 1458000 w 8748000"/>
                <a:gd name="connsiteY16" fmla="*/ 1188000 h 1434584"/>
                <a:gd name="connsiteX17" fmla="*/ 198004 w 8748000"/>
                <a:gd name="connsiteY17" fmla="*/ 1188000 h 1434584"/>
                <a:gd name="connsiteX18" fmla="*/ 0 w 8748000"/>
                <a:gd name="connsiteY18" fmla="*/ 989996 h 1434584"/>
                <a:gd name="connsiteX19" fmla="*/ 0 w 8748000"/>
                <a:gd name="connsiteY19" fmla="*/ 990000 h 1434584"/>
                <a:gd name="connsiteX20" fmla="*/ 0 w 8748000"/>
                <a:gd name="connsiteY20" fmla="*/ 693000 h 1434584"/>
                <a:gd name="connsiteX21" fmla="*/ 0 w 8748000"/>
                <a:gd name="connsiteY21" fmla="*/ 693000 h 1434584"/>
                <a:gd name="connsiteX22" fmla="*/ 0 w 8748000"/>
                <a:gd name="connsiteY22" fmla="*/ 198004 h 1434584"/>
                <a:gd name="connsiteX0" fmla="*/ 0 w 8748000"/>
                <a:gd name="connsiteY0" fmla="*/ 198004 h 1475144"/>
                <a:gd name="connsiteX1" fmla="*/ 198004 w 8748000"/>
                <a:gd name="connsiteY1" fmla="*/ 0 h 1475144"/>
                <a:gd name="connsiteX2" fmla="*/ 1458000 w 8748000"/>
                <a:gd name="connsiteY2" fmla="*/ 0 h 1475144"/>
                <a:gd name="connsiteX3" fmla="*/ 1458000 w 8748000"/>
                <a:gd name="connsiteY3" fmla="*/ 0 h 1475144"/>
                <a:gd name="connsiteX4" fmla="*/ 3645000 w 8748000"/>
                <a:gd name="connsiteY4" fmla="*/ 0 h 1475144"/>
                <a:gd name="connsiteX5" fmla="*/ 8549996 w 8748000"/>
                <a:gd name="connsiteY5" fmla="*/ 0 h 1475144"/>
                <a:gd name="connsiteX6" fmla="*/ 8748000 w 8748000"/>
                <a:gd name="connsiteY6" fmla="*/ 198004 h 1475144"/>
                <a:gd name="connsiteX7" fmla="*/ 8748000 w 8748000"/>
                <a:gd name="connsiteY7" fmla="*/ 693000 h 1475144"/>
                <a:gd name="connsiteX8" fmla="*/ 8748000 w 8748000"/>
                <a:gd name="connsiteY8" fmla="*/ 693000 h 1475144"/>
                <a:gd name="connsiteX9" fmla="*/ 8748000 w 8748000"/>
                <a:gd name="connsiteY9" fmla="*/ 990000 h 1475144"/>
                <a:gd name="connsiteX10" fmla="*/ 8748000 w 8748000"/>
                <a:gd name="connsiteY10" fmla="*/ 989996 h 1475144"/>
                <a:gd name="connsiteX11" fmla="*/ 8549996 w 8748000"/>
                <a:gd name="connsiteY11" fmla="*/ 1188000 h 1475144"/>
                <a:gd name="connsiteX12" fmla="*/ 7966277 w 8748000"/>
                <a:gd name="connsiteY12" fmla="*/ 1188000 h 1475144"/>
                <a:gd name="connsiteX13" fmla="*/ 8141167 w 8748000"/>
                <a:gd name="connsiteY13" fmla="*/ 1475144 h 1475144"/>
                <a:gd name="connsiteX14" fmla="*/ 7506928 w 8748000"/>
                <a:gd name="connsiteY14" fmla="*/ 1213691 h 1475144"/>
                <a:gd name="connsiteX15" fmla="*/ 6688393 w 8748000"/>
                <a:gd name="connsiteY15" fmla="*/ 1191789 h 1475144"/>
                <a:gd name="connsiteX16" fmla="*/ 1458000 w 8748000"/>
                <a:gd name="connsiteY16" fmla="*/ 1188000 h 1475144"/>
                <a:gd name="connsiteX17" fmla="*/ 198004 w 8748000"/>
                <a:gd name="connsiteY17" fmla="*/ 1188000 h 1475144"/>
                <a:gd name="connsiteX18" fmla="*/ 0 w 8748000"/>
                <a:gd name="connsiteY18" fmla="*/ 989996 h 1475144"/>
                <a:gd name="connsiteX19" fmla="*/ 0 w 8748000"/>
                <a:gd name="connsiteY19" fmla="*/ 990000 h 1475144"/>
                <a:gd name="connsiteX20" fmla="*/ 0 w 8748000"/>
                <a:gd name="connsiteY20" fmla="*/ 693000 h 1475144"/>
                <a:gd name="connsiteX21" fmla="*/ 0 w 8748000"/>
                <a:gd name="connsiteY21" fmla="*/ 693000 h 1475144"/>
                <a:gd name="connsiteX22" fmla="*/ 0 w 8748000"/>
                <a:gd name="connsiteY22" fmla="*/ 198004 h 1475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748000" h="1475144">
                  <a:moveTo>
                    <a:pt x="0" y="198004"/>
                  </a:moveTo>
                  <a:cubicBezTo>
                    <a:pt x="0" y="88649"/>
                    <a:pt x="88649" y="0"/>
                    <a:pt x="198004" y="0"/>
                  </a:cubicBezTo>
                  <a:lnTo>
                    <a:pt x="1458000" y="0"/>
                  </a:lnTo>
                  <a:lnTo>
                    <a:pt x="1458000" y="0"/>
                  </a:lnTo>
                  <a:lnTo>
                    <a:pt x="3645000" y="0"/>
                  </a:lnTo>
                  <a:lnTo>
                    <a:pt x="8549996" y="0"/>
                  </a:lnTo>
                  <a:cubicBezTo>
                    <a:pt x="8659351" y="0"/>
                    <a:pt x="8748000" y="88649"/>
                    <a:pt x="8748000" y="198004"/>
                  </a:cubicBezTo>
                  <a:lnTo>
                    <a:pt x="8748000" y="693000"/>
                  </a:lnTo>
                  <a:lnTo>
                    <a:pt x="8748000" y="693000"/>
                  </a:lnTo>
                  <a:lnTo>
                    <a:pt x="8748000" y="990000"/>
                  </a:lnTo>
                  <a:lnTo>
                    <a:pt x="8748000" y="989996"/>
                  </a:lnTo>
                  <a:cubicBezTo>
                    <a:pt x="8748000" y="1099351"/>
                    <a:pt x="8659351" y="1188000"/>
                    <a:pt x="8549996" y="1188000"/>
                  </a:cubicBezTo>
                  <a:lnTo>
                    <a:pt x="7966277" y="1188000"/>
                  </a:lnTo>
                  <a:lnTo>
                    <a:pt x="8141167" y="1475144"/>
                  </a:lnTo>
                  <a:lnTo>
                    <a:pt x="7506928" y="1213691"/>
                  </a:lnTo>
                  <a:lnTo>
                    <a:pt x="6688393" y="1191789"/>
                  </a:lnTo>
                  <a:lnTo>
                    <a:pt x="1458000" y="1188000"/>
                  </a:lnTo>
                  <a:lnTo>
                    <a:pt x="198004" y="1188000"/>
                  </a:lnTo>
                  <a:cubicBezTo>
                    <a:pt x="88649" y="1188000"/>
                    <a:pt x="0" y="1099351"/>
                    <a:pt x="0" y="989996"/>
                  </a:cubicBezTo>
                  <a:lnTo>
                    <a:pt x="0" y="990000"/>
                  </a:lnTo>
                  <a:lnTo>
                    <a:pt x="0" y="693000"/>
                  </a:lnTo>
                  <a:lnTo>
                    <a:pt x="0" y="693000"/>
                  </a:lnTo>
                  <a:lnTo>
                    <a:pt x="0" y="198004"/>
                  </a:lnTo>
                  <a:close/>
                </a:path>
              </a:pathLst>
            </a:custGeom>
            <a:solidFill>
              <a:schemeClr val="bg1">
                <a:lumMod val="95000"/>
              </a:schemeClr>
            </a:solidFill>
            <a:ln w="38100">
              <a:solidFill>
                <a:srgbClr val="E7A5CA"/>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fr-CH" sz="400" i="1" dirty="0">
                <a:solidFill>
                  <a:schemeClr val="tx1"/>
                </a:solidFill>
              </a:endParaRPr>
            </a:p>
          </p:txBody>
        </p:sp>
        <p:sp>
          <p:nvSpPr>
            <p:cNvPr id="9" name="ZoneTexte 8"/>
            <p:cNvSpPr txBox="1"/>
            <p:nvPr/>
          </p:nvSpPr>
          <p:spPr>
            <a:xfrm>
              <a:off x="3644196" y="5028407"/>
              <a:ext cx="7966611" cy="1077218"/>
            </a:xfrm>
            <a:prstGeom prst="rect">
              <a:avLst/>
            </a:prstGeom>
            <a:noFill/>
          </p:spPr>
          <p:txBody>
            <a:bodyPr wrap="square" rtlCol="0">
              <a:spAutoFit/>
            </a:bodyPr>
            <a:lstStyle/>
            <a:p>
              <a:pPr algn="ctr"/>
              <a:r>
                <a:rPr lang="fr-CH" sz="1600" i="1" dirty="0">
                  <a:latin typeface="Calibri" panose="020F0502020204030204" pitchFamily="34" charset="0"/>
                  <a:cs typeface="Calibri" panose="020F0502020204030204" pitchFamily="34" charset="0"/>
                </a:rPr>
                <a:t>Dès le départ on m’a mise en confiance par rapport au fait que oui j’étais enceinte et que j’avais des droits, j’avais moins peur de dire, « là, demain vous m’avez mis ça, ça me paraît un peu compliqué et tout ».</a:t>
              </a:r>
            </a:p>
            <a:p>
              <a:pPr algn="ctr"/>
              <a:r>
                <a:rPr lang="fr-CH" sz="1600" dirty="0">
                  <a:latin typeface="Calibri" panose="020F0502020204030204" pitchFamily="34" charset="0"/>
                  <a:cs typeface="Calibri" panose="020F0502020204030204" pitchFamily="34" charset="0"/>
                </a:rPr>
                <a:t>(ASSC, soins à domicile)</a:t>
              </a:r>
            </a:p>
          </p:txBody>
        </p:sp>
      </p:grpSp>
      <p:pic>
        <p:nvPicPr>
          <p:cNvPr id="10" name="Imag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748901" y="1640761"/>
            <a:ext cx="1001767" cy="753935"/>
          </a:xfrm>
          <a:prstGeom prst="rect">
            <a:avLst/>
          </a:prstGeom>
        </p:spPr>
      </p:pic>
      <p:sp>
        <p:nvSpPr>
          <p:cNvPr id="3" name="Rectangle 2">
            <a:extLst>
              <a:ext uri="{FF2B5EF4-FFF2-40B4-BE49-F238E27FC236}">
                <a16:creationId xmlns:a16="http://schemas.microsoft.com/office/drawing/2014/main" id="{7A516E8A-FB3E-CFDD-1473-A1047F91A985}"/>
              </a:ext>
            </a:extLst>
          </p:cNvPr>
          <p:cNvSpPr/>
          <p:nvPr/>
        </p:nvSpPr>
        <p:spPr>
          <a:xfrm>
            <a:off x="765107" y="6097600"/>
            <a:ext cx="9505577" cy="276999"/>
          </a:xfrm>
          <a:prstGeom prst="rect">
            <a:avLst/>
          </a:prstGeom>
          <a:noFill/>
          <a:effectLst>
            <a:outerShdw blurRad="50800" dist="38100" dir="2700000" algn="tl" rotWithShape="0">
              <a:prstClr val="black">
                <a:alpha val="40000"/>
              </a:prstClr>
            </a:outerShdw>
          </a:effectLst>
        </p:spPr>
        <p:txBody>
          <a:bodyPr wrap="square">
            <a:spAutoFit/>
          </a:bodyPr>
          <a:lstStyle/>
          <a:p>
            <a:r>
              <a:rPr lang="fr-CH" sz="1200" dirty="0">
                <a:latin typeface="Calibri" panose="020F0502020204030204" pitchFamily="34" charset="0"/>
              </a:rPr>
              <a:t>(Abderhalden-Zellweger, Probst, Politis Mercier, Danuser, &amp; Krief, 2021)</a:t>
            </a:r>
            <a:endParaRPr lang="fr-CH" sz="12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73786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custDataLst>
              <p:tags r:id="rId1"/>
            </p:custDataLst>
          </p:nvPr>
        </p:nvSpPr>
        <p:spPr/>
        <p:txBody>
          <a:bodyPr/>
          <a:lstStyle/>
          <a:p>
            <a:fld id="{D57F1E4F-1CFF-5643-939E-217C01CDF565}" type="slidenum">
              <a:rPr lang="en-US" smtClean="0"/>
              <a:pPr/>
              <a:t>19</a:t>
            </a:fld>
            <a:endParaRPr lang="en-US" dirty="0"/>
          </a:p>
        </p:txBody>
      </p:sp>
      <p:sp>
        <p:nvSpPr>
          <p:cNvPr id="7" name="Espace réservé du contenu 2"/>
          <p:cNvSpPr>
            <a:spLocks noGrp="1"/>
          </p:cNvSpPr>
          <p:nvPr>
            <p:ph idx="1"/>
            <p:custDataLst>
              <p:tags r:id="rId2"/>
            </p:custDataLst>
          </p:nvPr>
        </p:nvSpPr>
        <p:spPr>
          <a:xfrm>
            <a:off x="574239" y="1770620"/>
            <a:ext cx="10130274" cy="4909245"/>
          </a:xfrm>
        </p:spPr>
        <p:txBody>
          <a:bodyPr anchor="t">
            <a:normAutofit/>
          </a:bodyPr>
          <a:lstStyle/>
          <a:p>
            <a:pPr lvl="1">
              <a:lnSpc>
                <a:spcPct val="124000"/>
              </a:lnSpc>
              <a:spcBef>
                <a:spcPts val="1200"/>
              </a:spcBef>
              <a:buFont typeface="Wingdings" panose="05000000000000000000" pitchFamily="2" charset="2"/>
              <a:buChar char="Ø"/>
            </a:pPr>
            <a:r>
              <a:rPr lang="fr-FR" sz="2000" dirty="0">
                <a:solidFill>
                  <a:schemeClr val="tx1"/>
                </a:solidFill>
              </a:rPr>
              <a:t>Tensions avec les collègues lorsque les mesures de protection impliquent une charge supplémentaire.</a:t>
            </a:r>
          </a:p>
          <a:p>
            <a:pPr lvl="1" algn="just">
              <a:lnSpc>
                <a:spcPct val="114000"/>
              </a:lnSpc>
              <a:spcBef>
                <a:spcPts val="1200"/>
              </a:spcBef>
              <a:buFont typeface="Wingdings" panose="05000000000000000000" pitchFamily="2" charset="2"/>
              <a:buChar char="Ø"/>
            </a:pPr>
            <a:endParaRPr lang="fr-FR" sz="2000" dirty="0">
              <a:solidFill>
                <a:schemeClr val="tx1"/>
              </a:solidFill>
            </a:endParaRPr>
          </a:p>
          <a:p>
            <a:pPr lvl="1" algn="just">
              <a:lnSpc>
                <a:spcPct val="114000"/>
              </a:lnSpc>
              <a:spcBef>
                <a:spcPts val="1200"/>
              </a:spcBef>
              <a:buFont typeface="Wingdings" panose="05000000000000000000" pitchFamily="2" charset="2"/>
              <a:buChar char="Ø"/>
            </a:pPr>
            <a:endParaRPr lang="fr-FR" sz="2000" dirty="0">
              <a:solidFill>
                <a:schemeClr val="tx1"/>
              </a:solidFill>
            </a:endParaRPr>
          </a:p>
          <a:p>
            <a:pPr lvl="1" algn="just">
              <a:lnSpc>
                <a:spcPct val="114000"/>
              </a:lnSpc>
              <a:spcBef>
                <a:spcPts val="1200"/>
              </a:spcBef>
              <a:buFont typeface="Wingdings" panose="05000000000000000000" pitchFamily="2" charset="2"/>
              <a:buChar char="Ø"/>
            </a:pPr>
            <a:endParaRPr lang="fr-FR" sz="2000" dirty="0">
              <a:solidFill>
                <a:schemeClr val="tx1"/>
              </a:solidFill>
            </a:endParaRPr>
          </a:p>
          <a:p>
            <a:pPr lvl="1" algn="just">
              <a:lnSpc>
                <a:spcPct val="114000"/>
              </a:lnSpc>
              <a:spcBef>
                <a:spcPts val="1200"/>
              </a:spcBef>
              <a:buFont typeface="Wingdings" panose="05000000000000000000" pitchFamily="2" charset="2"/>
              <a:buChar char="Ø"/>
            </a:pPr>
            <a:r>
              <a:rPr lang="fr-FR" sz="2000" dirty="0">
                <a:solidFill>
                  <a:schemeClr val="tx1"/>
                </a:solidFill>
              </a:rPr>
              <a:t>Parfois: souhait de mesures plus appropriées au contexte de travail et de conditions de travail plus favorables.</a:t>
            </a:r>
          </a:p>
        </p:txBody>
      </p:sp>
      <p:sp>
        <p:nvSpPr>
          <p:cNvPr id="12" name="Titre 11">
            <a:extLst>
              <a:ext uri="{FF2B5EF4-FFF2-40B4-BE49-F238E27FC236}">
                <a16:creationId xmlns:a16="http://schemas.microsoft.com/office/drawing/2014/main" id="{D46C774C-9F99-4538-9DE3-01CB16147DDA}"/>
              </a:ext>
            </a:extLst>
          </p:cNvPr>
          <p:cNvSpPr>
            <a:spLocks noGrp="1"/>
          </p:cNvSpPr>
          <p:nvPr>
            <p:ph type="title"/>
            <p:custDataLst>
              <p:tags r:id="rId3"/>
            </p:custDataLst>
          </p:nvPr>
        </p:nvSpPr>
        <p:spPr/>
        <p:txBody>
          <a:bodyPr/>
          <a:lstStyle/>
          <a:p>
            <a:r>
              <a:rPr lang="fr-CH" dirty="0"/>
              <a:t>3 entreprises avec des mesures conformes a la législation</a:t>
            </a:r>
          </a:p>
        </p:txBody>
      </p:sp>
      <p:grpSp>
        <p:nvGrpSpPr>
          <p:cNvPr id="8" name="Groupe 7"/>
          <p:cNvGrpSpPr/>
          <p:nvPr/>
        </p:nvGrpSpPr>
        <p:grpSpPr>
          <a:xfrm>
            <a:off x="1847528" y="2889111"/>
            <a:ext cx="8100000" cy="1331968"/>
            <a:chOff x="3510807" y="5240127"/>
            <a:chExt cx="8100000" cy="1331968"/>
          </a:xfrm>
        </p:grpSpPr>
        <p:sp>
          <p:nvSpPr>
            <p:cNvPr id="9" name="Rectangle 7"/>
            <p:cNvSpPr/>
            <p:nvPr/>
          </p:nvSpPr>
          <p:spPr>
            <a:xfrm>
              <a:off x="3510807" y="5240127"/>
              <a:ext cx="8100000" cy="1331968"/>
            </a:xfrm>
            <a:custGeom>
              <a:avLst/>
              <a:gdLst>
                <a:gd name="connsiteX0" fmla="*/ 0 w 8748000"/>
                <a:gd name="connsiteY0" fmla="*/ 198004 h 1188000"/>
                <a:gd name="connsiteX1" fmla="*/ 198004 w 8748000"/>
                <a:gd name="connsiteY1" fmla="*/ 0 h 1188000"/>
                <a:gd name="connsiteX2" fmla="*/ 1458000 w 8748000"/>
                <a:gd name="connsiteY2" fmla="*/ 0 h 1188000"/>
                <a:gd name="connsiteX3" fmla="*/ 1458000 w 8748000"/>
                <a:gd name="connsiteY3" fmla="*/ 0 h 1188000"/>
                <a:gd name="connsiteX4" fmla="*/ 3645000 w 8748000"/>
                <a:gd name="connsiteY4" fmla="*/ 0 h 1188000"/>
                <a:gd name="connsiteX5" fmla="*/ 8549996 w 8748000"/>
                <a:gd name="connsiteY5" fmla="*/ 0 h 1188000"/>
                <a:gd name="connsiteX6" fmla="*/ 8748000 w 8748000"/>
                <a:gd name="connsiteY6" fmla="*/ 198004 h 1188000"/>
                <a:gd name="connsiteX7" fmla="*/ 8748000 w 8748000"/>
                <a:gd name="connsiteY7" fmla="*/ 693000 h 1188000"/>
                <a:gd name="connsiteX8" fmla="*/ 8748000 w 8748000"/>
                <a:gd name="connsiteY8" fmla="*/ 693000 h 1188000"/>
                <a:gd name="connsiteX9" fmla="*/ 8748000 w 8748000"/>
                <a:gd name="connsiteY9" fmla="*/ 990000 h 1188000"/>
                <a:gd name="connsiteX10" fmla="*/ 8748000 w 8748000"/>
                <a:gd name="connsiteY10" fmla="*/ 989996 h 1188000"/>
                <a:gd name="connsiteX11" fmla="*/ 8549996 w 8748000"/>
                <a:gd name="connsiteY11" fmla="*/ 1188000 h 1188000"/>
                <a:gd name="connsiteX12" fmla="*/ 3645000 w 8748000"/>
                <a:gd name="connsiteY12" fmla="*/ 1188000 h 1188000"/>
                <a:gd name="connsiteX13" fmla="*/ 2551529 w 8748000"/>
                <a:gd name="connsiteY13" fmla="*/ 1336500 h 1188000"/>
                <a:gd name="connsiteX14" fmla="*/ 1458000 w 8748000"/>
                <a:gd name="connsiteY14" fmla="*/ 1188000 h 1188000"/>
                <a:gd name="connsiteX15" fmla="*/ 198004 w 8748000"/>
                <a:gd name="connsiteY15" fmla="*/ 1188000 h 1188000"/>
                <a:gd name="connsiteX16" fmla="*/ 0 w 8748000"/>
                <a:gd name="connsiteY16" fmla="*/ 989996 h 1188000"/>
                <a:gd name="connsiteX17" fmla="*/ 0 w 8748000"/>
                <a:gd name="connsiteY17" fmla="*/ 990000 h 1188000"/>
                <a:gd name="connsiteX18" fmla="*/ 0 w 8748000"/>
                <a:gd name="connsiteY18" fmla="*/ 693000 h 1188000"/>
                <a:gd name="connsiteX19" fmla="*/ 0 w 8748000"/>
                <a:gd name="connsiteY19" fmla="*/ 693000 h 1188000"/>
                <a:gd name="connsiteX20" fmla="*/ 0 w 8748000"/>
                <a:gd name="connsiteY20" fmla="*/ 198004 h 1188000"/>
                <a:gd name="connsiteX0" fmla="*/ 0 w 8748000"/>
                <a:gd name="connsiteY0" fmla="*/ 198004 h 1343875"/>
                <a:gd name="connsiteX1" fmla="*/ 198004 w 8748000"/>
                <a:gd name="connsiteY1" fmla="*/ 0 h 1343875"/>
                <a:gd name="connsiteX2" fmla="*/ 1458000 w 8748000"/>
                <a:gd name="connsiteY2" fmla="*/ 0 h 1343875"/>
                <a:gd name="connsiteX3" fmla="*/ 1458000 w 8748000"/>
                <a:gd name="connsiteY3" fmla="*/ 0 h 1343875"/>
                <a:gd name="connsiteX4" fmla="*/ 3645000 w 8748000"/>
                <a:gd name="connsiteY4" fmla="*/ 0 h 1343875"/>
                <a:gd name="connsiteX5" fmla="*/ 8549996 w 8748000"/>
                <a:gd name="connsiteY5" fmla="*/ 0 h 1343875"/>
                <a:gd name="connsiteX6" fmla="*/ 8748000 w 8748000"/>
                <a:gd name="connsiteY6" fmla="*/ 198004 h 1343875"/>
                <a:gd name="connsiteX7" fmla="*/ 8748000 w 8748000"/>
                <a:gd name="connsiteY7" fmla="*/ 693000 h 1343875"/>
                <a:gd name="connsiteX8" fmla="*/ 8748000 w 8748000"/>
                <a:gd name="connsiteY8" fmla="*/ 693000 h 1343875"/>
                <a:gd name="connsiteX9" fmla="*/ 8748000 w 8748000"/>
                <a:gd name="connsiteY9" fmla="*/ 990000 h 1343875"/>
                <a:gd name="connsiteX10" fmla="*/ 8748000 w 8748000"/>
                <a:gd name="connsiteY10" fmla="*/ 989996 h 1343875"/>
                <a:gd name="connsiteX11" fmla="*/ 8549996 w 8748000"/>
                <a:gd name="connsiteY11" fmla="*/ 1188000 h 1343875"/>
                <a:gd name="connsiteX12" fmla="*/ 3645000 w 8748000"/>
                <a:gd name="connsiteY12" fmla="*/ 1188000 h 1343875"/>
                <a:gd name="connsiteX13" fmla="*/ 5213613 w 8748000"/>
                <a:gd name="connsiteY13" fmla="*/ 1343875 h 1343875"/>
                <a:gd name="connsiteX14" fmla="*/ 1458000 w 8748000"/>
                <a:gd name="connsiteY14" fmla="*/ 1188000 h 1343875"/>
                <a:gd name="connsiteX15" fmla="*/ 198004 w 8748000"/>
                <a:gd name="connsiteY15" fmla="*/ 1188000 h 1343875"/>
                <a:gd name="connsiteX16" fmla="*/ 0 w 8748000"/>
                <a:gd name="connsiteY16" fmla="*/ 989996 h 1343875"/>
                <a:gd name="connsiteX17" fmla="*/ 0 w 8748000"/>
                <a:gd name="connsiteY17" fmla="*/ 990000 h 1343875"/>
                <a:gd name="connsiteX18" fmla="*/ 0 w 8748000"/>
                <a:gd name="connsiteY18" fmla="*/ 693000 h 1343875"/>
                <a:gd name="connsiteX19" fmla="*/ 0 w 8748000"/>
                <a:gd name="connsiteY19" fmla="*/ 693000 h 1343875"/>
                <a:gd name="connsiteX20" fmla="*/ 0 w 8748000"/>
                <a:gd name="connsiteY20" fmla="*/ 198004 h 1343875"/>
                <a:gd name="connsiteX0" fmla="*/ 0 w 8748000"/>
                <a:gd name="connsiteY0" fmla="*/ 198004 h 1343875"/>
                <a:gd name="connsiteX1" fmla="*/ 198004 w 8748000"/>
                <a:gd name="connsiteY1" fmla="*/ 0 h 1343875"/>
                <a:gd name="connsiteX2" fmla="*/ 1458000 w 8748000"/>
                <a:gd name="connsiteY2" fmla="*/ 0 h 1343875"/>
                <a:gd name="connsiteX3" fmla="*/ 1458000 w 8748000"/>
                <a:gd name="connsiteY3" fmla="*/ 0 h 1343875"/>
                <a:gd name="connsiteX4" fmla="*/ 3645000 w 8748000"/>
                <a:gd name="connsiteY4" fmla="*/ 0 h 1343875"/>
                <a:gd name="connsiteX5" fmla="*/ 8549996 w 8748000"/>
                <a:gd name="connsiteY5" fmla="*/ 0 h 1343875"/>
                <a:gd name="connsiteX6" fmla="*/ 8748000 w 8748000"/>
                <a:gd name="connsiteY6" fmla="*/ 198004 h 1343875"/>
                <a:gd name="connsiteX7" fmla="*/ 8748000 w 8748000"/>
                <a:gd name="connsiteY7" fmla="*/ 693000 h 1343875"/>
                <a:gd name="connsiteX8" fmla="*/ 8748000 w 8748000"/>
                <a:gd name="connsiteY8" fmla="*/ 693000 h 1343875"/>
                <a:gd name="connsiteX9" fmla="*/ 8748000 w 8748000"/>
                <a:gd name="connsiteY9" fmla="*/ 990000 h 1343875"/>
                <a:gd name="connsiteX10" fmla="*/ 8748000 w 8748000"/>
                <a:gd name="connsiteY10" fmla="*/ 989996 h 1343875"/>
                <a:gd name="connsiteX11" fmla="*/ 8549996 w 8748000"/>
                <a:gd name="connsiteY11" fmla="*/ 1188000 h 1343875"/>
                <a:gd name="connsiteX12" fmla="*/ 7966277 w 8748000"/>
                <a:gd name="connsiteY12" fmla="*/ 1188000 h 1343875"/>
                <a:gd name="connsiteX13" fmla="*/ 5213613 w 8748000"/>
                <a:gd name="connsiteY13" fmla="*/ 1343875 h 1343875"/>
                <a:gd name="connsiteX14" fmla="*/ 1458000 w 8748000"/>
                <a:gd name="connsiteY14" fmla="*/ 1188000 h 1343875"/>
                <a:gd name="connsiteX15" fmla="*/ 198004 w 8748000"/>
                <a:gd name="connsiteY15" fmla="*/ 1188000 h 1343875"/>
                <a:gd name="connsiteX16" fmla="*/ 0 w 8748000"/>
                <a:gd name="connsiteY16" fmla="*/ 989996 h 1343875"/>
                <a:gd name="connsiteX17" fmla="*/ 0 w 8748000"/>
                <a:gd name="connsiteY17" fmla="*/ 990000 h 1343875"/>
                <a:gd name="connsiteX18" fmla="*/ 0 w 8748000"/>
                <a:gd name="connsiteY18" fmla="*/ 693000 h 1343875"/>
                <a:gd name="connsiteX19" fmla="*/ 0 w 8748000"/>
                <a:gd name="connsiteY19" fmla="*/ 693000 h 1343875"/>
                <a:gd name="connsiteX20" fmla="*/ 0 w 8748000"/>
                <a:gd name="connsiteY20" fmla="*/ 198004 h 1343875"/>
                <a:gd name="connsiteX0" fmla="*/ 0 w 8748000"/>
                <a:gd name="connsiteY0" fmla="*/ 198004 h 1321753"/>
                <a:gd name="connsiteX1" fmla="*/ 198004 w 8748000"/>
                <a:gd name="connsiteY1" fmla="*/ 0 h 1321753"/>
                <a:gd name="connsiteX2" fmla="*/ 1458000 w 8748000"/>
                <a:gd name="connsiteY2" fmla="*/ 0 h 1321753"/>
                <a:gd name="connsiteX3" fmla="*/ 1458000 w 8748000"/>
                <a:gd name="connsiteY3" fmla="*/ 0 h 1321753"/>
                <a:gd name="connsiteX4" fmla="*/ 3645000 w 8748000"/>
                <a:gd name="connsiteY4" fmla="*/ 0 h 1321753"/>
                <a:gd name="connsiteX5" fmla="*/ 8549996 w 8748000"/>
                <a:gd name="connsiteY5" fmla="*/ 0 h 1321753"/>
                <a:gd name="connsiteX6" fmla="*/ 8748000 w 8748000"/>
                <a:gd name="connsiteY6" fmla="*/ 198004 h 1321753"/>
                <a:gd name="connsiteX7" fmla="*/ 8748000 w 8748000"/>
                <a:gd name="connsiteY7" fmla="*/ 693000 h 1321753"/>
                <a:gd name="connsiteX8" fmla="*/ 8748000 w 8748000"/>
                <a:gd name="connsiteY8" fmla="*/ 693000 h 1321753"/>
                <a:gd name="connsiteX9" fmla="*/ 8748000 w 8748000"/>
                <a:gd name="connsiteY9" fmla="*/ 990000 h 1321753"/>
                <a:gd name="connsiteX10" fmla="*/ 8748000 w 8748000"/>
                <a:gd name="connsiteY10" fmla="*/ 989996 h 1321753"/>
                <a:gd name="connsiteX11" fmla="*/ 8549996 w 8748000"/>
                <a:gd name="connsiteY11" fmla="*/ 1188000 h 1321753"/>
                <a:gd name="connsiteX12" fmla="*/ 7966277 w 8748000"/>
                <a:gd name="connsiteY12" fmla="*/ 1188000 h 1321753"/>
                <a:gd name="connsiteX13" fmla="*/ 8421387 w 8748000"/>
                <a:gd name="connsiteY13" fmla="*/ 1321753 h 1321753"/>
                <a:gd name="connsiteX14" fmla="*/ 1458000 w 8748000"/>
                <a:gd name="connsiteY14" fmla="*/ 1188000 h 1321753"/>
                <a:gd name="connsiteX15" fmla="*/ 198004 w 8748000"/>
                <a:gd name="connsiteY15" fmla="*/ 1188000 h 1321753"/>
                <a:gd name="connsiteX16" fmla="*/ 0 w 8748000"/>
                <a:gd name="connsiteY16" fmla="*/ 989996 h 1321753"/>
                <a:gd name="connsiteX17" fmla="*/ 0 w 8748000"/>
                <a:gd name="connsiteY17" fmla="*/ 990000 h 1321753"/>
                <a:gd name="connsiteX18" fmla="*/ 0 w 8748000"/>
                <a:gd name="connsiteY18" fmla="*/ 693000 h 1321753"/>
                <a:gd name="connsiteX19" fmla="*/ 0 w 8748000"/>
                <a:gd name="connsiteY19" fmla="*/ 693000 h 1321753"/>
                <a:gd name="connsiteX20" fmla="*/ 0 w 8748000"/>
                <a:gd name="connsiteY20" fmla="*/ 198004 h 1321753"/>
                <a:gd name="connsiteX0" fmla="*/ 0 w 8748000"/>
                <a:gd name="connsiteY0" fmla="*/ 198004 h 1321753"/>
                <a:gd name="connsiteX1" fmla="*/ 198004 w 8748000"/>
                <a:gd name="connsiteY1" fmla="*/ 0 h 1321753"/>
                <a:gd name="connsiteX2" fmla="*/ 1458000 w 8748000"/>
                <a:gd name="connsiteY2" fmla="*/ 0 h 1321753"/>
                <a:gd name="connsiteX3" fmla="*/ 1458000 w 8748000"/>
                <a:gd name="connsiteY3" fmla="*/ 0 h 1321753"/>
                <a:gd name="connsiteX4" fmla="*/ 3645000 w 8748000"/>
                <a:gd name="connsiteY4" fmla="*/ 0 h 1321753"/>
                <a:gd name="connsiteX5" fmla="*/ 8549996 w 8748000"/>
                <a:gd name="connsiteY5" fmla="*/ 0 h 1321753"/>
                <a:gd name="connsiteX6" fmla="*/ 8748000 w 8748000"/>
                <a:gd name="connsiteY6" fmla="*/ 198004 h 1321753"/>
                <a:gd name="connsiteX7" fmla="*/ 8748000 w 8748000"/>
                <a:gd name="connsiteY7" fmla="*/ 693000 h 1321753"/>
                <a:gd name="connsiteX8" fmla="*/ 8748000 w 8748000"/>
                <a:gd name="connsiteY8" fmla="*/ 693000 h 1321753"/>
                <a:gd name="connsiteX9" fmla="*/ 8748000 w 8748000"/>
                <a:gd name="connsiteY9" fmla="*/ 990000 h 1321753"/>
                <a:gd name="connsiteX10" fmla="*/ 8748000 w 8748000"/>
                <a:gd name="connsiteY10" fmla="*/ 989996 h 1321753"/>
                <a:gd name="connsiteX11" fmla="*/ 8549996 w 8748000"/>
                <a:gd name="connsiteY11" fmla="*/ 1188000 h 1321753"/>
                <a:gd name="connsiteX12" fmla="*/ 7966277 w 8748000"/>
                <a:gd name="connsiteY12" fmla="*/ 1188000 h 1321753"/>
                <a:gd name="connsiteX13" fmla="*/ 8421387 w 8748000"/>
                <a:gd name="connsiteY13" fmla="*/ 1321753 h 1321753"/>
                <a:gd name="connsiteX14" fmla="*/ 1458000 w 8748000"/>
                <a:gd name="connsiteY14" fmla="*/ 1188000 h 1321753"/>
                <a:gd name="connsiteX15" fmla="*/ 198004 w 8748000"/>
                <a:gd name="connsiteY15" fmla="*/ 1188000 h 1321753"/>
                <a:gd name="connsiteX16" fmla="*/ 0 w 8748000"/>
                <a:gd name="connsiteY16" fmla="*/ 989996 h 1321753"/>
                <a:gd name="connsiteX17" fmla="*/ 0 w 8748000"/>
                <a:gd name="connsiteY17" fmla="*/ 990000 h 1321753"/>
                <a:gd name="connsiteX18" fmla="*/ 0 w 8748000"/>
                <a:gd name="connsiteY18" fmla="*/ 693000 h 1321753"/>
                <a:gd name="connsiteX19" fmla="*/ 0 w 8748000"/>
                <a:gd name="connsiteY19" fmla="*/ 693000 h 1321753"/>
                <a:gd name="connsiteX20" fmla="*/ 0 w 8748000"/>
                <a:gd name="connsiteY20" fmla="*/ 198004 h 1321753"/>
                <a:gd name="connsiteX0" fmla="*/ 0 w 8748000"/>
                <a:gd name="connsiteY0" fmla="*/ 198004 h 1322641"/>
                <a:gd name="connsiteX1" fmla="*/ 198004 w 8748000"/>
                <a:gd name="connsiteY1" fmla="*/ 0 h 1322641"/>
                <a:gd name="connsiteX2" fmla="*/ 1458000 w 8748000"/>
                <a:gd name="connsiteY2" fmla="*/ 0 h 1322641"/>
                <a:gd name="connsiteX3" fmla="*/ 1458000 w 8748000"/>
                <a:gd name="connsiteY3" fmla="*/ 0 h 1322641"/>
                <a:gd name="connsiteX4" fmla="*/ 3645000 w 8748000"/>
                <a:gd name="connsiteY4" fmla="*/ 0 h 1322641"/>
                <a:gd name="connsiteX5" fmla="*/ 8549996 w 8748000"/>
                <a:gd name="connsiteY5" fmla="*/ 0 h 1322641"/>
                <a:gd name="connsiteX6" fmla="*/ 8748000 w 8748000"/>
                <a:gd name="connsiteY6" fmla="*/ 198004 h 1322641"/>
                <a:gd name="connsiteX7" fmla="*/ 8748000 w 8748000"/>
                <a:gd name="connsiteY7" fmla="*/ 693000 h 1322641"/>
                <a:gd name="connsiteX8" fmla="*/ 8748000 w 8748000"/>
                <a:gd name="connsiteY8" fmla="*/ 693000 h 1322641"/>
                <a:gd name="connsiteX9" fmla="*/ 8748000 w 8748000"/>
                <a:gd name="connsiteY9" fmla="*/ 990000 h 1322641"/>
                <a:gd name="connsiteX10" fmla="*/ 8748000 w 8748000"/>
                <a:gd name="connsiteY10" fmla="*/ 989996 h 1322641"/>
                <a:gd name="connsiteX11" fmla="*/ 8549996 w 8748000"/>
                <a:gd name="connsiteY11" fmla="*/ 1188000 h 1322641"/>
                <a:gd name="connsiteX12" fmla="*/ 7966277 w 8748000"/>
                <a:gd name="connsiteY12" fmla="*/ 1188000 h 1322641"/>
                <a:gd name="connsiteX13" fmla="*/ 8421387 w 8748000"/>
                <a:gd name="connsiteY13" fmla="*/ 1321753 h 1322641"/>
                <a:gd name="connsiteX14" fmla="*/ 6695767 w 8748000"/>
                <a:gd name="connsiteY14" fmla="*/ 1243408 h 1322641"/>
                <a:gd name="connsiteX15" fmla="*/ 1458000 w 8748000"/>
                <a:gd name="connsiteY15" fmla="*/ 1188000 h 1322641"/>
                <a:gd name="connsiteX16" fmla="*/ 198004 w 8748000"/>
                <a:gd name="connsiteY16" fmla="*/ 1188000 h 1322641"/>
                <a:gd name="connsiteX17" fmla="*/ 0 w 8748000"/>
                <a:gd name="connsiteY17" fmla="*/ 989996 h 1322641"/>
                <a:gd name="connsiteX18" fmla="*/ 0 w 8748000"/>
                <a:gd name="connsiteY18" fmla="*/ 990000 h 1322641"/>
                <a:gd name="connsiteX19" fmla="*/ 0 w 8748000"/>
                <a:gd name="connsiteY19" fmla="*/ 693000 h 1322641"/>
                <a:gd name="connsiteX20" fmla="*/ 0 w 8748000"/>
                <a:gd name="connsiteY20" fmla="*/ 693000 h 1322641"/>
                <a:gd name="connsiteX21" fmla="*/ 0 w 8748000"/>
                <a:gd name="connsiteY21" fmla="*/ 198004 h 1322641"/>
                <a:gd name="connsiteX0" fmla="*/ 0 w 8748000"/>
                <a:gd name="connsiteY0" fmla="*/ 198004 h 1322192"/>
                <a:gd name="connsiteX1" fmla="*/ 198004 w 8748000"/>
                <a:gd name="connsiteY1" fmla="*/ 0 h 1322192"/>
                <a:gd name="connsiteX2" fmla="*/ 1458000 w 8748000"/>
                <a:gd name="connsiteY2" fmla="*/ 0 h 1322192"/>
                <a:gd name="connsiteX3" fmla="*/ 1458000 w 8748000"/>
                <a:gd name="connsiteY3" fmla="*/ 0 h 1322192"/>
                <a:gd name="connsiteX4" fmla="*/ 3645000 w 8748000"/>
                <a:gd name="connsiteY4" fmla="*/ 0 h 1322192"/>
                <a:gd name="connsiteX5" fmla="*/ 8549996 w 8748000"/>
                <a:gd name="connsiteY5" fmla="*/ 0 h 1322192"/>
                <a:gd name="connsiteX6" fmla="*/ 8748000 w 8748000"/>
                <a:gd name="connsiteY6" fmla="*/ 198004 h 1322192"/>
                <a:gd name="connsiteX7" fmla="*/ 8748000 w 8748000"/>
                <a:gd name="connsiteY7" fmla="*/ 693000 h 1322192"/>
                <a:gd name="connsiteX8" fmla="*/ 8748000 w 8748000"/>
                <a:gd name="connsiteY8" fmla="*/ 693000 h 1322192"/>
                <a:gd name="connsiteX9" fmla="*/ 8748000 w 8748000"/>
                <a:gd name="connsiteY9" fmla="*/ 990000 h 1322192"/>
                <a:gd name="connsiteX10" fmla="*/ 8748000 w 8748000"/>
                <a:gd name="connsiteY10" fmla="*/ 989996 h 1322192"/>
                <a:gd name="connsiteX11" fmla="*/ 8549996 w 8748000"/>
                <a:gd name="connsiteY11" fmla="*/ 1188000 h 1322192"/>
                <a:gd name="connsiteX12" fmla="*/ 7966277 w 8748000"/>
                <a:gd name="connsiteY12" fmla="*/ 1188000 h 1322192"/>
                <a:gd name="connsiteX13" fmla="*/ 8421387 w 8748000"/>
                <a:gd name="connsiteY13" fmla="*/ 1321753 h 1322192"/>
                <a:gd name="connsiteX14" fmla="*/ 6688393 w 8748000"/>
                <a:gd name="connsiteY14" fmla="*/ 1169666 h 1322192"/>
                <a:gd name="connsiteX15" fmla="*/ 1458000 w 8748000"/>
                <a:gd name="connsiteY15" fmla="*/ 1188000 h 1322192"/>
                <a:gd name="connsiteX16" fmla="*/ 198004 w 8748000"/>
                <a:gd name="connsiteY16" fmla="*/ 1188000 h 1322192"/>
                <a:gd name="connsiteX17" fmla="*/ 0 w 8748000"/>
                <a:gd name="connsiteY17" fmla="*/ 989996 h 1322192"/>
                <a:gd name="connsiteX18" fmla="*/ 0 w 8748000"/>
                <a:gd name="connsiteY18" fmla="*/ 990000 h 1322192"/>
                <a:gd name="connsiteX19" fmla="*/ 0 w 8748000"/>
                <a:gd name="connsiteY19" fmla="*/ 693000 h 1322192"/>
                <a:gd name="connsiteX20" fmla="*/ 0 w 8748000"/>
                <a:gd name="connsiteY20" fmla="*/ 693000 h 1322192"/>
                <a:gd name="connsiteX21" fmla="*/ 0 w 8748000"/>
                <a:gd name="connsiteY21" fmla="*/ 198004 h 1322192"/>
                <a:gd name="connsiteX0" fmla="*/ 0 w 8748000"/>
                <a:gd name="connsiteY0" fmla="*/ 198004 h 1329545"/>
                <a:gd name="connsiteX1" fmla="*/ 198004 w 8748000"/>
                <a:gd name="connsiteY1" fmla="*/ 0 h 1329545"/>
                <a:gd name="connsiteX2" fmla="*/ 1458000 w 8748000"/>
                <a:gd name="connsiteY2" fmla="*/ 0 h 1329545"/>
                <a:gd name="connsiteX3" fmla="*/ 1458000 w 8748000"/>
                <a:gd name="connsiteY3" fmla="*/ 0 h 1329545"/>
                <a:gd name="connsiteX4" fmla="*/ 3645000 w 8748000"/>
                <a:gd name="connsiteY4" fmla="*/ 0 h 1329545"/>
                <a:gd name="connsiteX5" fmla="*/ 8549996 w 8748000"/>
                <a:gd name="connsiteY5" fmla="*/ 0 h 1329545"/>
                <a:gd name="connsiteX6" fmla="*/ 8748000 w 8748000"/>
                <a:gd name="connsiteY6" fmla="*/ 198004 h 1329545"/>
                <a:gd name="connsiteX7" fmla="*/ 8748000 w 8748000"/>
                <a:gd name="connsiteY7" fmla="*/ 693000 h 1329545"/>
                <a:gd name="connsiteX8" fmla="*/ 8748000 w 8748000"/>
                <a:gd name="connsiteY8" fmla="*/ 693000 h 1329545"/>
                <a:gd name="connsiteX9" fmla="*/ 8748000 w 8748000"/>
                <a:gd name="connsiteY9" fmla="*/ 990000 h 1329545"/>
                <a:gd name="connsiteX10" fmla="*/ 8748000 w 8748000"/>
                <a:gd name="connsiteY10" fmla="*/ 989996 h 1329545"/>
                <a:gd name="connsiteX11" fmla="*/ 8549996 w 8748000"/>
                <a:gd name="connsiteY11" fmla="*/ 1188000 h 1329545"/>
                <a:gd name="connsiteX12" fmla="*/ 7966277 w 8748000"/>
                <a:gd name="connsiteY12" fmla="*/ 1188000 h 1329545"/>
                <a:gd name="connsiteX13" fmla="*/ 8023180 w 8748000"/>
                <a:gd name="connsiteY13" fmla="*/ 1329127 h 1329545"/>
                <a:gd name="connsiteX14" fmla="*/ 6688393 w 8748000"/>
                <a:gd name="connsiteY14" fmla="*/ 1169666 h 1329545"/>
                <a:gd name="connsiteX15" fmla="*/ 1458000 w 8748000"/>
                <a:gd name="connsiteY15" fmla="*/ 1188000 h 1329545"/>
                <a:gd name="connsiteX16" fmla="*/ 198004 w 8748000"/>
                <a:gd name="connsiteY16" fmla="*/ 1188000 h 1329545"/>
                <a:gd name="connsiteX17" fmla="*/ 0 w 8748000"/>
                <a:gd name="connsiteY17" fmla="*/ 989996 h 1329545"/>
                <a:gd name="connsiteX18" fmla="*/ 0 w 8748000"/>
                <a:gd name="connsiteY18" fmla="*/ 990000 h 1329545"/>
                <a:gd name="connsiteX19" fmla="*/ 0 w 8748000"/>
                <a:gd name="connsiteY19" fmla="*/ 693000 h 1329545"/>
                <a:gd name="connsiteX20" fmla="*/ 0 w 8748000"/>
                <a:gd name="connsiteY20" fmla="*/ 693000 h 1329545"/>
                <a:gd name="connsiteX21" fmla="*/ 0 w 8748000"/>
                <a:gd name="connsiteY21" fmla="*/ 198004 h 1329545"/>
                <a:gd name="connsiteX0" fmla="*/ 0 w 8748000"/>
                <a:gd name="connsiteY0" fmla="*/ 198004 h 1329127"/>
                <a:gd name="connsiteX1" fmla="*/ 198004 w 8748000"/>
                <a:gd name="connsiteY1" fmla="*/ 0 h 1329127"/>
                <a:gd name="connsiteX2" fmla="*/ 1458000 w 8748000"/>
                <a:gd name="connsiteY2" fmla="*/ 0 h 1329127"/>
                <a:gd name="connsiteX3" fmla="*/ 1458000 w 8748000"/>
                <a:gd name="connsiteY3" fmla="*/ 0 h 1329127"/>
                <a:gd name="connsiteX4" fmla="*/ 3645000 w 8748000"/>
                <a:gd name="connsiteY4" fmla="*/ 0 h 1329127"/>
                <a:gd name="connsiteX5" fmla="*/ 8549996 w 8748000"/>
                <a:gd name="connsiteY5" fmla="*/ 0 h 1329127"/>
                <a:gd name="connsiteX6" fmla="*/ 8748000 w 8748000"/>
                <a:gd name="connsiteY6" fmla="*/ 198004 h 1329127"/>
                <a:gd name="connsiteX7" fmla="*/ 8748000 w 8748000"/>
                <a:gd name="connsiteY7" fmla="*/ 693000 h 1329127"/>
                <a:gd name="connsiteX8" fmla="*/ 8748000 w 8748000"/>
                <a:gd name="connsiteY8" fmla="*/ 693000 h 1329127"/>
                <a:gd name="connsiteX9" fmla="*/ 8748000 w 8748000"/>
                <a:gd name="connsiteY9" fmla="*/ 990000 h 1329127"/>
                <a:gd name="connsiteX10" fmla="*/ 8748000 w 8748000"/>
                <a:gd name="connsiteY10" fmla="*/ 989996 h 1329127"/>
                <a:gd name="connsiteX11" fmla="*/ 8549996 w 8748000"/>
                <a:gd name="connsiteY11" fmla="*/ 1188000 h 1329127"/>
                <a:gd name="connsiteX12" fmla="*/ 7966277 w 8748000"/>
                <a:gd name="connsiteY12" fmla="*/ 1188000 h 1329127"/>
                <a:gd name="connsiteX13" fmla="*/ 8023180 w 8748000"/>
                <a:gd name="connsiteY13" fmla="*/ 1329127 h 1329127"/>
                <a:gd name="connsiteX14" fmla="*/ 6688393 w 8748000"/>
                <a:gd name="connsiteY14" fmla="*/ 1169666 h 1329127"/>
                <a:gd name="connsiteX15" fmla="*/ 1458000 w 8748000"/>
                <a:gd name="connsiteY15" fmla="*/ 1188000 h 1329127"/>
                <a:gd name="connsiteX16" fmla="*/ 198004 w 8748000"/>
                <a:gd name="connsiteY16" fmla="*/ 1188000 h 1329127"/>
                <a:gd name="connsiteX17" fmla="*/ 0 w 8748000"/>
                <a:gd name="connsiteY17" fmla="*/ 989996 h 1329127"/>
                <a:gd name="connsiteX18" fmla="*/ 0 w 8748000"/>
                <a:gd name="connsiteY18" fmla="*/ 990000 h 1329127"/>
                <a:gd name="connsiteX19" fmla="*/ 0 w 8748000"/>
                <a:gd name="connsiteY19" fmla="*/ 693000 h 1329127"/>
                <a:gd name="connsiteX20" fmla="*/ 0 w 8748000"/>
                <a:gd name="connsiteY20" fmla="*/ 693000 h 1329127"/>
                <a:gd name="connsiteX21" fmla="*/ 0 w 8748000"/>
                <a:gd name="connsiteY21" fmla="*/ 198004 h 1329127"/>
                <a:gd name="connsiteX0" fmla="*/ 0 w 8748000"/>
                <a:gd name="connsiteY0" fmla="*/ 198004 h 1329127"/>
                <a:gd name="connsiteX1" fmla="*/ 198004 w 8748000"/>
                <a:gd name="connsiteY1" fmla="*/ 0 h 1329127"/>
                <a:gd name="connsiteX2" fmla="*/ 1458000 w 8748000"/>
                <a:gd name="connsiteY2" fmla="*/ 0 h 1329127"/>
                <a:gd name="connsiteX3" fmla="*/ 1458000 w 8748000"/>
                <a:gd name="connsiteY3" fmla="*/ 0 h 1329127"/>
                <a:gd name="connsiteX4" fmla="*/ 3645000 w 8748000"/>
                <a:gd name="connsiteY4" fmla="*/ 0 h 1329127"/>
                <a:gd name="connsiteX5" fmla="*/ 8549996 w 8748000"/>
                <a:gd name="connsiteY5" fmla="*/ 0 h 1329127"/>
                <a:gd name="connsiteX6" fmla="*/ 8748000 w 8748000"/>
                <a:gd name="connsiteY6" fmla="*/ 198004 h 1329127"/>
                <a:gd name="connsiteX7" fmla="*/ 8748000 w 8748000"/>
                <a:gd name="connsiteY7" fmla="*/ 693000 h 1329127"/>
                <a:gd name="connsiteX8" fmla="*/ 8748000 w 8748000"/>
                <a:gd name="connsiteY8" fmla="*/ 693000 h 1329127"/>
                <a:gd name="connsiteX9" fmla="*/ 8748000 w 8748000"/>
                <a:gd name="connsiteY9" fmla="*/ 990000 h 1329127"/>
                <a:gd name="connsiteX10" fmla="*/ 8748000 w 8748000"/>
                <a:gd name="connsiteY10" fmla="*/ 989996 h 1329127"/>
                <a:gd name="connsiteX11" fmla="*/ 8549996 w 8748000"/>
                <a:gd name="connsiteY11" fmla="*/ 1188000 h 1329127"/>
                <a:gd name="connsiteX12" fmla="*/ 7966277 w 8748000"/>
                <a:gd name="connsiteY12" fmla="*/ 1188000 h 1329127"/>
                <a:gd name="connsiteX13" fmla="*/ 8023180 w 8748000"/>
                <a:gd name="connsiteY13" fmla="*/ 1329127 h 1329127"/>
                <a:gd name="connsiteX14" fmla="*/ 6688393 w 8748000"/>
                <a:gd name="connsiteY14" fmla="*/ 1191789 h 1329127"/>
                <a:gd name="connsiteX15" fmla="*/ 1458000 w 8748000"/>
                <a:gd name="connsiteY15" fmla="*/ 1188000 h 1329127"/>
                <a:gd name="connsiteX16" fmla="*/ 198004 w 8748000"/>
                <a:gd name="connsiteY16" fmla="*/ 1188000 h 1329127"/>
                <a:gd name="connsiteX17" fmla="*/ 0 w 8748000"/>
                <a:gd name="connsiteY17" fmla="*/ 989996 h 1329127"/>
                <a:gd name="connsiteX18" fmla="*/ 0 w 8748000"/>
                <a:gd name="connsiteY18" fmla="*/ 990000 h 1329127"/>
                <a:gd name="connsiteX19" fmla="*/ 0 w 8748000"/>
                <a:gd name="connsiteY19" fmla="*/ 693000 h 1329127"/>
                <a:gd name="connsiteX20" fmla="*/ 0 w 8748000"/>
                <a:gd name="connsiteY20" fmla="*/ 693000 h 1329127"/>
                <a:gd name="connsiteX21" fmla="*/ 0 w 8748000"/>
                <a:gd name="connsiteY21" fmla="*/ 198004 h 1329127"/>
                <a:gd name="connsiteX0" fmla="*/ 0 w 8748000"/>
                <a:gd name="connsiteY0" fmla="*/ 198004 h 1434584"/>
                <a:gd name="connsiteX1" fmla="*/ 198004 w 8748000"/>
                <a:gd name="connsiteY1" fmla="*/ 0 h 1434584"/>
                <a:gd name="connsiteX2" fmla="*/ 1458000 w 8748000"/>
                <a:gd name="connsiteY2" fmla="*/ 0 h 1434584"/>
                <a:gd name="connsiteX3" fmla="*/ 1458000 w 8748000"/>
                <a:gd name="connsiteY3" fmla="*/ 0 h 1434584"/>
                <a:gd name="connsiteX4" fmla="*/ 3645000 w 8748000"/>
                <a:gd name="connsiteY4" fmla="*/ 0 h 1434584"/>
                <a:gd name="connsiteX5" fmla="*/ 8549996 w 8748000"/>
                <a:gd name="connsiteY5" fmla="*/ 0 h 1434584"/>
                <a:gd name="connsiteX6" fmla="*/ 8748000 w 8748000"/>
                <a:gd name="connsiteY6" fmla="*/ 198004 h 1434584"/>
                <a:gd name="connsiteX7" fmla="*/ 8748000 w 8748000"/>
                <a:gd name="connsiteY7" fmla="*/ 693000 h 1434584"/>
                <a:gd name="connsiteX8" fmla="*/ 8748000 w 8748000"/>
                <a:gd name="connsiteY8" fmla="*/ 693000 h 1434584"/>
                <a:gd name="connsiteX9" fmla="*/ 8748000 w 8748000"/>
                <a:gd name="connsiteY9" fmla="*/ 990000 h 1434584"/>
                <a:gd name="connsiteX10" fmla="*/ 8748000 w 8748000"/>
                <a:gd name="connsiteY10" fmla="*/ 989996 h 1434584"/>
                <a:gd name="connsiteX11" fmla="*/ 8549996 w 8748000"/>
                <a:gd name="connsiteY11" fmla="*/ 1188000 h 1434584"/>
                <a:gd name="connsiteX12" fmla="*/ 7966277 w 8748000"/>
                <a:gd name="connsiteY12" fmla="*/ 1188000 h 1434584"/>
                <a:gd name="connsiteX13" fmla="*/ 8023180 w 8748000"/>
                <a:gd name="connsiteY13" fmla="*/ 1434584 h 1434584"/>
                <a:gd name="connsiteX14" fmla="*/ 6688393 w 8748000"/>
                <a:gd name="connsiteY14" fmla="*/ 1191789 h 1434584"/>
                <a:gd name="connsiteX15" fmla="*/ 1458000 w 8748000"/>
                <a:gd name="connsiteY15" fmla="*/ 1188000 h 1434584"/>
                <a:gd name="connsiteX16" fmla="*/ 198004 w 8748000"/>
                <a:gd name="connsiteY16" fmla="*/ 1188000 h 1434584"/>
                <a:gd name="connsiteX17" fmla="*/ 0 w 8748000"/>
                <a:gd name="connsiteY17" fmla="*/ 989996 h 1434584"/>
                <a:gd name="connsiteX18" fmla="*/ 0 w 8748000"/>
                <a:gd name="connsiteY18" fmla="*/ 990000 h 1434584"/>
                <a:gd name="connsiteX19" fmla="*/ 0 w 8748000"/>
                <a:gd name="connsiteY19" fmla="*/ 693000 h 1434584"/>
                <a:gd name="connsiteX20" fmla="*/ 0 w 8748000"/>
                <a:gd name="connsiteY20" fmla="*/ 693000 h 1434584"/>
                <a:gd name="connsiteX21" fmla="*/ 0 w 8748000"/>
                <a:gd name="connsiteY21" fmla="*/ 198004 h 1434584"/>
                <a:gd name="connsiteX0" fmla="*/ 0 w 8748000"/>
                <a:gd name="connsiteY0" fmla="*/ 198004 h 1434584"/>
                <a:gd name="connsiteX1" fmla="*/ 198004 w 8748000"/>
                <a:gd name="connsiteY1" fmla="*/ 0 h 1434584"/>
                <a:gd name="connsiteX2" fmla="*/ 1458000 w 8748000"/>
                <a:gd name="connsiteY2" fmla="*/ 0 h 1434584"/>
                <a:gd name="connsiteX3" fmla="*/ 1458000 w 8748000"/>
                <a:gd name="connsiteY3" fmla="*/ 0 h 1434584"/>
                <a:gd name="connsiteX4" fmla="*/ 3645000 w 8748000"/>
                <a:gd name="connsiteY4" fmla="*/ 0 h 1434584"/>
                <a:gd name="connsiteX5" fmla="*/ 8549996 w 8748000"/>
                <a:gd name="connsiteY5" fmla="*/ 0 h 1434584"/>
                <a:gd name="connsiteX6" fmla="*/ 8748000 w 8748000"/>
                <a:gd name="connsiteY6" fmla="*/ 198004 h 1434584"/>
                <a:gd name="connsiteX7" fmla="*/ 8748000 w 8748000"/>
                <a:gd name="connsiteY7" fmla="*/ 693000 h 1434584"/>
                <a:gd name="connsiteX8" fmla="*/ 8748000 w 8748000"/>
                <a:gd name="connsiteY8" fmla="*/ 693000 h 1434584"/>
                <a:gd name="connsiteX9" fmla="*/ 8748000 w 8748000"/>
                <a:gd name="connsiteY9" fmla="*/ 990000 h 1434584"/>
                <a:gd name="connsiteX10" fmla="*/ 8748000 w 8748000"/>
                <a:gd name="connsiteY10" fmla="*/ 989996 h 1434584"/>
                <a:gd name="connsiteX11" fmla="*/ 8549996 w 8748000"/>
                <a:gd name="connsiteY11" fmla="*/ 1188000 h 1434584"/>
                <a:gd name="connsiteX12" fmla="*/ 7966277 w 8748000"/>
                <a:gd name="connsiteY12" fmla="*/ 1188000 h 1434584"/>
                <a:gd name="connsiteX13" fmla="*/ 8023180 w 8748000"/>
                <a:gd name="connsiteY13" fmla="*/ 1434584 h 1434584"/>
                <a:gd name="connsiteX14" fmla="*/ 7248831 w 8748000"/>
                <a:gd name="connsiteY14" fmla="*/ 1294812 h 1434584"/>
                <a:gd name="connsiteX15" fmla="*/ 6688393 w 8748000"/>
                <a:gd name="connsiteY15" fmla="*/ 1191789 h 1434584"/>
                <a:gd name="connsiteX16" fmla="*/ 1458000 w 8748000"/>
                <a:gd name="connsiteY16" fmla="*/ 1188000 h 1434584"/>
                <a:gd name="connsiteX17" fmla="*/ 198004 w 8748000"/>
                <a:gd name="connsiteY17" fmla="*/ 1188000 h 1434584"/>
                <a:gd name="connsiteX18" fmla="*/ 0 w 8748000"/>
                <a:gd name="connsiteY18" fmla="*/ 989996 h 1434584"/>
                <a:gd name="connsiteX19" fmla="*/ 0 w 8748000"/>
                <a:gd name="connsiteY19" fmla="*/ 990000 h 1434584"/>
                <a:gd name="connsiteX20" fmla="*/ 0 w 8748000"/>
                <a:gd name="connsiteY20" fmla="*/ 693000 h 1434584"/>
                <a:gd name="connsiteX21" fmla="*/ 0 w 8748000"/>
                <a:gd name="connsiteY21" fmla="*/ 693000 h 1434584"/>
                <a:gd name="connsiteX22" fmla="*/ 0 w 8748000"/>
                <a:gd name="connsiteY22" fmla="*/ 198004 h 1434584"/>
                <a:gd name="connsiteX0" fmla="*/ 0 w 8748000"/>
                <a:gd name="connsiteY0" fmla="*/ 198004 h 1434584"/>
                <a:gd name="connsiteX1" fmla="*/ 198004 w 8748000"/>
                <a:gd name="connsiteY1" fmla="*/ 0 h 1434584"/>
                <a:gd name="connsiteX2" fmla="*/ 1458000 w 8748000"/>
                <a:gd name="connsiteY2" fmla="*/ 0 h 1434584"/>
                <a:gd name="connsiteX3" fmla="*/ 1458000 w 8748000"/>
                <a:gd name="connsiteY3" fmla="*/ 0 h 1434584"/>
                <a:gd name="connsiteX4" fmla="*/ 3645000 w 8748000"/>
                <a:gd name="connsiteY4" fmla="*/ 0 h 1434584"/>
                <a:gd name="connsiteX5" fmla="*/ 8549996 w 8748000"/>
                <a:gd name="connsiteY5" fmla="*/ 0 h 1434584"/>
                <a:gd name="connsiteX6" fmla="*/ 8748000 w 8748000"/>
                <a:gd name="connsiteY6" fmla="*/ 198004 h 1434584"/>
                <a:gd name="connsiteX7" fmla="*/ 8748000 w 8748000"/>
                <a:gd name="connsiteY7" fmla="*/ 693000 h 1434584"/>
                <a:gd name="connsiteX8" fmla="*/ 8748000 w 8748000"/>
                <a:gd name="connsiteY8" fmla="*/ 693000 h 1434584"/>
                <a:gd name="connsiteX9" fmla="*/ 8748000 w 8748000"/>
                <a:gd name="connsiteY9" fmla="*/ 990000 h 1434584"/>
                <a:gd name="connsiteX10" fmla="*/ 8748000 w 8748000"/>
                <a:gd name="connsiteY10" fmla="*/ 989996 h 1434584"/>
                <a:gd name="connsiteX11" fmla="*/ 8549996 w 8748000"/>
                <a:gd name="connsiteY11" fmla="*/ 1188000 h 1434584"/>
                <a:gd name="connsiteX12" fmla="*/ 7966277 w 8748000"/>
                <a:gd name="connsiteY12" fmla="*/ 1188000 h 1434584"/>
                <a:gd name="connsiteX13" fmla="*/ 8023180 w 8748000"/>
                <a:gd name="connsiteY13" fmla="*/ 1434584 h 1434584"/>
                <a:gd name="connsiteX14" fmla="*/ 7256205 w 8748000"/>
                <a:gd name="connsiteY14" fmla="*/ 1213691 h 1434584"/>
                <a:gd name="connsiteX15" fmla="*/ 6688393 w 8748000"/>
                <a:gd name="connsiteY15" fmla="*/ 1191789 h 1434584"/>
                <a:gd name="connsiteX16" fmla="*/ 1458000 w 8748000"/>
                <a:gd name="connsiteY16" fmla="*/ 1188000 h 1434584"/>
                <a:gd name="connsiteX17" fmla="*/ 198004 w 8748000"/>
                <a:gd name="connsiteY17" fmla="*/ 1188000 h 1434584"/>
                <a:gd name="connsiteX18" fmla="*/ 0 w 8748000"/>
                <a:gd name="connsiteY18" fmla="*/ 989996 h 1434584"/>
                <a:gd name="connsiteX19" fmla="*/ 0 w 8748000"/>
                <a:gd name="connsiteY19" fmla="*/ 990000 h 1434584"/>
                <a:gd name="connsiteX20" fmla="*/ 0 w 8748000"/>
                <a:gd name="connsiteY20" fmla="*/ 693000 h 1434584"/>
                <a:gd name="connsiteX21" fmla="*/ 0 w 8748000"/>
                <a:gd name="connsiteY21" fmla="*/ 693000 h 1434584"/>
                <a:gd name="connsiteX22" fmla="*/ 0 w 8748000"/>
                <a:gd name="connsiteY22" fmla="*/ 198004 h 1434584"/>
                <a:gd name="connsiteX0" fmla="*/ 0 w 8748000"/>
                <a:gd name="connsiteY0" fmla="*/ 198004 h 1434584"/>
                <a:gd name="connsiteX1" fmla="*/ 198004 w 8748000"/>
                <a:gd name="connsiteY1" fmla="*/ 0 h 1434584"/>
                <a:gd name="connsiteX2" fmla="*/ 1458000 w 8748000"/>
                <a:gd name="connsiteY2" fmla="*/ 0 h 1434584"/>
                <a:gd name="connsiteX3" fmla="*/ 1458000 w 8748000"/>
                <a:gd name="connsiteY3" fmla="*/ 0 h 1434584"/>
                <a:gd name="connsiteX4" fmla="*/ 3645000 w 8748000"/>
                <a:gd name="connsiteY4" fmla="*/ 0 h 1434584"/>
                <a:gd name="connsiteX5" fmla="*/ 8549996 w 8748000"/>
                <a:gd name="connsiteY5" fmla="*/ 0 h 1434584"/>
                <a:gd name="connsiteX6" fmla="*/ 8748000 w 8748000"/>
                <a:gd name="connsiteY6" fmla="*/ 198004 h 1434584"/>
                <a:gd name="connsiteX7" fmla="*/ 8748000 w 8748000"/>
                <a:gd name="connsiteY7" fmla="*/ 693000 h 1434584"/>
                <a:gd name="connsiteX8" fmla="*/ 8748000 w 8748000"/>
                <a:gd name="connsiteY8" fmla="*/ 693000 h 1434584"/>
                <a:gd name="connsiteX9" fmla="*/ 8748000 w 8748000"/>
                <a:gd name="connsiteY9" fmla="*/ 990000 h 1434584"/>
                <a:gd name="connsiteX10" fmla="*/ 8748000 w 8748000"/>
                <a:gd name="connsiteY10" fmla="*/ 989996 h 1434584"/>
                <a:gd name="connsiteX11" fmla="*/ 8549996 w 8748000"/>
                <a:gd name="connsiteY11" fmla="*/ 1188000 h 1434584"/>
                <a:gd name="connsiteX12" fmla="*/ 7966277 w 8748000"/>
                <a:gd name="connsiteY12" fmla="*/ 1188000 h 1434584"/>
                <a:gd name="connsiteX13" fmla="*/ 8023180 w 8748000"/>
                <a:gd name="connsiteY13" fmla="*/ 1434584 h 1434584"/>
                <a:gd name="connsiteX14" fmla="*/ 7506928 w 8748000"/>
                <a:gd name="connsiteY14" fmla="*/ 1213691 h 1434584"/>
                <a:gd name="connsiteX15" fmla="*/ 6688393 w 8748000"/>
                <a:gd name="connsiteY15" fmla="*/ 1191789 h 1434584"/>
                <a:gd name="connsiteX16" fmla="*/ 1458000 w 8748000"/>
                <a:gd name="connsiteY16" fmla="*/ 1188000 h 1434584"/>
                <a:gd name="connsiteX17" fmla="*/ 198004 w 8748000"/>
                <a:gd name="connsiteY17" fmla="*/ 1188000 h 1434584"/>
                <a:gd name="connsiteX18" fmla="*/ 0 w 8748000"/>
                <a:gd name="connsiteY18" fmla="*/ 989996 h 1434584"/>
                <a:gd name="connsiteX19" fmla="*/ 0 w 8748000"/>
                <a:gd name="connsiteY19" fmla="*/ 990000 h 1434584"/>
                <a:gd name="connsiteX20" fmla="*/ 0 w 8748000"/>
                <a:gd name="connsiteY20" fmla="*/ 693000 h 1434584"/>
                <a:gd name="connsiteX21" fmla="*/ 0 w 8748000"/>
                <a:gd name="connsiteY21" fmla="*/ 693000 h 1434584"/>
                <a:gd name="connsiteX22" fmla="*/ 0 w 8748000"/>
                <a:gd name="connsiteY22" fmla="*/ 198004 h 1434584"/>
                <a:gd name="connsiteX0" fmla="*/ 0 w 8748000"/>
                <a:gd name="connsiteY0" fmla="*/ 198004 h 1475144"/>
                <a:gd name="connsiteX1" fmla="*/ 198004 w 8748000"/>
                <a:gd name="connsiteY1" fmla="*/ 0 h 1475144"/>
                <a:gd name="connsiteX2" fmla="*/ 1458000 w 8748000"/>
                <a:gd name="connsiteY2" fmla="*/ 0 h 1475144"/>
                <a:gd name="connsiteX3" fmla="*/ 1458000 w 8748000"/>
                <a:gd name="connsiteY3" fmla="*/ 0 h 1475144"/>
                <a:gd name="connsiteX4" fmla="*/ 3645000 w 8748000"/>
                <a:gd name="connsiteY4" fmla="*/ 0 h 1475144"/>
                <a:gd name="connsiteX5" fmla="*/ 8549996 w 8748000"/>
                <a:gd name="connsiteY5" fmla="*/ 0 h 1475144"/>
                <a:gd name="connsiteX6" fmla="*/ 8748000 w 8748000"/>
                <a:gd name="connsiteY6" fmla="*/ 198004 h 1475144"/>
                <a:gd name="connsiteX7" fmla="*/ 8748000 w 8748000"/>
                <a:gd name="connsiteY7" fmla="*/ 693000 h 1475144"/>
                <a:gd name="connsiteX8" fmla="*/ 8748000 w 8748000"/>
                <a:gd name="connsiteY8" fmla="*/ 693000 h 1475144"/>
                <a:gd name="connsiteX9" fmla="*/ 8748000 w 8748000"/>
                <a:gd name="connsiteY9" fmla="*/ 990000 h 1475144"/>
                <a:gd name="connsiteX10" fmla="*/ 8748000 w 8748000"/>
                <a:gd name="connsiteY10" fmla="*/ 989996 h 1475144"/>
                <a:gd name="connsiteX11" fmla="*/ 8549996 w 8748000"/>
                <a:gd name="connsiteY11" fmla="*/ 1188000 h 1475144"/>
                <a:gd name="connsiteX12" fmla="*/ 7966277 w 8748000"/>
                <a:gd name="connsiteY12" fmla="*/ 1188000 h 1475144"/>
                <a:gd name="connsiteX13" fmla="*/ 8141167 w 8748000"/>
                <a:gd name="connsiteY13" fmla="*/ 1475144 h 1475144"/>
                <a:gd name="connsiteX14" fmla="*/ 7506928 w 8748000"/>
                <a:gd name="connsiteY14" fmla="*/ 1213691 h 1475144"/>
                <a:gd name="connsiteX15" fmla="*/ 6688393 w 8748000"/>
                <a:gd name="connsiteY15" fmla="*/ 1191789 h 1475144"/>
                <a:gd name="connsiteX16" fmla="*/ 1458000 w 8748000"/>
                <a:gd name="connsiteY16" fmla="*/ 1188000 h 1475144"/>
                <a:gd name="connsiteX17" fmla="*/ 198004 w 8748000"/>
                <a:gd name="connsiteY17" fmla="*/ 1188000 h 1475144"/>
                <a:gd name="connsiteX18" fmla="*/ 0 w 8748000"/>
                <a:gd name="connsiteY18" fmla="*/ 989996 h 1475144"/>
                <a:gd name="connsiteX19" fmla="*/ 0 w 8748000"/>
                <a:gd name="connsiteY19" fmla="*/ 990000 h 1475144"/>
                <a:gd name="connsiteX20" fmla="*/ 0 w 8748000"/>
                <a:gd name="connsiteY20" fmla="*/ 693000 h 1475144"/>
                <a:gd name="connsiteX21" fmla="*/ 0 w 8748000"/>
                <a:gd name="connsiteY21" fmla="*/ 693000 h 1475144"/>
                <a:gd name="connsiteX22" fmla="*/ 0 w 8748000"/>
                <a:gd name="connsiteY22" fmla="*/ 198004 h 1475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748000" h="1475144">
                  <a:moveTo>
                    <a:pt x="0" y="198004"/>
                  </a:moveTo>
                  <a:cubicBezTo>
                    <a:pt x="0" y="88649"/>
                    <a:pt x="88649" y="0"/>
                    <a:pt x="198004" y="0"/>
                  </a:cubicBezTo>
                  <a:lnTo>
                    <a:pt x="1458000" y="0"/>
                  </a:lnTo>
                  <a:lnTo>
                    <a:pt x="1458000" y="0"/>
                  </a:lnTo>
                  <a:lnTo>
                    <a:pt x="3645000" y="0"/>
                  </a:lnTo>
                  <a:lnTo>
                    <a:pt x="8549996" y="0"/>
                  </a:lnTo>
                  <a:cubicBezTo>
                    <a:pt x="8659351" y="0"/>
                    <a:pt x="8748000" y="88649"/>
                    <a:pt x="8748000" y="198004"/>
                  </a:cubicBezTo>
                  <a:lnTo>
                    <a:pt x="8748000" y="693000"/>
                  </a:lnTo>
                  <a:lnTo>
                    <a:pt x="8748000" y="693000"/>
                  </a:lnTo>
                  <a:lnTo>
                    <a:pt x="8748000" y="990000"/>
                  </a:lnTo>
                  <a:lnTo>
                    <a:pt x="8748000" y="989996"/>
                  </a:lnTo>
                  <a:cubicBezTo>
                    <a:pt x="8748000" y="1099351"/>
                    <a:pt x="8659351" y="1188000"/>
                    <a:pt x="8549996" y="1188000"/>
                  </a:cubicBezTo>
                  <a:lnTo>
                    <a:pt x="7966277" y="1188000"/>
                  </a:lnTo>
                  <a:lnTo>
                    <a:pt x="8141167" y="1475144"/>
                  </a:lnTo>
                  <a:lnTo>
                    <a:pt x="7506928" y="1213691"/>
                  </a:lnTo>
                  <a:lnTo>
                    <a:pt x="6688393" y="1191789"/>
                  </a:lnTo>
                  <a:lnTo>
                    <a:pt x="1458000" y="1188000"/>
                  </a:lnTo>
                  <a:lnTo>
                    <a:pt x="198004" y="1188000"/>
                  </a:lnTo>
                  <a:cubicBezTo>
                    <a:pt x="88649" y="1188000"/>
                    <a:pt x="0" y="1099351"/>
                    <a:pt x="0" y="989996"/>
                  </a:cubicBezTo>
                  <a:lnTo>
                    <a:pt x="0" y="990000"/>
                  </a:lnTo>
                  <a:lnTo>
                    <a:pt x="0" y="693000"/>
                  </a:lnTo>
                  <a:lnTo>
                    <a:pt x="0" y="693000"/>
                  </a:lnTo>
                  <a:lnTo>
                    <a:pt x="0" y="198004"/>
                  </a:lnTo>
                  <a:close/>
                </a:path>
              </a:pathLst>
            </a:custGeom>
            <a:solidFill>
              <a:schemeClr val="bg1">
                <a:lumMod val="95000"/>
              </a:schemeClr>
            </a:solidFill>
            <a:ln w="38100">
              <a:solidFill>
                <a:srgbClr val="E7A5CA"/>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fr-CH" sz="400" i="1" dirty="0">
                <a:solidFill>
                  <a:schemeClr val="tx1"/>
                </a:solidFill>
              </a:endParaRPr>
            </a:p>
          </p:txBody>
        </p:sp>
        <p:sp>
          <p:nvSpPr>
            <p:cNvPr id="10" name="ZoneTexte 9"/>
            <p:cNvSpPr txBox="1"/>
            <p:nvPr/>
          </p:nvSpPr>
          <p:spPr>
            <a:xfrm>
              <a:off x="3644196" y="5312135"/>
              <a:ext cx="7966611" cy="907941"/>
            </a:xfrm>
            <a:prstGeom prst="rect">
              <a:avLst/>
            </a:prstGeom>
            <a:noFill/>
          </p:spPr>
          <p:txBody>
            <a:bodyPr wrap="square" rtlCol="0">
              <a:spAutoFit/>
            </a:bodyPr>
            <a:lstStyle/>
            <a:p>
              <a:pPr algn="ctr"/>
              <a:r>
                <a:rPr lang="fr-CH" sz="1600" i="1" dirty="0">
                  <a:latin typeface="Calibri" panose="020F0502020204030204" pitchFamily="34" charset="0"/>
                  <a:cs typeface="Calibri" panose="020F0502020204030204" pitchFamily="34" charset="0"/>
                </a:rPr>
                <a:t>On sait qu’après plus ou moins quatre mois, on ne fait plus de gardes, donc ça veut dire que les autres, ils s’en tapent plus. </a:t>
              </a:r>
            </a:p>
            <a:p>
              <a:pPr algn="ctr">
                <a:spcBef>
                  <a:spcPts val="600"/>
                </a:spcBef>
              </a:pPr>
              <a:r>
                <a:rPr lang="fr-CH" sz="1600" dirty="0">
                  <a:latin typeface="Calibri" panose="020F0502020204030204" pitchFamily="34" charset="0"/>
                  <a:cs typeface="Calibri" panose="020F0502020204030204" pitchFamily="34" charset="0"/>
                </a:rPr>
                <a:t>(Physiothérapeute, hôpital)</a:t>
              </a:r>
            </a:p>
          </p:txBody>
        </p:sp>
      </p:grpSp>
      <p:pic>
        <p:nvPicPr>
          <p:cNvPr id="11" name="Imag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748901" y="1640761"/>
            <a:ext cx="1001767" cy="753935"/>
          </a:xfrm>
          <a:prstGeom prst="rect">
            <a:avLst/>
          </a:prstGeom>
        </p:spPr>
      </p:pic>
    </p:spTree>
    <p:extLst>
      <p:ext uri="{BB962C8B-B14F-4D97-AF65-F5344CB8AC3E}">
        <p14:creationId xmlns:p14="http://schemas.microsoft.com/office/powerpoint/2010/main" val="1079773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Autofit/>
          </a:bodyPr>
          <a:lstStyle/>
          <a:p>
            <a:r>
              <a:rPr lang="fr-CH" dirty="0"/>
              <a:t>Plan de la présentation</a:t>
            </a:r>
          </a:p>
        </p:txBody>
      </p:sp>
      <p:sp>
        <p:nvSpPr>
          <p:cNvPr id="3" name="Espace réservé du contenu 2"/>
          <p:cNvSpPr>
            <a:spLocks noGrp="1"/>
          </p:cNvSpPr>
          <p:nvPr>
            <p:ph idx="1"/>
          </p:nvPr>
        </p:nvSpPr>
        <p:spPr>
          <a:xfrm>
            <a:off x="441331" y="2348880"/>
            <a:ext cx="11367371" cy="3888432"/>
          </a:xfrm>
        </p:spPr>
        <p:txBody>
          <a:bodyPr anchor="t">
            <a:noAutofit/>
          </a:bodyPr>
          <a:lstStyle/>
          <a:p>
            <a:pPr marL="457200" indent="-457200" algn="just">
              <a:lnSpc>
                <a:spcPct val="114000"/>
              </a:lnSpc>
              <a:spcBef>
                <a:spcPts val="1200"/>
              </a:spcBef>
              <a:buFont typeface="+mj-lt"/>
              <a:buAutoNum type="arabicPeriod"/>
            </a:pPr>
            <a:r>
              <a:rPr lang="fr-CH" sz="2200" spc="80" dirty="0">
                <a:solidFill>
                  <a:schemeClr val="tx1">
                    <a:lumMod val="75000"/>
                    <a:lumOff val="25000"/>
                  </a:schemeClr>
                </a:solidFill>
              </a:rPr>
              <a:t>Les effets du travail sur la santé de la femme enceinte et du futur enfant</a:t>
            </a:r>
          </a:p>
          <a:p>
            <a:pPr marL="457200" indent="-457200" algn="just">
              <a:lnSpc>
                <a:spcPct val="114000"/>
              </a:lnSpc>
              <a:spcBef>
                <a:spcPts val="1200"/>
              </a:spcBef>
              <a:buFont typeface="+mj-lt"/>
              <a:buAutoNum type="arabicPeriod"/>
            </a:pPr>
            <a:r>
              <a:rPr lang="fr-CH" sz="2200" spc="80" dirty="0">
                <a:solidFill>
                  <a:schemeClr val="tx1">
                    <a:lumMod val="75000"/>
                    <a:lumOff val="25000"/>
                  </a:schemeClr>
                </a:solidFill>
              </a:rPr>
              <a:t>Protection de la maternité au travail: la législation suisse</a:t>
            </a:r>
          </a:p>
          <a:p>
            <a:pPr marL="457200" indent="-457200" algn="just">
              <a:lnSpc>
                <a:spcPct val="114000"/>
              </a:lnSpc>
              <a:spcBef>
                <a:spcPts val="600"/>
              </a:spcBef>
              <a:spcAft>
                <a:spcPts val="0"/>
              </a:spcAft>
              <a:buFont typeface="+mj-lt"/>
              <a:buAutoNum type="arabicPeriod"/>
            </a:pPr>
            <a:r>
              <a:rPr lang="fr-CH" sz="2200" spc="80" dirty="0">
                <a:solidFill>
                  <a:schemeClr val="tx1">
                    <a:lumMod val="75000"/>
                    <a:lumOff val="25000"/>
                  </a:schemeClr>
                </a:solidFill>
              </a:rPr>
              <a:t>L’a</a:t>
            </a:r>
            <a:r>
              <a:rPr lang="fr-CH" sz="2200" spc="80" dirty="0">
                <a:solidFill>
                  <a:schemeClr val="tx1">
                    <a:lumMod val="75000"/>
                    <a:lumOff val="25000"/>
                  </a:schemeClr>
                </a:solidFill>
                <a:latin typeface="Calibri" panose="020F0502020204030204" pitchFamily="34" charset="0"/>
                <a:cs typeface="Calibri" panose="020F0502020204030204" pitchFamily="34" charset="0"/>
              </a:rPr>
              <a:t>pplication de la législation : résultats de la recherche « protection de la maternité au travail» </a:t>
            </a:r>
          </a:p>
          <a:p>
            <a:pPr marL="457200" indent="-457200" algn="just">
              <a:lnSpc>
                <a:spcPct val="114000"/>
              </a:lnSpc>
              <a:spcBef>
                <a:spcPts val="1200"/>
              </a:spcBef>
              <a:buFont typeface="+mj-lt"/>
              <a:buAutoNum type="arabicPeriod"/>
            </a:pPr>
            <a:r>
              <a:rPr lang="fr-CH" sz="2200" spc="80" dirty="0">
                <a:solidFill>
                  <a:schemeClr val="tx1">
                    <a:lumMod val="75000"/>
                    <a:lumOff val="25000"/>
                  </a:schemeClr>
                </a:solidFill>
              </a:rPr>
              <a:t>Recommandations pour une meilleure protection des travailleuses enceintes</a:t>
            </a:r>
            <a:endParaRPr lang="fr-CH" dirty="0">
              <a:solidFill>
                <a:schemeClr val="tx1"/>
              </a:solidFill>
              <a:latin typeface="Calibri" panose="020F0502020204030204" pitchFamily="34" charset="0"/>
              <a:cs typeface="Calibri" panose="020F0502020204030204" pitchFamily="34" charset="0"/>
            </a:endParaRPr>
          </a:p>
        </p:txBody>
      </p:sp>
      <p:sp>
        <p:nvSpPr>
          <p:cNvPr id="4" name="Espace réservé du numéro de diapositive 3"/>
          <p:cNvSpPr>
            <a:spLocks noGrp="1"/>
          </p:cNvSpPr>
          <p:nvPr>
            <p:ph type="sldNum" sz="quarter" idx="12"/>
          </p:nvPr>
        </p:nvSpPr>
        <p:spPr/>
        <p:txBody>
          <a:bodyPr/>
          <a:lstStyle/>
          <a:p>
            <a:fld id="{D57F1E4F-1CFF-5643-939E-217C01CDF565}" type="slidenum">
              <a:rPr lang="en-US" smtClean="0"/>
              <a:pPr/>
              <a:t>2</a:t>
            </a:fld>
            <a:endParaRPr lang="en-US" dirty="0"/>
          </a:p>
        </p:txBody>
      </p:sp>
    </p:spTree>
    <p:extLst>
      <p:ext uri="{BB962C8B-B14F-4D97-AF65-F5344CB8AC3E}">
        <p14:creationId xmlns:p14="http://schemas.microsoft.com/office/powerpoint/2010/main" val="1506076422"/>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custDataLst>
              <p:tags r:id="rId1"/>
            </p:custDataLst>
          </p:nvPr>
        </p:nvSpPr>
        <p:spPr/>
        <p:txBody>
          <a:bodyPr/>
          <a:lstStyle/>
          <a:p>
            <a:fld id="{D57F1E4F-1CFF-5643-939E-217C01CDF565}" type="slidenum">
              <a:rPr lang="en-US" smtClean="0"/>
              <a:pPr/>
              <a:t>20</a:t>
            </a:fld>
            <a:endParaRPr lang="en-US" dirty="0"/>
          </a:p>
        </p:txBody>
      </p:sp>
      <p:sp>
        <p:nvSpPr>
          <p:cNvPr id="7" name="Espace réservé du contenu 2"/>
          <p:cNvSpPr>
            <a:spLocks noGrp="1"/>
          </p:cNvSpPr>
          <p:nvPr>
            <p:ph idx="1"/>
            <p:custDataLst>
              <p:tags r:id="rId2"/>
            </p:custDataLst>
          </p:nvPr>
        </p:nvSpPr>
        <p:spPr>
          <a:xfrm>
            <a:off x="479376" y="1640761"/>
            <a:ext cx="11233248" cy="5217239"/>
          </a:xfrm>
        </p:spPr>
        <p:txBody>
          <a:bodyPr anchor="t">
            <a:normAutofit/>
          </a:bodyPr>
          <a:lstStyle/>
          <a:p>
            <a:pPr marL="324000" lvl="1" indent="0" algn="just">
              <a:lnSpc>
                <a:spcPct val="114000"/>
              </a:lnSpc>
              <a:spcBef>
                <a:spcPts val="1200"/>
              </a:spcBef>
              <a:buNone/>
            </a:pPr>
            <a:endParaRPr lang="fr-FR" sz="900" dirty="0">
              <a:solidFill>
                <a:schemeClr val="tx1"/>
              </a:solidFill>
            </a:endParaRPr>
          </a:p>
          <a:p>
            <a:pPr lvl="1" algn="just">
              <a:lnSpc>
                <a:spcPct val="114000"/>
              </a:lnSpc>
              <a:spcBef>
                <a:spcPts val="1200"/>
              </a:spcBef>
              <a:buFont typeface="Wingdings" panose="05000000000000000000" pitchFamily="2" charset="2"/>
              <a:buChar char="Ø"/>
            </a:pPr>
            <a:r>
              <a:rPr lang="fr-FR" sz="2000" dirty="0">
                <a:solidFill>
                  <a:schemeClr val="tx1"/>
                </a:solidFill>
              </a:rPr>
              <a:t>Sentiment de mise en danger, pénibilité, épuisement.</a:t>
            </a:r>
          </a:p>
          <a:p>
            <a:pPr lvl="1" algn="just">
              <a:lnSpc>
                <a:spcPct val="114000"/>
              </a:lnSpc>
              <a:spcBef>
                <a:spcPts val="1200"/>
              </a:spcBef>
              <a:buFont typeface="Wingdings" panose="05000000000000000000" pitchFamily="2" charset="2"/>
              <a:buChar char="Ø"/>
            </a:pPr>
            <a:endParaRPr lang="fr-FR" sz="2000" dirty="0">
              <a:solidFill>
                <a:schemeClr val="tx1"/>
              </a:solidFill>
            </a:endParaRPr>
          </a:p>
          <a:p>
            <a:pPr lvl="1" algn="just">
              <a:lnSpc>
                <a:spcPct val="114000"/>
              </a:lnSpc>
              <a:spcBef>
                <a:spcPts val="1200"/>
              </a:spcBef>
              <a:buFont typeface="Wingdings" panose="05000000000000000000" pitchFamily="2" charset="2"/>
              <a:buChar char="Ø"/>
            </a:pPr>
            <a:endParaRPr lang="fr-FR" sz="2000" dirty="0">
              <a:solidFill>
                <a:schemeClr val="tx1"/>
              </a:solidFill>
            </a:endParaRPr>
          </a:p>
          <a:p>
            <a:pPr lvl="1" algn="just">
              <a:lnSpc>
                <a:spcPct val="114000"/>
              </a:lnSpc>
              <a:spcBef>
                <a:spcPts val="1200"/>
              </a:spcBef>
              <a:buFont typeface="Wingdings" panose="05000000000000000000" pitchFamily="2" charset="2"/>
              <a:buChar char="Ø"/>
            </a:pPr>
            <a:endParaRPr lang="fr-FR" sz="2000" dirty="0">
              <a:solidFill>
                <a:schemeClr val="tx1"/>
              </a:solidFill>
            </a:endParaRPr>
          </a:p>
          <a:p>
            <a:pPr lvl="1" algn="just">
              <a:lnSpc>
                <a:spcPct val="114000"/>
              </a:lnSpc>
              <a:spcBef>
                <a:spcPts val="1200"/>
              </a:spcBef>
              <a:buFont typeface="Wingdings" panose="05000000000000000000" pitchFamily="2" charset="2"/>
              <a:buChar char="Ø"/>
            </a:pPr>
            <a:r>
              <a:rPr lang="fr-FR" sz="2000" dirty="0">
                <a:solidFill>
                  <a:schemeClr val="tx1"/>
                </a:solidFill>
              </a:rPr>
              <a:t>Sentiment de ne pas être soutenue et craintes pour l’emploi.</a:t>
            </a:r>
          </a:p>
          <a:p>
            <a:pPr lvl="1" algn="just">
              <a:lnSpc>
                <a:spcPct val="114000"/>
              </a:lnSpc>
              <a:spcBef>
                <a:spcPts val="1200"/>
              </a:spcBef>
              <a:buFont typeface="Wingdings" panose="05000000000000000000" pitchFamily="2" charset="2"/>
              <a:buChar char="Ø"/>
            </a:pPr>
            <a:r>
              <a:rPr lang="fr-FR" sz="2000" dirty="0">
                <a:solidFill>
                  <a:schemeClr val="tx1"/>
                </a:solidFill>
              </a:rPr>
              <a:t>Recours à l’aide informelle des collègues, tensions dans l’équipe.</a:t>
            </a:r>
          </a:p>
          <a:p>
            <a:pPr lvl="1" algn="just">
              <a:lnSpc>
                <a:spcPct val="114000"/>
              </a:lnSpc>
              <a:spcBef>
                <a:spcPts val="1200"/>
              </a:spcBef>
              <a:buFont typeface="Wingdings" panose="05000000000000000000" pitchFamily="2" charset="2"/>
              <a:buChar char="Ø"/>
            </a:pPr>
            <a:r>
              <a:rPr lang="fr-FR" sz="2000" dirty="0">
                <a:solidFill>
                  <a:schemeClr val="tx1"/>
                </a:solidFill>
              </a:rPr>
              <a:t>Arrêt maladie pour se protéger de conditions de travail pénibles ou dangereuses.</a:t>
            </a:r>
          </a:p>
          <a:p>
            <a:pPr lvl="1" algn="just">
              <a:lnSpc>
                <a:spcPct val="114000"/>
              </a:lnSpc>
              <a:spcBef>
                <a:spcPts val="1200"/>
              </a:spcBef>
              <a:buFont typeface="Wingdings" panose="05000000000000000000" pitchFamily="2" charset="2"/>
              <a:buChar char="Ø"/>
            </a:pPr>
            <a:endParaRPr lang="fr-FR" sz="2000" dirty="0">
              <a:solidFill>
                <a:schemeClr val="tx1"/>
              </a:solidFill>
            </a:endParaRPr>
          </a:p>
          <a:p>
            <a:pPr lvl="1" algn="just">
              <a:lnSpc>
                <a:spcPct val="114000"/>
              </a:lnSpc>
              <a:spcBef>
                <a:spcPts val="1200"/>
              </a:spcBef>
              <a:buFont typeface="Wingdings" panose="05000000000000000000" pitchFamily="2" charset="2"/>
              <a:buChar char="Ø"/>
            </a:pPr>
            <a:endParaRPr lang="fr-FR" sz="2000" dirty="0">
              <a:solidFill>
                <a:schemeClr val="tx1"/>
              </a:solidFill>
            </a:endParaRPr>
          </a:p>
          <a:p>
            <a:pPr lvl="1" algn="just">
              <a:lnSpc>
                <a:spcPct val="114000"/>
              </a:lnSpc>
              <a:spcBef>
                <a:spcPts val="1200"/>
              </a:spcBef>
              <a:buFont typeface="Wingdings" panose="05000000000000000000" pitchFamily="2" charset="2"/>
              <a:buChar char="Ø"/>
            </a:pPr>
            <a:endParaRPr lang="fr-FR" sz="2000" dirty="0">
              <a:solidFill>
                <a:schemeClr val="tx1"/>
              </a:solidFill>
            </a:endParaRPr>
          </a:p>
        </p:txBody>
      </p:sp>
      <p:sp>
        <p:nvSpPr>
          <p:cNvPr id="12" name="Titre 11">
            <a:extLst>
              <a:ext uri="{FF2B5EF4-FFF2-40B4-BE49-F238E27FC236}">
                <a16:creationId xmlns:a16="http://schemas.microsoft.com/office/drawing/2014/main" id="{D46C774C-9F99-4538-9DE3-01CB16147DDA}"/>
              </a:ext>
            </a:extLst>
          </p:cNvPr>
          <p:cNvSpPr>
            <a:spLocks noGrp="1"/>
          </p:cNvSpPr>
          <p:nvPr>
            <p:ph type="title"/>
            <p:custDataLst>
              <p:tags r:id="rId3"/>
            </p:custDataLst>
          </p:nvPr>
        </p:nvSpPr>
        <p:spPr/>
        <p:txBody>
          <a:bodyPr/>
          <a:lstStyle/>
          <a:p>
            <a:r>
              <a:rPr lang="fr-CH" dirty="0"/>
              <a:t>3 entreprises avec des mesures informelles ou inexistantes</a:t>
            </a:r>
          </a:p>
        </p:txBody>
      </p:sp>
      <p:grpSp>
        <p:nvGrpSpPr>
          <p:cNvPr id="8" name="Groupe 7"/>
          <p:cNvGrpSpPr/>
          <p:nvPr/>
        </p:nvGrpSpPr>
        <p:grpSpPr>
          <a:xfrm>
            <a:off x="509528" y="2722612"/>
            <a:ext cx="11131431" cy="1412776"/>
            <a:chOff x="3510807" y="4952095"/>
            <a:chExt cx="8100000" cy="1620000"/>
          </a:xfrm>
        </p:grpSpPr>
        <p:sp>
          <p:nvSpPr>
            <p:cNvPr id="9" name="Rectangle 7"/>
            <p:cNvSpPr/>
            <p:nvPr/>
          </p:nvSpPr>
          <p:spPr>
            <a:xfrm>
              <a:off x="3510807" y="4952095"/>
              <a:ext cx="8100000" cy="1620000"/>
            </a:xfrm>
            <a:custGeom>
              <a:avLst/>
              <a:gdLst>
                <a:gd name="connsiteX0" fmla="*/ 0 w 8748000"/>
                <a:gd name="connsiteY0" fmla="*/ 198004 h 1188000"/>
                <a:gd name="connsiteX1" fmla="*/ 198004 w 8748000"/>
                <a:gd name="connsiteY1" fmla="*/ 0 h 1188000"/>
                <a:gd name="connsiteX2" fmla="*/ 1458000 w 8748000"/>
                <a:gd name="connsiteY2" fmla="*/ 0 h 1188000"/>
                <a:gd name="connsiteX3" fmla="*/ 1458000 w 8748000"/>
                <a:gd name="connsiteY3" fmla="*/ 0 h 1188000"/>
                <a:gd name="connsiteX4" fmla="*/ 3645000 w 8748000"/>
                <a:gd name="connsiteY4" fmla="*/ 0 h 1188000"/>
                <a:gd name="connsiteX5" fmla="*/ 8549996 w 8748000"/>
                <a:gd name="connsiteY5" fmla="*/ 0 h 1188000"/>
                <a:gd name="connsiteX6" fmla="*/ 8748000 w 8748000"/>
                <a:gd name="connsiteY6" fmla="*/ 198004 h 1188000"/>
                <a:gd name="connsiteX7" fmla="*/ 8748000 w 8748000"/>
                <a:gd name="connsiteY7" fmla="*/ 693000 h 1188000"/>
                <a:gd name="connsiteX8" fmla="*/ 8748000 w 8748000"/>
                <a:gd name="connsiteY8" fmla="*/ 693000 h 1188000"/>
                <a:gd name="connsiteX9" fmla="*/ 8748000 w 8748000"/>
                <a:gd name="connsiteY9" fmla="*/ 990000 h 1188000"/>
                <a:gd name="connsiteX10" fmla="*/ 8748000 w 8748000"/>
                <a:gd name="connsiteY10" fmla="*/ 989996 h 1188000"/>
                <a:gd name="connsiteX11" fmla="*/ 8549996 w 8748000"/>
                <a:gd name="connsiteY11" fmla="*/ 1188000 h 1188000"/>
                <a:gd name="connsiteX12" fmla="*/ 3645000 w 8748000"/>
                <a:gd name="connsiteY12" fmla="*/ 1188000 h 1188000"/>
                <a:gd name="connsiteX13" fmla="*/ 2551529 w 8748000"/>
                <a:gd name="connsiteY13" fmla="*/ 1336500 h 1188000"/>
                <a:gd name="connsiteX14" fmla="*/ 1458000 w 8748000"/>
                <a:gd name="connsiteY14" fmla="*/ 1188000 h 1188000"/>
                <a:gd name="connsiteX15" fmla="*/ 198004 w 8748000"/>
                <a:gd name="connsiteY15" fmla="*/ 1188000 h 1188000"/>
                <a:gd name="connsiteX16" fmla="*/ 0 w 8748000"/>
                <a:gd name="connsiteY16" fmla="*/ 989996 h 1188000"/>
                <a:gd name="connsiteX17" fmla="*/ 0 w 8748000"/>
                <a:gd name="connsiteY17" fmla="*/ 990000 h 1188000"/>
                <a:gd name="connsiteX18" fmla="*/ 0 w 8748000"/>
                <a:gd name="connsiteY18" fmla="*/ 693000 h 1188000"/>
                <a:gd name="connsiteX19" fmla="*/ 0 w 8748000"/>
                <a:gd name="connsiteY19" fmla="*/ 693000 h 1188000"/>
                <a:gd name="connsiteX20" fmla="*/ 0 w 8748000"/>
                <a:gd name="connsiteY20" fmla="*/ 198004 h 1188000"/>
                <a:gd name="connsiteX0" fmla="*/ 0 w 8748000"/>
                <a:gd name="connsiteY0" fmla="*/ 198004 h 1343875"/>
                <a:gd name="connsiteX1" fmla="*/ 198004 w 8748000"/>
                <a:gd name="connsiteY1" fmla="*/ 0 h 1343875"/>
                <a:gd name="connsiteX2" fmla="*/ 1458000 w 8748000"/>
                <a:gd name="connsiteY2" fmla="*/ 0 h 1343875"/>
                <a:gd name="connsiteX3" fmla="*/ 1458000 w 8748000"/>
                <a:gd name="connsiteY3" fmla="*/ 0 h 1343875"/>
                <a:gd name="connsiteX4" fmla="*/ 3645000 w 8748000"/>
                <a:gd name="connsiteY4" fmla="*/ 0 h 1343875"/>
                <a:gd name="connsiteX5" fmla="*/ 8549996 w 8748000"/>
                <a:gd name="connsiteY5" fmla="*/ 0 h 1343875"/>
                <a:gd name="connsiteX6" fmla="*/ 8748000 w 8748000"/>
                <a:gd name="connsiteY6" fmla="*/ 198004 h 1343875"/>
                <a:gd name="connsiteX7" fmla="*/ 8748000 w 8748000"/>
                <a:gd name="connsiteY7" fmla="*/ 693000 h 1343875"/>
                <a:gd name="connsiteX8" fmla="*/ 8748000 w 8748000"/>
                <a:gd name="connsiteY8" fmla="*/ 693000 h 1343875"/>
                <a:gd name="connsiteX9" fmla="*/ 8748000 w 8748000"/>
                <a:gd name="connsiteY9" fmla="*/ 990000 h 1343875"/>
                <a:gd name="connsiteX10" fmla="*/ 8748000 w 8748000"/>
                <a:gd name="connsiteY10" fmla="*/ 989996 h 1343875"/>
                <a:gd name="connsiteX11" fmla="*/ 8549996 w 8748000"/>
                <a:gd name="connsiteY11" fmla="*/ 1188000 h 1343875"/>
                <a:gd name="connsiteX12" fmla="*/ 3645000 w 8748000"/>
                <a:gd name="connsiteY12" fmla="*/ 1188000 h 1343875"/>
                <a:gd name="connsiteX13" fmla="*/ 5213613 w 8748000"/>
                <a:gd name="connsiteY13" fmla="*/ 1343875 h 1343875"/>
                <a:gd name="connsiteX14" fmla="*/ 1458000 w 8748000"/>
                <a:gd name="connsiteY14" fmla="*/ 1188000 h 1343875"/>
                <a:gd name="connsiteX15" fmla="*/ 198004 w 8748000"/>
                <a:gd name="connsiteY15" fmla="*/ 1188000 h 1343875"/>
                <a:gd name="connsiteX16" fmla="*/ 0 w 8748000"/>
                <a:gd name="connsiteY16" fmla="*/ 989996 h 1343875"/>
                <a:gd name="connsiteX17" fmla="*/ 0 w 8748000"/>
                <a:gd name="connsiteY17" fmla="*/ 990000 h 1343875"/>
                <a:gd name="connsiteX18" fmla="*/ 0 w 8748000"/>
                <a:gd name="connsiteY18" fmla="*/ 693000 h 1343875"/>
                <a:gd name="connsiteX19" fmla="*/ 0 w 8748000"/>
                <a:gd name="connsiteY19" fmla="*/ 693000 h 1343875"/>
                <a:gd name="connsiteX20" fmla="*/ 0 w 8748000"/>
                <a:gd name="connsiteY20" fmla="*/ 198004 h 1343875"/>
                <a:gd name="connsiteX0" fmla="*/ 0 w 8748000"/>
                <a:gd name="connsiteY0" fmla="*/ 198004 h 1343875"/>
                <a:gd name="connsiteX1" fmla="*/ 198004 w 8748000"/>
                <a:gd name="connsiteY1" fmla="*/ 0 h 1343875"/>
                <a:gd name="connsiteX2" fmla="*/ 1458000 w 8748000"/>
                <a:gd name="connsiteY2" fmla="*/ 0 h 1343875"/>
                <a:gd name="connsiteX3" fmla="*/ 1458000 w 8748000"/>
                <a:gd name="connsiteY3" fmla="*/ 0 h 1343875"/>
                <a:gd name="connsiteX4" fmla="*/ 3645000 w 8748000"/>
                <a:gd name="connsiteY4" fmla="*/ 0 h 1343875"/>
                <a:gd name="connsiteX5" fmla="*/ 8549996 w 8748000"/>
                <a:gd name="connsiteY5" fmla="*/ 0 h 1343875"/>
                <a:gd name="connsiteX6" fmla="*/ 8748000 w 8748000"/>
                <a:gd name="connsiteY6" fmla="*/ 198004 h 1343875"/>
                <a:gd name="connsiteX7" fmla="*/ 8748000 w 8748000"/>
                <a:gd name="connsiteY7" fmla="*/ 693000 h 1343875"/>
                <a:gd name="connsiteX8" fmla="*/ 8748000 w 8748000"/>
                <a:gd name="connsiteY8" fmla="*/ 693000 h 1343875"/>
                <a:gd name="connsiteX9" fmla="*/ 8748000 w 8748000"/>
                <a:gd name="connsiteY9" fmla="*/ 990000 h 1343875"/>
                <a:gd name="connsiteX10" fmla="*/ 8748000 w 8748000"/>
                <a:gd name="connsiteY10" fmla="*/ 989996 h 1343875"/>
                <a:gd name="connsiteX11" fmla="*/ 8549996 w 8748000"/>
                <a:gd name="connsiteY11" fmla="*/ 1188000 h 1343875"/>
                <a:gd name="connsiteX12" fmla="*/ 7966277 w 8748000"/>
                <a:gd name="connsiteY12" fmla="*/ 1188000 h 1343875"/>
                <a:gd name="connsiteX13" fmla="*/ 5213613 w 8748000"/>
                <a:gd name="connsiteY13" fmla="*/ 1343875 h 1343875"/>
                <a:gd name="connsiteX14" fmla="*/ 1458000 w 8748000"/>
                <a:gd name="connsiteY14" fmla="*/ 1188000 h 1343875"/>
                <a:gd name="connsiteX15" fmla="*/ 198004 w 8748000"/>
                <a:gd name="connsiteY15" fmla="*/ 1188000 h 1343875"/>
                <a:gd name="connsiteX16" fmla="*/ 0 w 8748000"/>
                <a:gd name="connsiteY16" fmla="*/ 989996 h 1343875"/>
                <a:gd name="connsiteX17" fmla="*/ 0 w 8748000"/>
                <a:gd name="connsiteY17" fmla="*/ 990000 h 1343875"/>
                <a:gd name="connsiteX18" fmla="*/ 0 w 8748000"/>
                <a:gd name="connsiteY18" fmla="*/ 693000 h 1343875"/>
                <a:gd name="connsiteX19" fmla="*/ 0 w 8748000"/>
                <a:gd name="connsiteY19" fmla="*/ 693000 h 1343875"/>
                <a:gd name="connsiteX20" fmla="*/ 0 w 8748000"/>
                <a:gd name="connsiteY20" fmla="*/ 198004 h 1343875"/>
                <a:gd name="connsiteX0" fmla="*/ 0 w 8748000"/>
                <a:gd name="connsiteY0" fmla="*/ 198004 h 1321753"/>
                <a:gd name="connsiteX1" fmla="*/ 198004 w 8748000"/>
                <a:gd name="connsiteY1" fmla="*/ 0 h 1321753"/>
                <a:gd name="connsiteX2" fmla="*/ 1458000 w 8748000"/>
                <a:gd name="connsiteY2" fmla="*/ 0 h 1321753"/>
                <a:gd name="connsiteX3" fmla="*/ 1458000 w 8748000"/>
                <a:gd name="connsiteY3" fmla="*/ 0 h 1321753"/>
                <a:gd name="connsiteX4" fmla="*/ 3645000 w 8748000"/>
                <a:gd name="connsiteY4" fmla="*/ 0 h 1321753"/>
                <a:gd name="connsiteX5" fmla="*/ 8549996 w 8748000"/>
                <a:gd name="connsiteY5" fmla="*/ 0 h 1321753"/>
                <a:gd name="connsiteX6" fmla="*/ 8748000 w 8748000"/>
                <a:gd name="connsiteY6" fmla="*/ 198004 h 1321753"/>
                <a:gd name="connsiteX7" fmla="*/ 8748000 w 8748000"/>
                <a:gd name="connsiteY7" fmla="*/ 693000 h 1321753"/>
                <a:gd name="connsiteX8" fmla="*/ 8748000 w 8748000"/>
                <a:gd name="connsiteY8" fmla="*/ 693000 h 1321753"/>
                <a:gd name="connsiteX9" fmla="*/ 8748000 w 8748000"/>
                <a:gd name="connsiteY9" fmla="*/ 990000 h 1321753"/>
                <a:gd name="connsiteX10" fmla="*/ 8748000 w 8748000"/>
                <a:gd name="connsiteY10" fmla="*/ 989996 h 1321753"/>
                <a:gd name="connsiteX11" fmla="*/ 8549996 w 8748000"/>
                <a:gd name="connsiteY11" fmla="*/ 1188000 h 1321753"/>
                <a:gd name="connsiteX12" fmla="*/ 7966277 w 8748000"/>
                <a:gd name="connsiteY12" fmla="*/ 1188000 h 1321753"/>
                <a:gd name="connsiteX13" fmla="*/ 8421387 w 8748000"/>
                <a:gd name="connsiteY13" fmla="*/ 1321753 h 1321753"/>
                <a:gd name="connsiteX14" fmla="*/ 1458000 w 8748000"/>
                <a:gd name="connsiteY14" fmla="*/ 1188000 h 1321753"/>
                <a:gd name="connsiteX15" fmla="*/ 198004 w 8748000"/>
                <a:gd name="connsiteY15" fmla="*/ 1188000 h 1321753"/>
                <a:gd name="connsiteX16" fmla="*/ 0 w 8748000"/>
                <a:gd name="connsiteY16" fmla="*/ 989996 h 1321753"/>
                <a:gd name="connsiteX17" fmla="*/ 0 w 8748000"/>
                <a:gd name="connsiteY17" fmla="*/ 990000 h 1321753"/>
                <a:gd name="connsiteX18" fmla="*/ 0 w 8748000"/>
                <a:gd name="connsiteY18" fmla="*/ 693000 h 1321753"/>
                <a:gd name="connsiteX19" fmla="*/ 0 w 8748000"/>
                <a:gd name="connsiteY19" fmla="*/ 693000 h 1321753"/>
                <a:gd name="connsiteX20" fmla="*/ 0 w 8748000"/>
                <a:gd name="connsiteY20" fmla="*/ 198004 h 1321753"/>
                <a:gd name="connsiteX0" fmla="*/ 0 w 8748000"/>
                <a:gd name="connsiteY0" fmla="*/ 198004 h 1321753"/>
                <a:gd name="connsiteX1" fmla="*/ 198004 w 8748000"/>
                <a:gd name="connsiteY1" fmla="*/ 0 h 1321753"/>
                <a:gd name="connsiteX2" fmla="*/ 1458000 w 8748000"/>
                <a:gd name="connsiteY2" fmla="*/ 0 h 1321753"/>
                <a:gd name="connsiteX3" fmla="*/ 1458000 w 8748000"/>
                <a:gd name="connsiteY3" fmla="*/ 0 h 1321753"/>
                <a:gd name="connsiteX4" fmla="*/ 3645000 w 8748000"/>
                <a:gd name="connsiteY4" fmla="*/ 0 h 1321753"/>
                <a:gd name="connsiteX5" fmla="*/ 8549996 w 8748000"/>
                <a:gd name="connsiteY5" fmla="*/ 0 h 1321753"/>
                <a:gd name="connsiteX6" fmla="*/ 8748000 w 8748000"/>
                <a:gd name="connsiteY6" fmla="*/ 198004 h 1321753"/>
                <a:gd name="connsiteX7" fmla="*/ 8748000 w 8748000"/>
                <a:gd name="connsiteY7" fmla="*/ 693000 h 1321753"/>
                <a:gd name="connsiteX8" fmla="*/ 8748000 w 8748000"/>
                <a:gd name="connsiteY8" fmla="*/ 693000 h 1321753"/>
                <a:gd name="connsiteX9" fmla="*/ 8748000 w 8748000"/>
                <a:gd name="connsiteY9" fmla="*/ 990000 h 1321753"/>
                <a:gd name="connsiteX10" fmla="*/ 8748000 w 8748000"/>
                <a:gd name="connsiteY10" fmla="*/ 989996 h 1321753"/>
                <a:gd name="connsiteX11" fmla="*/ 8549996 w 8748000"/>
                <a:gd name="connsiteY11" fmla="*/ 1188000 h 1321753"/>
                <a:gd name="connsiteX12" fmla="*/ 7966277 w 8748000"/>
                <a:gd name="connsiteY12" fmla="*/ 1188000 h 1321753"/>
                <a:gd name="connsiteX13" fmla="*/ 8421387 w 8748000"/>
                <a:gd name="connsiteY13" fmla="*/ 1321753 h 1321753"/>
                <a:gd name="connsiteX14" fmla="*/ 1458000 w 8748000"/>
                <a:gd name="connsiteY14" fmla="*/ 1188000 h 1321753"/>
                <a:gd name="connsiteX15" fmla="*/ 198004 w 8748000"/>
                <a:gd name="connsiteY15" fmla="*/ 1188000 h 1321753"/>
                <a:gd name="connsiteX16" fmla="*/ 0 w 8748000"/>
                <a:gd name="connsiteY16" fmla="*/ 989996 h 1321753"/>
                <a:gd name="connsiteX17" fmla="*/ 0 w 8748000"/>
                <a:gd name="connsiteY17" fmla="*/ 990000 h 1321753"/>
                <a:gd name="connsiteX18" fmla="*/ 0 w 8748000"/>
                <a:gd name="connsiteY18" fmla="*/ 693000 h 1321753"/>
                <a:gd name="connsiteX19" fmla="*/ 0 w 8748000"/>
                <a:gd name="connsiteY19" fmla="*/ 693000 h 1321753"/>
                <a:gd name="connsiteX20" fmla="*/ 0 w 8748000"/>
                <a:gd name="connsiteY20" fmla="*/ 198004 h 1321753"/>
                <a:gd name="connsiteX0" fmla="*/ 0 w 8748000"/>
                <a:gd name="connsiteY0" fmla="*/ 198004 h 1322641"/>
                <a:gd name="connsiteX1" fmla="*/ 198004 w 8748000"/>
                <a:gd name="connsiteY1" fmla="*/ 0 h 1322641"/>
                <a:gd name="connsiteX2" fmla="*/ 1458000 w 8748000"/>
                <a:gd name="connsiteY2" fmla="*/ 0 h 1322641"/>
                <a:gd name="connsiteX3" fmla="*/ 1458000 w 8748000"/>
                <a:gd name="connsiteY3" fmla="*/ 0 h 1322641"/>
                <a:gd name="connsiteX4" fmla="*/ 3645000 w 8748000"/>
                <a:gd name="connsiteY4" fmla="*/ 0 h 1322641"/>
                <a:gd name="connsiteX5" fmla="*/ 8549996 w 8748000"/>
                <a:gd name="connsiteY5" fmla="*/ 0 h 1322641"/>
                <a:gd name="connsiteX6" fmla="*/ 8748000 w 8748000"/>
                <a:gd name="connsiteY6" fmla="*/ 198004 h 1322641"/>
                <a:gd name="connsiteX7" fmla="*/ 8748000 w 8748000"/>
                <a:gd name="connsiteY7" fmla="*/ 693000 h 1322641"/>
                <a:gd name="connsiteX8" fmla="*/ 8748000 w 8748000"/>
                <a:gd name="connsiteY8" fmla="*/ 693000 h 1322641"/>
                <a:gd name="connsiteX9" fmla="*/ 8748000 w 8748000"/>
                <a:gd name="connsiteY9" fmla="*/ 990000 h 1322641"/>
                <a:gd name="connsiteX10" fmla="*/ 8748000 w 8748000"/>
                <a:gd name="connsiteY10" fmla="*/ 989996 h 1322641"/>
                <a:gd name="connsiteX11" fmla="*/ 8549996 w 8748000"/>
                <a:gd name="connsiteY11" fmla="*/ 1188000 h 1322641"/>
                <a:gd name="connsiteX12" fmla="*/ 7966277 w 8748000"/>
                <a:gd name="connsiteY12" fmla="*/ 1188000 h 1322641"/>
                <a:gd name="connsiteX13" fmla="*/ 8421387 w 8748000"/>
                <a:gd name="connsiteY13" fmla="*/ 1321753 h 1322641"/>
                <a:gd name="connsiteX14" fmla="*/ 6695767 w 8748000"/>
                <a:gd name="connsiteY14" fmla="*/ 1243408 h 1322641"/>
                <a:gd name="connsiteX15" fmla="*/ 1458000 w 8748000"/>
                <a:gd name="connsiteY15" fmla="*/ 1188000 h 1322641"/>
                <a:gd name="connsiteX16" fmla="*/ 198004 w 8748000"/>
                <a:gd name="connsiteY16" fmla="*/ 1188000 h 1322641"/>
                <a:gd name="connsiteX17" fmla="*/ 0 w 8748000"/>
                <a:gd name="connsiteY17" fmla="*/ 989996 h 1322641"/>
                <a:gd name="connsiteX18" fmla="*/ 0 w 8748000"/>
                <a:gd name="connsiteY18" fmla="*/ 990000 h 1322641"/>
                <a:gd name="connsiteX19" fmla="*/ 0 w 8748000"/>
                <a:gd name="connsiteY19" fmla="*/ 693000 h 1322641"/>
                <a:gd name="connsiteX20" fmla="*/ 0 w 8748000"/>
                <a:gd name="connsiteY20" fmla="*/ 693000 h 1322641"/>
                <a:gd name="connsiteX21" fmla="*/ 0 w 8748000"/>
                <a:gd name="connsiteY21" fmla="*/ 198004 h 1322641"/>
                <a:gd name="connsiteX0" fmla="*/ 0 w 8748000"/>
                <a:gd name="connsiteY0" fmla="*/ 198004 h 1322192"/>
                <a:gd name="connsiteX1" fmla="*/ 198004 w 8748000"/>
                <a:gd name="connsiteY1" fmla="*/ 0 h 1322192"/>
                <a:gd name="connsiteX2" fmla="*/ 1458000 w 8748000"/>
                <a:gd name="connsiteY2" fmla="*/ 0 h 1322192"/>
                <a:gd name="connsiteX3" fmla="*/ 1458000 w 8748000"/>
                <a:gd name="connsiteY3" fmla="*/ 0 h 1322192"/>
                <a:gd name="connsiteX4" fmla="*/ 3645000 w 8748000"/>
                <a:gd name="connsiteY4" fmla="*/ 0 h 1322192"/>
                <a:gd name="connsiteX5" fmla="*/ 8549996 w 8748000"/>
                <a:gd name="connsiteY5" fmla="*/ 0 h 1322192"/>
                <a:gd name="connsiteX6" fmla="*/ 8748000 w 8748000"/>
                <a:gd name="connsiteY6" fmla="*/ 198004 h 1322192"/>
                <a:gd name="connsiteX7" fmla="*/ 8748000 w 8748000"/>
                <a:gd name="connsiteY7" fmla="*/ 693000 h 1322192"/>
                <a:gd name="connsiteX8" fmla="*/ 8748000 w 8748000"/>
                <a:gd name="connsiteY8" fmla="*/ 693000 h 1322192"/>
                <a:gd name="connsiteX9" fmla="*/ 8748000 w 8748000"/>
                <a:gd name="connsiteY9" fmla="*/ 990000 h 1322192"/>
                <a:gd name="connsiteX10" fmla="*/ 8748000 w 8748000"/>
                <a:gd name="connsiteY10" fmla="*/ 989996 h 1322192"/>
                <a:gd name="connsiteX11" fmla="*/ 8549996 w 8748000"/>
                <a:gd name="connsiteY11" fmla="*/ 1188000 h 1322192"/>
                <a:gd name="connsiteX12" fmla="*/ 7966277 w 8748000"/>
                <a:gd name="connsiteY12" fmla="*/ 1188000 h 1322192"/>
                <a:gd name="connsiteX13" fmla="*/ 8421387 w 8748000"/>
                <a:gd name="connsiteY13" fmla="*/ 1321753 h 1322192"/>
                <a:gd name="connsiteX14" fmla="*/ 6688393 w 8748000"/>
                <a:gd name="connsiteY14" fmla="*/ 1169666 h 1322192"/>
                <a:gd name="connsiteX15" fmla="*/ 1458000 w 8748000"/>
                <a:gd name="connsiteY15" fmla="*/ 1188000 h 1322192"/>
                <a:gd name="connsiteX16" fmla="*/ 198004 w 8748000"/>
                <a:gd name="connsiteY16" fmla="*/ 1188000 h 1322192"/>
                <a:gd name="connsiteX17" fmla="*/ 0 w 8748000"/>
                <a:gd name="connsiteY17" fmla="*/ 989996 h 1322192"/>
                <a:gd name="connsiteX18" fmla="*/ 0 w 8748000"/>
                <a:gd name="connsiteY18" fmla="*/ 990000 h 1322192"/>
                <a:gd name="connsiteX19" fmla="*/ 0 w 8748000"/>
                <a:gd name="connsiteY19" fmla="*/ 693000 h 1322192"/>
                <a:gd name="connsiteX20" fmla="*/ 0 w 8748000"/>
                <a:gd name="connsiteY20" fmla="*/ 693000 h 1322192"/>
                <a:gd name="connsiteX21" fmla="*/ 0 w 8748000"/>
                <a:gd name="connsiteY21" fmla="*/ 198004 h 1322192"/>
                <a:gd name="connsiteX0" fmla="*/ 0 w 8748000"/>
                <a:gd name="connsiteY0" fmla="*/ 198004 h 1329545"/>
                <a:gd name="connsiteX1" fmla="*/ 198004 w 8748000"/>
                <a:gd name="connsiteY1" fmla="*/ 0 h 1329545"/>
                <a:gd name="connsiteX2" fmla="*/ 1458000 w 8748000"/>
                <a:gd name="connsiteY2" fmla="*/ 0 h 1329545"/>
                <a:gd name="connsiteX3" fmla="*/ 1458000 w 8748000"/>
                <a:gd name="connsiteY3" fmla="*/ 0 h 1329545"/>
                <a:gd name="connsiteX4" fmla="*/ 3645000 w 8748000"/>
                <a:gd name="connsiteY4" fmla="*/ 0 h 1329545"/>
                <a:gd name="connsiteX5" fmla="*/ 8549996 w 8748000"/>
                <a:gd name="connsiteY5" fmla="*/ 0 h 1329545"/>
                <a:gd name="connsiteX6" fmla="*/ 8748000 w 8748000"/>
                <a:gd name="connsiteY6" fmla="*/ 198004 h 1329545"/>
                <a:gd name="connsiteX7" fmla="*/ 8748000 w 8748000"/>
                <a:gd name="connsiteY7" fmla="*/ 693000 h 1329545"/>
                <a:gd name="connsiteX8" fmla="*/ 8748000 w 8748000"/>
                <a:gd name="connsiteY8" fmla="*/ 693000 h 1329545"/>
                <a:gd name="connsiteX9" fmla="*/ 8748000 w 8748000"/>
                <a:gd name="connsiteY9" fmla="*/ 990000 h 1329545"/>
                <a:gd name="connsiteX10" fmla="*/ 8748000 w 8748000"/>
                <a:gd name="connsiteY10" fmla="*/ 989996 h 1329545"/>
                <a:gd name="connsiteX11" fmla="*/ 8549996 w 8748000"/>
                <a:gd name="connsiteY11" fmla="*/ 1188000 h 1329545"/>
                <a:gd name="connsiteX12" fmla="*/ 7966277 w 8748000"/>
                <a:gd name="connsiteY12" fmla="*/ 1188000 h 1329545"/>
                <a:gd name="connsiteX13" fmla="*/ 8023180 w 8748000"/>
                <a:gd name="connsiteY13" fmla="*/ 1329127 h 1329545"/>
                <a:gd name="connsiteX14" fmla="*/ 6688393 w 8748000"/>
                <a:gd name="connsiteY14" fmla="*/ 1169666 h 1329545"/>
                <a:gd name="connsiteX15" fmla="*/ 1458000 w 8748000"/>
                <a:gd name="connsiteY15" fmla="*/ 1188000 h 1329545"/>
                <a:gd name="connsiteX16" fmla="*/ 198004 w 8748000"/>
                <a:gd name="connsiteY16" fmla="*/ 1188000 h 1329545"/>
                <a:gd name="connsiteX17" fmla="*/ 0 w 8748000"/>
                <a:gd name="connsiteY17" fmla="*/ 989996 h 1329545"/>
                <a:gd name="connsiteX18" fmla="*/ 0 w 8748000"/>
                <a:gd name="connsiteY18" fmla="*/ 990000 h 1329545"/>
                <a:gd name="connsiteX19" fmla="*/ 0 w 8748000"/>
                <a:gd name="connsiteY19" fmla="*/ 693000 h 1329545"/>
                <a:gd name="connsiteX20" fmla="*/ 0 w 8748000"/>
                <a:gd name="connsiteY20" fmla="*/ 693000 h 1329545"/>
                <a:gd name="connsiteX21" fmla="*/ 0 w 8748000"/>
                <a:gd name="connsiteY21" fmla="*/ 198004 h 1329545"/>
                <a:gd name="connsiteX0" fmla="*/ 0 w 8748000"/>
                <a:gd name="connsiteY0" fmla="*/ 198004 h 1329127"/>
                <a:gd name="connsiteX1" fmla="*/ 198004 w 8748000"/>
                <a:gd name="connsiteY1" fmla="*/ 0 h 1329127"/>
                <a:gd name="connsiteX2" fmla="*/ 1458000 w 8748000"/>
                <a:gd name="connsiteY2" fmla="*/ 0 h 1329127"/>
                <a:gd name="connsiteX3" fmla="*/ 1458000 w 8748000"/>
                <a:gd name="connsiteY3" fmla="*/ 0 h 1329127"/>
                <a:gd name="connsiteX4" fmla="*/ 3645000 w 8748000"/>
                <a:gd name="connsiteY4" fmla="*/ 0 h 1329127"/>
                <a:gd name="connsiteX5" fmla="*/ 8549996 w 8748000"/>
                <a:gd name="connsiteY5" fmla="*/ 0 h 1329127"/>
                <a:gd name="connsiteX6" fmla="*/ 8748000 w 8748000"/>
                <a:gd name="connsiteY6" fmla="*/ 198004 h 1329127"/>
                <a:gd name="connsiteX7" fmla="*/ 8748000 w 8748000"/>
                <a:gd name="connsiteY7" fmla="*/ 693000 h 1329127"/>
                <a:gd name="connsiteX8" fmla="*/ 8748000 w 8748000"/>
                <a:gd name="connsiteY8" fmla="*/ 693000 h 1329127"/>
                <a:gd name="connsiteX9" fmla="*/ 8748000 w 8748000"/>
                <a:gd name="connsiteY9" fmla="*/ 990000 h 1329127"/>
                <a:gd name="connsiteX10" fmla="*/ 8748000 w 8748000"/>
                <a:gd name="connsiteY10" fmla="*/ 989996 h 1329127"/>
                <a:gd name="connsiteX11" fmla="*/ 8549996 w 8748000"/>
                <a:gd name="connsiteY11" fmla="*/ 1188000 h 1329127"/>
                <a:gd name="connsiteX12" fmla="*/ 7966277 w 8748000"/>
                <a:gd name="connsiteY12" fmla="*/ 1188000 h 1329127"/>
                <a:gd name="connsiteX13" fmla="*/ 8023180 w 8748000"/>
                <a:gd name="connsiteY13" fmla="*/ 1329127 h 1329127"/>
                <a:gd name="connsiteX14" fmla="*/ 6688393 w 8748000"/>
                <a:gd name="connsiteY14" fmla="*/ 1169666 h 1329127"/>
                <a:gd name="connsiteX15" fmla="*/ 1458000 w 8748000"/>
                <a:gd name="connsiteY15" fmla="*/ 1188000 h 1329127"/>
                <a:gd name="connsiteX16" fmla="*/ 198004 w 8748000"/>
                <a:gd name="connsiteY16" fmla="*/ 1188000 h 1329127"/>
                <a:gd name="connsiteX17" fmla="*/ 0 w 8748000"/>
                <a:gd name="connsiteY17" fmla="*/ 989996 h 1329127"/>
                <a:gd name="connsiteX18" fmla="*/ 0 w 8748000"/>
                <a:gd name="connsiteY18" fmla="*/ 990000 h 1329127"/>
                <a:gd name="connsiteX19" fmla="*/ 0 w 8748000"/>
                <a:gd name="connsiteY19" fmla="*/ 693000 h 1329127"/>
                <a:gd name="connsiteX20" fmla="*/ 0 w 8748000"/>
                <a:gd name="connsiteY20" fmla="*/ 693000 h 1329127"/>
                <a:gd name="connsiteX21" fmla="*/ 0 w 8748000"/>
                <a:gd name="connsiteY21" fmla="*/ 198004 h 1329127"/>
                <a:gd name="connsiteX0" fmla="*/ 0 w 8748000"/>
                <a:gd name="connsiteY0" fmla="*/ 198004 h 1329127"/>
                <a:gd name="connsiteX1" fmla="*/ 198004 w 8748000"/>
                <a:gd name="connsiteY1" fmla="*/ 0 h 1329127"/>
                <a:gd name="connsiteX2" fmla="*/ 1458000 w 8748000"/>
                <a:gd name="connsiteY2" fmla="*/ 0 h 1329127"/>
                <a:gd name="connsiteX3" fmla="*/ 1458000 w 8748000"/>
                <a:gd name="connsiteY3" fmla="*/ 0 h 1329127"/>
                <a:gd name="connsiteX4" fmla="*/ 3645000 w 8748000"/>
                <a:gd name="connsiteY4" fmla="*/ 0 h 1329127"/>
                <a:gd name="connsiteX5" fmla="*/ 8549996 w 8748000"/>
                <a:gd name="connsiteY5" fmla="*/ 0 h 1329127"/>
                <a:gd name="connsiteX6" fmla="*/ 8748000 w 8748000"/>
                <a:gd name="connsiteY6" fmla="*/ 198004 h 1329127"/>
                <a:gd name="connsiteX7" fmla="*/ 8748000 w 8748000"/>
                <a:gd name="connsiteY7" fmla="*/ 693000 h 1329127"/>
                <a:gd name="connsiteX8" fmla="*/ 8748000 w 8748000"/>
                <a:gd name="connsiteY8" fmla="*/ 693000 h 1329127"/>
                <a:gd name="connsiteX9" fmla="*/ 8748000 w 8748000"/>
                <a:gd name="connsiteY9" fmla="*/ 990000 h 1329127"/>
                <a:gd name="connsiteX10" fmla="*/ 8748000 w 8748000"/>
                <a:gd name="connsiteY10" fmla="*/ 989996 h 1329127"/>
                <a:gd name="connsiteX11" fmla="*/ 8549996 w 8748000"/>
                <a:gd name="connsiteY11" fmla="*/ 1188000 h 1329127"/>
                <a:gd name="connsiteX12" fmla="*/ 7966277 w 8748000"/>
                <a:gd name="connsiteY12" fmla="*/ 1188000 h 1329127"/>
                <a:gd name="connsiteX13" fmla="*/ 8023180 w 8748000"/>
                <a:gd name="connsiteY13" fmla="*/ 1329127 h 1329127"/>
                <a:gd name="connsiteX14" fmla="*/ 6688393 w 8748000"/>
                <a:gd name="connsiteY14" fmla="*/ 1191789 h 1329127"/>
                <a:gd name="connsiteX15" fmla="*/ 1458000 w 8748000"/>
                <a:gd name="connsiteY15" fmla="*/ 1188000 h 1329127"/>
                <a:gd name="connsiteX16" fmla="*/ 198004 w 8748000"/>
                <a:gd name="connsiteY16" fmla="*/ 1188000 h 1329127"/>
                <a:gd name="connsiteX17" fmla="*/ 0 w 8748000"/>
                <a:gd name="connsiteY17" fmla="*/ 989996 h 1329127"/>
                <a:gd name="connsiteX18" fmla="*/ 0 w 8748000"/>
                <a:gd name="connsiteY18" fmla="*/ 990000 h 1329127"/>
                <a:gd name="connsiteX19" fmla="*/ 0 w 8748000"/>
                <a:gd name="connsiteY19" fmla="*/ 693000 h 1329127"/>
                <a:gd name="connsiteX20" fmla="*/ 0 w 8748000"/>
                <a:gd name="connsiteY20" fmla="*/ 693000 h 1329127"/>
                <a:gd name="connsiteX21" fmla="*/ 0 w 8748000"/>
                <a:gd name="connsiteY21" fmla="*/ 198004 h 1329127"/>
                <a:gd name="connsiteX0" fmla="*/ 0 w 8748000"/>
                <a:gd name="connsiteY0" fmla="*/ 198004 h 1434584"/>
                <a:gd name="connsiteX1" fmla="*/ 198004 w 8748000"/>
                <a:gd name="connsiteY1" fmla="*/ 0 h 1434584"/>
                <a:gd name="connsiteX2" fmla="*/ 1458000 w 8748000"/>
                <a:gd name="connsiteY2" fmla="*/ 0 h 1434584"/>
                <a:gd name="connsiteX3" fmla="*/ 1458000 w 8748000"/>
                <a:gd name="connsiteY3" fmla="*/ 0 h 1434584"/>
                <a:gd name="connsiteX4" fmla="*/ 3645000 w 8748000"/>
                <a:gd name="connsiteY4" fmla="*/ 0 h 1434584"/>
                <a:gd name="connsiteX5" fmla="*/ 8549996 w 8748000"/>
                <a:gd name="connsiteY5" fmla="*/ 0 h 1434584"/>
                <a:gd name="connsiteX6" fmla="*/ 8748000 w 8748000"/>
                <a:gd name="connsiteY6" fmla="*/ 198004 h 1434584"/>
                <a:gd name="connsiteX7" fmla="*/ 8748000 w 8748000"/>
                <a:gd name="connsiteY7" fmla="*/ 693000 h 1434584"/>
                <a:gd name="connsiteX8" fmla="*/ 8748000 w 8748000"/>
                <a:gd name="connsiteY8" fmla="*/ 693000 h 1434584"/>
                <a:gd name="connsiteX9" fmla="*/ 8748000 w 8748000"/>
                <a:gd name="connsiteY9" fmla="*/ 990000 h 1434584"/>
                <a:gd name="connsiteX10" fmla="*/ 8748000 w 8748000"/>
                <a:gd name="connsiteY10" fmla="*/ 989996 h 1434584"/>
                <a:gd name="connsiteX11" fmla="*/ 8549996 w 8748000"/>
                <a:gd name="connsiteY11" fmla="*/ 1188000 h 1434584"/>
                <a:gd name="connsiteX12" fmla="*/ 7966277 w 8748000"/>
                <a:gd name="connsiteY12" fmla="*/ 1188000 h 1434584"/>
                <a:gd name="connsiteX13" fmla="*/ 8023180 w 8748000"/>
                <a:gd name="connsiteY13" fmla="*/ 1434584 h 1434584"/>
                <a:gd name="connsiteX14" fmla="*/ 6688393 w 8748000"/>
                <a:gd name="connsiteY14" fmla="*/ 1191789 h 1434584"/>
                <a:gd name="connsiteX15" fmla="*/ 1458000 w 8748000"/>
                <a:gd name="connsiteY15" fmla="*/ 1188000 h 1434584"/>
                <a:gd name="connsiteX16" fmla="*/ 198004 w 8748000"/>
                <a:gd name="connsiteY16" fmla="*/ 1188000 h 1434584"/>
                <a:gd name="connsiteX17" fmla="*/ 0 w 8748000"/>
                <a:gd name="connsiteY17" fmla="*/ 989996 h 1434584"/>
                <a:gd name="connsiteX18" fmla="*/ 0 w 8748000"/>
                <a:gd name="connsiteY18" fmla="*/ 990000 h 1434584"/>
                <a:gd name="connsiteX19" fmla="*/ 0 w 8748000"/>
                <a:gd name="connsiteY19" fmla="*/ 693000 h 1434584"/>
                <a:gd name="connsiteX20" fmla="*/ 0 w 8748000"/>
                <a:gd name="connsiteY20" fmla="*/ 693000 h 1434584"/>
                <a:gd name="connsiteX21" fmla="*/ 0 w 8748000"/>
                <a:gd name="connsiteY21" fmla="*/ 198004 h 1434584"/>
                <a:gd name="connsiteX0" fmla="*/ 0 w 8748000"/>
                <a:gd name="connsiteY0" fmla="*/ 198004 h 1434584"/>
                <a:gd name="connsiteX1" fmla="*/ 198004 w 8748000"/>
                <a:gd name="connsiteY1" fmla="*/ 0 h 1434584"/>
                <a:gd name="connsiteX2" fmla="*/ 1458000 w 8748000"/>
                <a:gd name="connsiteY2" fmla="*/ 0 h 1434584"/>
                <a:gd name="connsiteX3" fmla="*/ 1458000 w 8748000"/>
                <a:gd name="connsiteY3" fmla="*/ 0 h 1434584"/>
                <a:gd name="connsiteX4" fmla="*/ 3645000 w 8748000"/>
                <a:gd name="connsiteY4" fmla="*/ 0 h 1434584"/>
                <a:gd name="connsiteX5" fmla="*/ 8549996 w 8748000"/>
                <a:gd name="connsiteY5" fmla="*/ 0 h 1434584"/>
                <a:gd name="connsiteX6" fmla="*/ 8748000 w 8748000"/>
                <a:gd name="connsiteY6" fmla="*/ 198004 h 1434584"/>
                <a:gd name="connsiteX7" fmla="*/ 8748000 w 8748000"/>
                <a:gd name="connsiteY7" fmla="*/ 693000 h 1434584"/>
                <a:gd name="connsiteX8" fmla="*/ 8748000 w 8748000"/>
                <a:gd name="connsiteY8" fmla="*/ 693000 h 1434584"/>
                <a:gd name="connsiteX9" fmla="*/ 8748000 w 8748000"/>
                <a:gd name="connsiteY9" fmla="*/ 990000 h 1434584"/>
                <a:gd name="connsiteX10" fmla="*/ 8748000 w 8748000"/>
                <a:gd name="connsiteY10" fmla="*/ 989996 h 1434584"/>
                <a:gd name="connsiteX11" fmla="*/ 8549996 w 8748000"/>
                <a:gd name="connsiteY11" fmla="*/ 1188000 h 1434584"/>
                <a:gd name="connsiteX12" fmla="*/ 7966277 w 8748000"/>
                <a:gd name="connsiteY12" fmla="*/ 1188000 h 1434584"/>
                <a:gd name="connsiteX13" fmla="*/ 8023180 w 8748000"/>
                <a:gd name="connsiteY13" fmla="*/ 1434584 h 1434584"/>
                <a:gd name="connsiteX14" fmla="*/ 7248831 w 8748000"/>
                <a:gd name="connsiteY14" fmla="*/ 1294812 h 1434584"/>
                <a:gd name="connsiteX15" fmla="*/ 6688393 w 8748000"/>
                <a:gd name="connsiteY15" fmla="*/ 1191789 h 1434584"/>
                <a:gd name="connsiteX16" fmla="*/ 1458000 w 8748000"/>
                <a:gd name="connsiteY16" fmla="*/ 1188000 h 1434584"/>
                <a:gd name="connsiteX17" fmla="*/ 198004 w 8748000"/>
                <a:gd name="connsiteY17" fmla="*/ 1188000 h 1434584"/>
                <a:gd name="connsiteX18" fmla="*/ 0 w 8748000"/>
                <a:gd name="connsiteY18" fmla="*/ 989996 h 1434584"/>
                <a:gd name="connsiteX19" fmla="*/ 0 w 8748000"/>
                <a:gd name="connsiteY19" fmla="*/ 990000 h 1434584"/>
                <a:gd name="connsiteX20" fmla="*/ 0 w 8748000"/>
                <a:gd name="connsiteY20" fmla="*/ 693000 h 1434584"/>
                <a:gd name="connsiteX21" fmla="*/ 0 w 8748000"/>
                <a:gd name="connsiteY21" fmla="*/ 693000 h 1434584"/>
                <a:gd name="connsiteX22" fmla="*/ 0 w 8748000"/>
                <a:gd name="connsiteY22" fmla="*/ 198004 h 1434584"/>
                <a:gd name="connsiteX0" fmla="*/ 0 w 8748000"/>
                <a:gd name="connsiteY0" fmla="*/ 198004 h 1434584"/>
                <a:gd name="connsiteX1" fmla="*/ 198004 w 8748000"/>
                <a:gd name="connsiteY1" fmla="*/ 0 h 1434584"/>
                <a:gd name="connsiteX2" fmla="*/ 1458000 w 8748000"/>
                <a:gd name="connsiteY2" fmla="*/ 0 h 1434584"/>
                <a:gd name="connsiteX3" fmla="*/ 1458000 w 8748000"/>
                <a:gd name="connsiteY3" fmla="*/ 0 h 1434584"/>
                <a:gd name="connsiteX4" fmla="*/ 3645000 w 8748000"/>
                <a:gd name="connsiteY4" fmla="*/ 0 h 1434584"/>
                <a:gd name="connsiteX5" fmla="*/ 8549996 w 8748000"/>
                <a:gd name="connsiteY5" fmla="*/ 0 h 1434584"/>
                <a:gd name="connsiteX6" fmla="*/ 8748000 w 8748000"/>
                <a:gd name="connsiteY6" fmla="*/ 198004 h 1434584"/>
                <a:gd name="connsiteX7" fmla="*/ 8748000 w 8748000"/>
                <a:gd name="connsiteY7" fmla="*/ 693000 h 1434584"/>
                <a:gd name="connsiteX8" fmla="*/ 8748000 w 8748000"/>
                <a:gd name="connsiteY8" fmla="*/ 693000 h 1434584"/>
                <a:gd name="connsiteX9" fmla="*/ 8748000 w 8748000"/>
                <a:gd name="connsiteY9" fmla="*/ 990000 h 1434584"/>
                <a:gd name="connsiteX10" fmla="*/ 8748000 w 8748000"/>
                <a:gd name="connsiteY10" fmla="*/ 989996 h 1434584"/>
                <a:gd name="connsiteX11" fmla="*/ 8549996 w 8748000"/>
                <a:gd name="connsiteY11" fmla="*/ 1188000 h 1434584"/>
                <a:gd name="connsiteX12" fmla="*/ 7966277 w 8748000"/>
                <a:gd name="connsiteY12" fmla="*/ 1188000 h 1434584"/>
                <a:gd name="connsiteX13" fmla="*/ 8023180 w 8748000"/>
                <a:gd name="connsiteY13" fmla="*/ 1434584 h 1434584"/>
                <a:gd name="connsiteX14" fmla="*/ 7256205 w 8748000"/>
                <a:gd name="connsiteY14" fmla="*/ 1213691 h 1434584"/>
                <a:gd name="connsiteX15" fmla="*/ 6688393 w 8748000"/>
                <a:gd name="connsiteY15" fmla="*/ 1191789 h 1434584"/>
                <a:gd name="connsiteX16" fmla="*/ 1458000 w 8748000"/>
                <a:gd name="connsiteY16" fmla="*/ 1188000 h 1434584"/>
                <a:gd name="connsiteX17" fmla="*/ 198004 w 8748000"/>
                <a:gd name="connsiteY17" fmla="*/ 1188000 h 1434584"/>
                <a:gd name="connsiteX18" fmla="*/ 0 w 8748000"/>
                <a:gd name="connsiteY18" fmla="*/ 989996 h 1434584"/>
                <a:gd name="connsiteX19" fmla="*/ 0 w 8748000"/>
                <a:gd name="connsiteY19" fmla="*/ 990000 h 1434584"/>
                <a:gd name="connsiteX20" fmla="*/ 0 w 8748000"/>
                <a:gd name="connsiteY20" fmla="*/ 693000 h 1434584"/>
                <a:gd name="connsiteX21" fmla="*/ 0 w 8748000"/>
                <a:gd name="connsiteY21" fmla="*/ 693000 h 1434584"/>
                <a:gd name="connsiteX22" fmla="*/ 0 w 8748000"/>
                <a:gd name="connsiteY22" fmla="*/ 198004 h 1434584"/>
                <a:gd name="connsiteX0" fmla="*/ 0 w 8748000"/>
                <a:gd name="connsiteY0" fmla="*/ 198004 h 1434584"/>
                <a:gd name="connsiteX1" fmla="*/ 198004 w 8748000"/>
                <a:gd name="connsiteY1" fmla="*/ 0 h 1434584"/>
                <a:gd name="connsiteX2" fmla="*/ 1458000 w 8748000"/>
                <a:gd name="connsiteY2" fmla="*/ 0 h 1434584"/>
                <a:gd name="connsiteX3" fmla="*/ 1458000 w 8748000"/>
                <a:gd name="connsiteY3" fmla="*/ 0 h 1434584"/>
                <a:gd name="connsiteX4" fmla="*/ 3645000 w 8748000"/>
                <a:gd name="connsiteY4" fmla="*/ 0 h 1434584"/>
                <a:gd name="connsiteX5" fmla="*/ 8549996 w 8748000"/>
                <a:gd name="connsiteY5" fmla="*/ 0 h 1434584"/>
                <a:gd name="connsiteX6" fmla="*/ 8748000 w 8748000"/>
                <a:gd name="connsiteY6" fmla="*/ 198004 h 1434584"/>
                <a:gd name="connsiteX7" fmla="*/ 8748000 w 8748000"/>
                <a:gd name="connsiteY7" fmla="*/ 693000 h 1434584"/>
                <a:gd name="connsiteX8" fmla="*/ 8748000 w 8748000"/>
                <a:gd name="connsiteY8" fmla="*/ 693000 h 1434584"/>
                <a:gd name="connsiteX9" fmla="*/ 8748000 w 8748000"/>
                <a:gd name="connsiteY9" fmla="*/ 990000 h 1434584"/>
                <a:gd name="connsiteX10" fmla="*/ 8748000 w 8748000"/>
                <a:gd name="connsiteY10" fmla="*/ 989996 h 1434584"/>
                <a:gd name="connsiteX11" fmla="*/ 8549996 w 8748000"/>
                <a:gd name="connsiteY11" fmla="*/ 1188000 h 1434584"/>
                <a:gd name="connsiteX12" fmla="*/ 7966277 w 8748000"/>
                <a:gd name="connsiteY12" fmla="*/ 1188000 h 1434584"/>
                <a:gd name="connsiteX13" fmla="*/ 8023180 w 8748000"/>
                <a:gd name="connsiteY13" fmla="*/ 1434584 h 1434584"/>
                <a:gd name="connsiteX14" fmla="*/ 7506928 w 8748000"/>
                <a:gd name="connsiteY14" fmla="*/ 1213691 h 1434584"/>
                <a:gd name="connsiteX15" fmla="*/ 6688393 w 8748000"/>
                <a:gd name="connsiteY15" fmla="*/ 1191789 h 1434584"/>
                <a:gd name="connsiteX16" fmla="*/ 1458000 w 8748000"/>
                <a:gd name="connsiteY16" fmla="*/ 1188000 h 1434584"/>
                <a:gd name="connsiteX17" fmla="*/ 198004 w 8748000"/>
                <a:gd name="connsiteY17" fmla="*/ 1188000 h 1434584"/>
                <a:gd name="connsiteX18" fmla="*/ 0 w 8748000"/>
                <a:gd name="connsiteY18" fmla="*/ 989996 h 1434584"/>
                <a:gd name="connsiteX19" fmla="*/ 0 w 8748000"/>
                <a:gd name="connsiteY19" fmla="*/ 990000 h 1434584"/>
                <a:gd name="connsiteX20" fmla="*/ 0 w 8748000"/>
                <a:gd name="connsiteY20" fmla="*/ 693000 h 1434584"/>
                <a:gd name="connsiteX21" fmla="*/ 0 w 8748000"/>
                <a:gd name="connsiteY21" fmla="*/ 693000 h 1434584"/>
                <a:gd name="connsiteX22" fmla="*/ 0 w 8748000"/>
                <a:gd name="connsiteY22" fmla="*/ 198004 h 1434584"/>
                <a:gd name="connsiteX0" fmla="*/ 0 w 8748000"/>
                <a:gd name="connsiteY0" fmla="*/ 198004 h 1475144"/>
                <a:gd name="connsiteX1" fmla="*/ 198004 w 8748000"/>
                <a:gd name="connsiteY1" fmla="*/ 0 h 1475144"/>
                <a:gd name="connsiteX2" fmla="*/ 1458000 w 8748000"/>
                <a:gd name="connsiteY2" fmla="*/ 0 h 1475144"/>
                <a:gd name="connsiteX3" fmla="*/ 1458000 w 8748000"/>
                <a:gd name="connsiteY3" fmla="*/ 0 h 1475144"/>
                <a:gd name="connsiteX4" fmla="*/ 3645000 w 8748000"/>
                <a:gd name="connsiteY4" fmla="*/ 0 h 1475144"/>
                <a:gd name="connsiteX5" fmla="*/ 8549996 w 8748000"/>
                <a:gd name="connsiteY5" fmla="*/ 0 h 1475144"/>
                <a:gd name="connsiteX6" fmla="*/ 8748000 w 8748000"/>
                <a:gd name="connsiteY6" fmla="*/ 198004 h 1475144"/>
                <a:gd name="connsiteX7" fmla="*/ 8748000 w 8748000"/>
                <a:gd name="connsiteY7" fmla="*/ 693000 h 1475144"/>
                <a:gd name="connsiteX8" fmla="*/ 8748000 w 8748000"/>
                <a:gd name="connsiteY8" fmla="*/ 693000 h 1475144"/>
                <a:gd name="connsiteX9" fmla="*/ 8748000 w 8748000"/>
                <a:gd name="connsiteY9" fmla="*/ 990000 h 1475144"/>
                <a:gd name="connsiteX10" fmla="*/ 8748000 w 8748000"/>
                <a:gd name="connsiteY10" fmla="*/ 989996 h 1475144"/>
                <a:gd name="connsiteX11" fmla="*/ 8549996 w 8748000"/>
                <a:gd name="connsiteY11" fmla="*/ 1188000 h 1475144"/>
                <a:gd name="connsiteX12" fmla="*/ 7966277 w 8748000"/>
                <a:gd name="connsiteY12" fmla="*/ 1188000 h 1475144"/>
                <a:gd name="connsiteX13" fmla="*/ 8141167 w 8748000"/>
                <a:gd name="connsiteY13" fmla="*/ 1475144 h 1475144"/>
                <a:gd name="connsiteX14" fmla="*/ 7506928 w 8748000"/>
                <a:gd name="connsiteY14" fmla="*/ 1213691 h 1475144"/>
                <a:gd name="connsiteX15" fmla="*/ 6688393 w 8748000"/>
                <a:gd name="connsiteY15" fmla="*/ 1191789 h 1475144"/>
                <a:gd name="connsiteX16" fmla="*/ 1458000 w 8748000"/>
                <a:gd name="connsiteY16" fmla="*/ 1188000 h 1475144"/>
                <a:gd name="connsiteX17" fmla="*/ 198004 w 8748000"/>
                <a:gd name="connsiteY17" fmla="*/ 1188000 h 1475144"/>
                <a:gd name="connsiteX18" fmla="*/ 0 w 8748000"/>
                <a:gd name="connsiteY18" fmla="*/ 989996 h 1475144"/>
                <a:gd name="connsiteX19" fmla="*/ 0 w 8748000"/>
                <a:gd name="connsiteY19" fmla="*/ 990000 h 1475144"/>
                <a:gd name="connsiteX20" fmla="*/ 0 w 8748000"/>
                <a:gd name="connsiteY20" fmla="*/ 693000 h 1475144"/>
                <a:gd name="connsiteX21" fmla="*/ 0 w 8748000"/>
                <a:gd name="connsiteY21" fmla="*/ 693000 h 1475144"/>
                <a:gd name="connsiteX22" fmla="*/ 0 w 8748000"/>
                <a:gd name="connsiteY22" fmla="*/ 198004 h 1475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748000" h="1475144">
                  <a:moveTo>
                    <a:pt x="0" y="198004"/>
                  </a:moveTo>
                  <a:cubicBezTo>
                    <a:pt x="0" y="88649"/>
                    <a:pt x="88649" y="0"/>
                    <a:pt x="198004" y="0"/>
                  </a:cubicBezTo>
                  <a:lnTo>
                    <a:pt x="1458000" y="0"/>
                  </a:lnTo>
                  <a:lnTo>
                    <a:pt x="1458000" y="0"/>
                  </a:lnTo>
                  <a:lnTo>
                    <a:pt x="3645000" y="0"/>
                  </a:lnTo>
                  <a:lnTo>
                    <a:pt x="8549996" y="0"/>
                  </a:lnTo>
                  <a:cubicBezTo>
                    <a:pt x="8659351" y="0"/>
                    <a:pt x="8748000" y="88649"/>
                    <a:pt x="8748000" y="198004"/>
                  </a:cubicBezTo>
                  <a:lnTo>
                    <a:pt x="8748000" y="693000"/>
                  </a:lnTo>
                  <a:lnTo>
                    <a:pt x="8748000" y="693000"/>
                  </a:lnTo>
                  <a:lnTo>
                    <a:pt x="8748000" y="990000"/>
                  </a:lnTo>
                  <a:lnTo>
                    <a:pt x="8748000" y="989996"/>
                  </a:lnTo>
                  <a:cubicBezTo>
                    <a:pt x="8748000" y="1099351"/>
                    <a:pt x="8659351" y="1188000"/>
                    <a:pt x="8549996" y="1188000"/>
                  </a:cubicBezTo>
                  <a:lnTo>
                    <a:pt x="7966277" y="1188000"/>
                  </a:lnTo>
                  <a:lnTo>
                    <a:pt x="8141167" y="1475144"/>
                  </a:lnTo>
                  <a:lnTo>
                    <a:pt x="7506928" y="1213691"/>
                  </a:lnTo>
                  <a:lnTo>
                    <a:pt x="6688393" y="1191789"/>
                  </a:lnTo>
                  <a:lnTo>
                    <a:pt x="1458000" y="1188000"/>
                  </a:lnTo>
                  <a:lnTo>
                    <a:pt x="198004" y="1188000"/>
                  </a:lnTo>
                  <a:cubicBezTo>
                    <a:pt x="88649" y="1188000"/>
                    <a:pt x="0" y="1099351"/>
                    <a:pt x="0" y="989996"/>
                  </a:cubicBezTo>
                  <a:lnTo>
                    <a:pt x="0" y="990000"/>
                  </a:lnTo>
                  <a:lnTo>
                    <a:pt x="0" y="693000"/>
                  </a:lnTo>
                  <a:lnTo>
                    <a:pt x="0" y="693000"/>
                  </a:lnTo>
                  <a:lnTo>
                    <a:pt x="0" y="198004"/>
                  </a:lnTo>
                  <a:close/>
                </a:path>
              </a:pathLst>
            </a:custGeom>
            <a:solidFill>
              <a:schemeClr val="bg1">
                <a:lumMod val="95000"/>
              </a:schemeClr>
            </a:solidFill>
            <a:ln w="38100">
              <a:solidFill>
                <a:srgbClr val="E7A5CA"/>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fr-CH" sz="400" i="1" dirty="0">
                <a:solidFill>
                  <a:schemeClr val="tx1"/>
                </a:solidFill>
              </a:endParaRPr>
            </a:p>
          </p:txBody>
        </p:sp>
        <p:sp>
          <p:nvSpPr>
            <p:cNvPr id="10" name="ZoneTexte 9"/>
            <p:cNvSpPr txBox="1"/>
            <p:nvPr/>
          </p:nvSpPr>
          <p:spPr>
            <a:xfrm>
              <a:off x="3644196" y="5028407"/>
              <a:ext cx="7966611" cy="1077218"/>
            </a:xfrm>
            <a:prstGeom prst="rect">
              <a:avLst/>
            </a:prstGeom>
            <a:noFill/>
          </p:spPr>
          <p:txBody>
            <a:bodyPr wrap="square" rtlCol="0">
              <a:spAutoFit/>
            </a:bodyPr>
            <a:lstStyle/>
            <a:p>
              <a:pPr algn="ctr"/>
              <a:r>
                <a:rPr lang="fr-CH" sz="1600" i="1" dirty="0">
                  <a:latin typeface="Calibri" panose="020F0502020204030204" pitchFamily="34" charset="0"/>
                  <a:cs typeface="Calibri" panose="020F0502020204030204" pitchFamily="34" charset="0"/>
                </a:rPr>
                <a:t>Pour eux, on est enceinte, mais on fait le travail comme les autres. Je trouve que c’est compliqué. Surtout quand on a quand même du ventre, enfin il y a des choses qu’on arrive plus trop à faire, mettre des bas [à un patient] à moitié accroupie, c’est compliqué !</a:t>
              </a:r>
            </a:p>
            <a:p>
              <a:pPr algn="ctr"/>
              <a:r>
                <a:rPr lang="fr-CH" sz="1600" dirty="0">
                  <a:latin typeface="Calibri" panose="020F0502020204030204" pitchFamily="34" charset="0"/>
                  <a:cs typeface="Calibri" panose="020F0502020204030204" pitchFamily="34" charset="0"/>
                </a:rPr>
                <a:t>(Infirmière, hôpital)</a:t>
              </a:r>
            </a:p>
          </p:txBody>
        </p:sp>
      </p:grpSp>
      <p:pic>
        <p:nvPicPr>
          <p:cNvPr id="11" name="Imag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748901" y="1640761"/>
            <a:ext cx="1001767" cy="753935"/>
          </a:xfrm>
          <a:prstGeom prst="rect">
            <a:avLst/>
          </a:prstGeom>
        </p:spPr>
      </p:pic>
    </p:spTree>
    <p:extLst>
      <p:ext uri="{BB962C8B-B14F-4D97-AF65-F5344CB8AC3E}">
        <p14:creationId xmlns:p14="http://schemas.microsoft.com/office/powerpoint/2010/main" val="3888048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92A56562-2130-3022-6EC4-D5D910B9215E}"/>
              </a:ext>
            </a:extLst>
          </p:cNvPr>
          <p:cNvSpPr>
            <a:spLocks noGrp="1"/>
          </p:cNvSpPr>
          <p:nvPr>
            <p:ph type="ctrTitle"/>
          </p:nvPr>
        </p:nvSpPr>
        <p:spPr/>
        <p:txBody>
          <a:bodyPr>
            <a:noAutofit/>
          </a:bodyPr>
          <a:lstStyle/>
          <a:p>
            <a:pPr marL="536575" indent="-536575"/>
            <a:r>
              <a:rPr lang="fr-FR" sz="2800" b="1" dirty="0"/>
              <a:t>4.	Recommandations pour une meilleure protection des travailleuses enceintes</a:t>
            </a:r>
          </a:p>
        </p:txBody>
      </p:sp>
    </p:spTree>
    <p:extLst>
      <p:ext uri="{BB962C8B-B14F-4D97-AF65-F5344CB8AC3E}">
        <p14:creationId xmlns:p14="http://schemas.microsoft.com/office/powerpoint/2010/main" val="333325903"/>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48487" y="692696"/>
            <a:ext cx="11029616" cy="525282"/>
          </a:xfrm>
        </p:spPr>
        <p:txBody>
          <a:bodyPr>
            <a:noAutofit/>
          </a:bodyPr>
          <a:lstStyle/>
          <a:p>
            <a:r>
              <a:rPr lang="fr-CH" dirty="0"/>
              <a:t>Recommandations</a:t>
            </a:r>
          </a:p>
        </p:txBody>
      </p:sp>
      <p:sp>
        <p:nvSpPr>
          <p:cNvPr id="4" name="Espace réservé du numéro de diapositive 3"/>
          <p:cNvSpPr>
            <a:spLocks noGrp="1"/>
          </p:cNvSpPr>
          <p:nvPr>
            <p:ph type="sldNum" sz="quarter" idx="12"/>
          </p:nvPr>
        </p:nvSpPr>
        <p:spPr/>
        <p:txBody>
          <a:bodyPr/>
          <a:lstStyle/>
          <a:p>
            <a:fld id="{D57F1E4F-1CFF-5643-939E-217C01CDF565}" type="slidenum">
              <a:rPr lang="en-US" smtClean="0"/>
              <a:pPr/>
              <a:t>22</a:t>
            </a:fld>
            <a:endParaRPr lang="en-US" dirty="0"/>
          </a:p>
        </p:txBody>
      </p:sp>
      <p:pic>
        <p:nvPicPr>
          <p:cNvPr id="11" name="Imag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48901" y="1640761"/>
            <a:ext cx="1001767" cy="753935"/>
          </a:xfrm>
          <a:prstGeom prst="rect">
            <a:avLst/>
          </a:prstGeom>
        </p:spPr>
      </p:pic>
      <p:sp>
        <p:nvSpPr>
          <p:cNvPr id="13" name="Espace réservé du contenu 2">
            <a:extLst>
              <a:ext uri="{FF2B5EF4-FFF2-40B4-BE49-F238E27FC236}">
                <a16:creationId xmlns:a16="http://schemas.microsoft.com/office/drawing/2014/main" id="{09BAB61D-F848-4221-8F09-BE9DBF6447F0}"/>
              </a:ext>
            </a:extLst>
          </p:cNvPr>
          <p:cNvSpPr txBox="1">
            <a:spLocks/>
          </p:cNvSpPr>
          <p:nvPr/>
        </p:nvSpPr>
        <p:spPr>
          <a:xfrm>
            <a:off x="545430" y="1772816"/>
            <a:ext cx="10447113" cy="4752527"/>
          </a:xfrm>
          <a:prstGeom prst="rect">
            <a:avLst/>
          </a:prstGeom>
        </p:spPr>
        <p:txBody>
          <a:bodyPr vert="horz" lIns="91440" tIns="45720" rIns="91440" bIns="45720" rtlCol="0" anchor="t">
            <a:no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lgn="just">
              <a:lnSpc>
                <a:spcPct val="113000"/>
              </a:lnSpc>
              <a:spcBef>
                <a:spcPts val="1200"/>
              </a:spcBef>
            </a:pPr>
            <a:r>
              <a:rPr lang="fr-CH" sz="2000" dirty="0">
                <a:solidFill>
                  <a:schemeClr val="tx1"/>
                </a:solidFill>
                <a:latin typeface="Calibri" panose="020F0502020204030204" pitchFamily="34" charset="0"/>
                <a:cs typeface="Calibri" panose="020F0502020204030204" pitchFamily="34" charset="0"/>
              </a:rPr>
              <a:t>Mettre en place une </a:t>
            </a:r>
            <a:r>
              <a:rPr lang="fr-CH" sz="2000" b="1" dirty="0">
                <a:solidFill>
                  <a:schemeClr val="tx1"/>
                </a:solidFill>
                <a:latin typeface="Calibri" panose="020F0502020204030204" pitchFamily="34" charset="0"/>
                <a:cs typeface="Calibri" panose="020F0502020204030204" pitchFamily="34" charset="0"/>
              </a:rPr>
              <a:t>procédure</a:t>
            </a:r>
            <a:r>
              <a:rPr lang="fr-CH" sz="2000" dirty="0">
                <a:solidFill>
                  <a:schemeClr val="tx1"/>
                </a:solidFill>
                <a:latin typeface="Calibri" panose="020F0502020204030204" pitchFamily="34" charset="0"/>
                <a:cs typeface="Calibri" panose="020F0502020204030204" pitchFamily="34" charset="0"/>
              </a:rPr>
              <a:t> anticipée conforme à l’OProMa et la communiquer</a:t>
            </a:r>
          </a:p>
          <a:p>
            <a:pPr algn="just">
              <a:lnSpc>
                <a:spcPct val="113000"/>
              </a:lnSpc>
              <a:spcBef>
                <a:spcPts val="1200"/>
              </a:spcBef>
            </a:pPr>
            <a:r>
              <a:rPr lang="fr-CH" sz="2000" dirty="0">
                <a:solidFill>
                  <a:schemeClr val="tx1"/>
                </a:solidFill>
                <a:latin typeface="Calibri" panose="020F0502020204030204" pitchFamily="34" charset="0"/>
                <a:cs typeface="Calibri" panose="020F0502020204030204" pitchFamily="34" charset="0"/>
              </a:rPr>
              <a:t>Avoir un </a:t>
            </a:r>
            <a:r>
              <a:rPr lang="fr-CH" sz="2000" b="1" dirty="0">
                <a:solidFill>
                  <a:schemeClr val="tx1"/>
                </a:solidFill>
                <a:latin typeface="Calibri" panose="020F0502020204030204" pitchFamily="34" charset="0"/>
                <a:cs typeface="Calibri" panose="020F0502020204030204" pitchFamily="34" charset="0"/>
              </a:rPr>
              <a:t>service de santé au travail </a:t>
            </a:r>
            <a:r>
              <a:rPr lang="fr-CH" sz="2000" dirty="0">
                <a:solidFill>
                  <a:schemeClr val="tx1"/>
                </a:solidFill>
                <a:latin typeface="Calibri" panose="020F0502020204030204" pitchFamily="34" charset="0"/>
                <a:cs typeface="Calibri" panose="020F0502020204030204" pitchFamily="34" charset="0"/>
              </a:rPr>
              <a:t>ou une personne ressource</a:t>
            </a:r>
          </a:p>
          <a:p>
            <a:pPr algn="just">
              <a:lnSpc>
                <a:spcPct val="113000"/>
              </a:lnSpc>
              <a:spcBef>
                <a:spcPts val="1200"/>
              </a:spcBef>
            </a:pPr>
            <a:r>
              <a:rPr lang="fr-CH" sz="2000" dirty="0">
                <a:solidFill>
                  <a:schemeClr val="tx1"/>
                </a:solidFill>
                <a:latin typeface="Calibri" panose="020F0502020204030204" pitchFamily="34" charset="0"/>
                <a:cs typeface="Calibri" panose="020F0502020204030204" pitchFamily="34" charset="0"/>
              </a:rPr>
              <a:t>Faire </a:t>
            </a:r>
            <a:r>
              <a:rPr lang="fr-CH" sz="2000" b="1" dirty="0">
                <a:solidFill>
                  <a:schemeClr val="tx1"/>
                </a:solidFill>
                <a:latin typeface="Calibri" panose="020F0502020204030204" pitchFamily="34" charset="0"/>
                <a:cs typeface="Calibri" panose="020F0502020204030204" pitchFamily="34" charset="0"/>
              </a:rPr>
              <a:t>participer</a:t>
            </a:r>
            <a:r>
              <a:rPr lang="fr-CH" sz="2000" dirty="0">
                <a:solidFill>
                  <a:schemeClr val="tx1"/>
                </a:solidFill>
                <a:latin typeface="Calibri" panose="020F0502020204030204" pitchFamily="34" charset="0"/>
                <a:cs typeface="Calibri" panose="020F0502020204030204" pitchFamily="34" charset="0"/>
              </a:rPr>
              <a:t> les travailleuses à la mise en place des mesures de protection</a:t>
            </a:r>
          </a:p>
          <a:p>
            <a:pPr algn="just">
              <a:lnSpc>
                <a:spcPct val="113000"/>
              </a:lnSpc>
              <a:spcBef>
                <a:spcPts val="1200"/>
              </a:spcBef>
            </a:pPr>
            <a:r>
              <a:rPr lang="fr-CH" sz="2000" dirty="0">
                <a:solidFill>
                  <a:schemeClr val="tx1"/>
                </a:solidFill>
                <a:latin typeface="Calibri" panose="020F0502020204030204" pitchFamily="34" charset="0"/>
                <a:cs typeface="Calibri" panose="020F0502020204030204" pitchFamily="34" charset="0"/>
              </a:rPr>
              <a:t>Adapter le travail en fonction de certains </a:t>
            </a:r>
            <a:r>
              <a:rPr lang="fr-CH" sz="2000" b="1" dirty="0">
                <a:solidFill>
                  <a:schemeClr val="tx1"/>
                </a:solidFill>
                <a:latin typeface="Calibri" panose="020F0502020204030204" pitchFamily="34" charset="0"/>
                <a:cs typeface="Calibri" panose="020F0502020204030204" pitchFamily="34" charset="0"/>
              </a:rPr>
              <a:t>besoins individuels particuliers </a:t>
            </a:r>
            <a:r>
              <a:rPr lang="fr-CH" sz="2000" dirty="0">
                <a:solidFill>
                  <a:schemeClr val="tx1"/>
                </a:solidFill>
                <a:latin typeface="Calibri" panose="020F0502020204030204" pitchFamily="34" charset="0"/>
                <a:cs typeface="Calibri" panose="020F0502020204030204" pitchFamily="34" charset="0"/>
              </a:rPr>
              <a:t>(p.ex. siège adapté, situations subjectivement pénible…)</a:t>
            </a:r>
            <a:endParaRPr lang="fr-FR" sz="2000" dirty="0">
              <a:solidFill>
                <a:schemeClr val="tx1"/>
              </a:solidFill>
              <a:latin typeface="Calibri" panose="020F0502020204030204" pitchFamily="34" charset="0"/>
              <a:cs typeface="Calibri" panose="020F0502020204030204" pitchFamily="34" charset="0"/>
            </a:endParaRPr>
          </a:p>
          <a:p>
            <a:pPr algn="just">
              <a:lnSpc>
                <a:spcPct val="113000"/>
              </a:lnSpc>
              <a:spcBef>
                <a:spcPts val="1200"/>
              </a:spcBef>
            </a:pPr>
            <a:r>
              <a:rPr lang="fr-FR" sz="2000" dirty="0">
                <a:solidFill>
                  <a:schemeClr val="tx1"/>
                </a:solidFill>
                <a:latin typeface="Calibri" panose="020F0502020204030204" pitchFamily="34" charset="0"/>
                <a:cs typeface="Calibri" panose="020F0502020204030204" pitchFamily="34" charset="0"/>
              </a:rPr>
              <a:t>Favoriser la </a:t>
            </a:r>
            <a:r>
              <a:rPr lang="fr-FR" sz="2000" b="1" dirty="0">
                <a:solidFill>
                  <a:schemeClr val="tx1"/>
                </a:solidFill>
                <a:latin typeface="Calibri" panose="020F0502020204030204" pitchFamily="34" charset="0"/>
                <a:cs typeface="Calibri" panose="020F0502020204030204" pitchFamily="34" charset="0"/>
              </a:rPr>
              <a:t>qualité des conditions de travail </a:t>
            </a:r>
            <a:r>
              <a:rPr lang="fr-FR" sz="2000" dirty="0">
                <a:solidFill>
                  <a:schemeClr val="tx1"/>
                </a:solidFill>
                <a:latin typeface="Calibri" panose="020F0502020204030204" pitchFamily="34" charset="0"/>
                <a:cs typeface="Calibri" panose="020F0502020204030204" pitchFamily="34" charset="0"/>
              </a:rPr>
              <a:t>en général (charge de travail, stress…)</a:t>
            </a:r>
          </a:p>
          <a:p>
            <a:pPr algn="just">
              <a:lnSpc>
                <a:spcPct val="113000"/>
              </a:lnSpc>
              <a:spcBef>
                <a:spcPts val="1200"/>
              </a:spcBef>
            </a:pPr>
            <a:r>
              <a:rPr lang="fr-FR" sz="2000" dirty="0">
                <a:solidFill>
                  <a:schemeClr val="tx1"/>
                </a:solidFill>
                <a:latin typeface="Calibri" panose="020F0502020204030204" pitchFamily="34" charset="0"/>
                <a:cs typeface="Calibri" panose="020F0502020204030204" pitchFamily="34" charset="0"/>
              </a:rPr>
              <a:t>Ne pas surcharger les </a:t>
            </a:r>
            <a:r>
              <a:rPr lang="fr-FR" sz="2000" b="1" dirty="0">
                <a:solidFill>
                  <a:schemeClr val="tx1"/>
                </a:solidFill>
                <a:latin typeface="Calibri" panose="020F0502020204030204" pitchFamily="34" charset="0"/>
                <a:cs typeface="Calibri" panose="020F0502020204030204" pitchFamily="34" charset="0"/>
              </a:rPr>
              <a:t>collègues</a:t>
            </a:r>
            <a:r>
              <a:rPr lang="fr-FR" sz="2000" dirty="0">
                <a:solidFill>
                  <a:schemeClr val="tx1"/>
                </a:solidFill>
                <a:latin typeface="Calibri" panose="020F0502020204030204" pitchFamily="34" charset="0"/>
                <a:cs typeface="Calibri" panose="020F0502020204030204" pitchFamily="34" charset="0"/>
              </a:rPr>
              <a:t> afin de conserver un climat d’équipe favorable</a:t>
            </a:r>
          </a:p>
          <a:p>
            <a:pPr algn="just">
              <a:lnSpc>
                <a:spcPct val="113000"/>
              </a:lnSpc>
              <a:spcBef>
                <a:spcPts val="1200"/>
              </a:spcBef>
            </a:pPr>
            <a:endParaRPr lang="fr-FR" sz="2000" dirty="0">
              <a:solidFill>
                <a:schemeClr val="tx1"/>
              </a:solidFill>
              <a:latin typeface="Calibri" panose="020F0502020204030204" pitchFamily="34" charset="0"/>
              <a:cs typeface="Calibri" panose="020F0502020204030204" pitchFamily="34" charset="0"/>
            </a:endParaRPr>
          </a:p>
          <a:p>
            <a:pPr marL="0" indent="0" algn="just">
              <a:lnSpc>
                <a:spcPct val="113000"/>
              </a:lnSpc>
              <a:spcBef>
                <a:spcPts val="1200"/>
              </a:spcBef>
              <a:buNone/>
            </a:pPr>
            <a:r>
              <a:rPr lang="fr-FR" dirty="0">
                <a:solidFill>
                  <a:schemeClr val="tx1"/>
                </a:solidFill>
                <a:latin typeface="Calibri" panose="020F0502020204030204" pitchFamily="34" charset="0"/>
                <a:cs typeface="Calibri" panose="020F0502020204030204" pitchFamily="34" charset="0"/>
              </a:rPr>
              <a:t>(</a:t>
            </a:r>
            <a:r>
              <a:rPr lang="fr-FR" dirty="0">
                <a:latin typeface="Calibri" panose="020F0502020204030204" pitchFamily="34" charset="0"/>
              </a:rPr>
              <a:t>Probst, Abderhalden-Zellweger, Politis Mercier, Danuser, &amp; Krief, 2021)</a:t>
            </a:r>
            <a:endParaRPr lang="fr-FR"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0772318"/>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contenu 2"/>
          <p:cNvSpPr txBox="1">
            <a:spLocks/>
          </p:cNvSpPr>
          <p:nvPr>
            <p:custDataLst>
              <p:tags r:id="rId1"/>
            </p:custDataLst>
          </p:nvPr>
        </p:nvSpPr>
        <p:spPr>
          <a:xfrm>
            <a:off x="402567" y="1697113"/>
            <a:ext cx="11208239" cy="4436713"/>
          </a:xfrm>
          <a:prstGeom prst="rect">
            <a:avLst/>
          </a:prstGeom>
        </p:spPr>
        <p:txBody>
          <a:bodyPr vert="horz" lIns="91440" tIns="45720" rIns="91440" bIns="45720" rtlCol="0" anchor="t">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lgn="just"/>
            <a:r>
              <a:rPr lang="fr-FR" dirty="0">
                <a:solidFill>
                  <a:schemeClr val="tx1">
                    <a:lumMod val="65000"/>
                    <a:lumOff val="35000"/>
                  </a:schemeClr>
                </a:solidFill>
                <a:hlinkClick r:id="rId6">
                  <a:extLst>
                    <a:ext uri="{A12FA001-AC4F-418D-AE19-62706E023703}">
                      <ahyp:hlinkClr xmlns:ahyp="http://schemas.microsoft.com/office/drawing/2018/hyperlinkcolor" xmlns="" val="tx"/>
                    </a:ext>
                  </a:extLst>
                </a:hlinkClick>
              </a:rPr>
              <a:t>Protection de la maternité - Informations à l’intention des salariées enceintes, venant d’accoucher ou qui allaitent (admin.ch)</a:t>
            </a:r>
            <a:endParaRPr lang="fr-FR" dirty="0">
              <a:solidFill>
                <a:schemeClr val="tx1">
                  <a:lumMod val="65000"/>
                  <a:lumOff val="35000"/>
                </a:schemeClr>
              </a:solidFill>
            </a:endParaRPr>
          </a:p>
          <a:p>
            <a:pPr algn="just"/>
            <a:r>
              <a:rPr lang="fr-FR" dirty="0">
                <a:solidFill>
                  <a:schemeClr val="tx1">
                    <a:lumMod val="65000"/>
                    <a:lumOff val="35000"/>
                  </a:schemeClr>
                </a:solidFill>
                <a:hlinkClick r:id="rId7">
                  <a:extLst>
                    <a:ext uri="{A12FA001-AC4F-418D-AE19-62706E023703}">
                      <ahyp:hlinkClr xmlns:ahyp="http://schemas.microsoft.com/office/drawing/2018/hyperlinkcolor" xmlns="" val="tx"/>
                    </a:ext>
                  </a:extLst>
                </a:hlinkClick>
              </a:rPr>
              <a:t>Protection de la maternité et mesures de protection (admin.ch)</a:t>
            </a:r>
            <a:r>
              <a:rPr lang="fr-FR" dirty="0">
                <a:solidFill>
                  <a:schemeClr val="tx1">
                    <a:lumMod val="65000"/>
                    <a:lumOff val="35000"/>
                  </a:schemeClr>
                </a:solidFill>
              </a:rPr>
              <a:t>  - tableaux synoptiques</a:t>
            </a:r>
          </a:p>
          <a:p>
            <a:pPr algn="just"/>
            <a:r>
              <a:rPr lang="en-US" dirty="0">
                <a:solidFill>
                  <a:srgbClr val="828282"/>
                </a:solidFill>
                <a:hlinkClick r:id="rId8">
                  <a:extLst>
                    <a:ext uri="{A12FA001-AC4F-418D-AE19-62706E023703}">
                      <ahyp:hlinkClr xmlns:ahyp="http://schemas.microsoft.com/office/drawing/2018/hyperlinkcolor" xmlns="" val="tx"/>
                    </a:ext>
                  </a:extLst>
                </a:hlinkClick>
              </a:rPr>
              <a:t>Mama Work Rights. – Dein Kind, Dein Job, </a:t>
            </a:r>
            <a:r>
              <a:rPr lang="en-US" dirty="0" err="1">
                <a:solidFill>
                  <a:srgbClr val="828282"/>
                </a:solidFill>
                <a:hlinkClick r:id="rId8">
                  <a:extLst>
                    <a:ext uri="{A12FA001-AC4F-418D-AE19-62706E023703}">
                      <ahyp:hlinkClr xmlns:ahyp="http://schemas.microsoft.com/office/drawing/2018/hyperlinkcolor" xmlns="" val="tx"/>
                    </a:ext>
                  </a:extLst>
                </a:hlinkClick>
              </a:rPr>
              <a:t>Deine</a:t>
            </a:r>
            <a:r>
              <a:rPr lang="en-US" dirty="0">
                <a:solidFill>
                  <a:srgbClr val="828282"/>
                </a:solidFill>
                <a:hlinkClick r:id="rId8">
                  <a:extLst>
                    <a:ext uri="{A12FA001-AC4F-418D-AE19-62706E023703}">
                      <ahyp:hlinkClr xmlns:ahyp="http://schemas.microsoft.com/office/drawing/2018/hyperlinkcolor" xmlns="" val="tx"/>
                    </a:ext>
                  </a:extLst>
                </a:hlinkClick>
              </a:rPr>
              <a:t> </a:t>
            </a:r>
            <a:r>
              <a:rPr lang="en-US" dirty="0" err="1">
                <a:solidFill>
                  <a:srgbClr val="828282"/>
                </a:solidFill>
                <a:hlinkClick r:id="rId8">
                  <a:extLst>
                    <a:ext uri="{A12FA001-AC4F-418D-AE19-62706E023703}">
                      <ahyp:hlinkClr xmlns:ahyp="http://schemas.microsoft.com/office/drawing/2018/hyperlinkcolor" xmlns="" val="tx"/>
                    </a:ext>
                  </a:extLst>
                </a:hlinkClick>
              </a:rPr>
              <a:t>Rechte</a:t>
            </a:r>
            <a:r>
              <a:rPr lang="en-US" dirty="0">
                <a:solidFill>
                  <a:schemeClr val="tx1">
                    <a:lumMod val="65000"/>
                    <a:lumOff val="35000"/>
                  </a:schemeClr>
                </a:solidFill>
                <a:hlinkClick r:id="rId8">
                  <a:extLst>
                    <a:ext uri="{A12FA001-AC4F-418D-AE19-62706E023703}">
                      <ahyp:hlinkClr xmlns:ahyp="http://schemas.microsoft.com/office/drawing/2018/hyperlinkcolor" xmlns="" val="tx"/>
                    </a:ext>
                  </a:extLst>
                </a:hlinkClick>
              </a:rPr>
              <a:t>!</a:t>
            </a:r>
            <a:r>
              <a:rPr lang="en-US" dirty="0">
                <a:solidFill>
                  <a:schemeClr val="tx1">
                    <a:lumMod val="65000"/>
                    <a:lumOff val="35000"/>
                  </a:schemeClr>
                </a:solidFill>
              </a:rPr>
              <a:t> – site </a:t>
            </a:r>
            <a:r>
              <a:rPr lang="en-US" dirty="0" err="1">
                <a:solidFill>
                  <a:schemeClr val="tx1">
                    <a:lumMod val="65000"/>
                    <a:lumOff val="35000"/>
                  </a:schemeClr>
                </a:solidFill>
              </a:rPr>
              <a:t>multilingue</a:t>
            </a:r>
            <a:endParaRPr lang="fr-FR" dirty="0">
              <a:solidFill>
                <a:schemeClr val="tx1">
                  <a:lumMod val="65000"/>
                  <a:lumOff val="35000"/>
                </a:schemeClr>
              </a:solidFill>
            </a:endParaRPr>
          </a:p>
          <a:p>
            <a:pPr algn="just"/>
            <a:r>
              <a:rPr lang="fr-FR" dirty="0" err="1">
                <a:solidFill>
                  <a:srgbClr val="828282"/>
                </a:solidFill>
                <a:hlinkClick r:id="rId9">
                  <a:extLst>
                    <a:ext uri="{A12FA001-AC4F-418D-AE19-62706E023703}">
                      <ahyp:hlinkClr xmlns:ahyp="http://schemas.microsoft.com/office/drawing/2018/hyperlinkcolor" xmlns="" val="tx"/>
                    </a:ext>
                  </a:extLst>
                </a:hlinkClick>
              </a:rPr>
              <a:t>Mamagenda</a:t>
            </a:r>
            <a:r>
              <a:rPr lang="fr-FR" dirty="0">
                <a:solidFill>
                  <a:schemeClr val="tx1">
                    <a:lumMod val="65000"/>
                    <a:lumOff val="35000"/>
                  </a:schemeClr>
                </a:solidFill>
                <a:hlinkClick r:id="rId9">
                  <a:extLst>
                    <a:ext uri="{A12FA001-AC4F-418D-AE19-62706E023703}">
                      <ahyp:hlinkClr xmlns:ahyp="http://schemas.microsoft.com/office/drawing/2018/hyperlinkcolor" xmlns="" val="tx"/>
                    </a:ext>
                  </a:extLst>
                </a:hlinkClick>
              </a:rPr>
              <a:t> - Pour organiser la grossesse à la place de travail</a:t>
            </a:r>
            <a:endParaRPr lang="fr-FR" dirty="0">
              <a:solidFill>
                <a:schemeClr val="tx1">
                  <a:lumMod val="65000"/>
                  <a:lumOff val="35000"/>
                </a:schemeClr>
              </a:solidFill>
              <a:latin typeface="Calibri" panose="020F0502020204030204" pitchFamily="34" charset="0"/>
              <a:cs typeface="Calibri" panose="020F0502020204030204" pitchFamily="34" charset="0"/>
            </a:endParaRPr>
          </a:p>
        </p:txBody>
      </p:sp>
      <p:sp>
        <p:nvSpPr>
          <p:cNvPr id="2" name="Titre 1"/>
          <p:cNvSpPr>
            <a:spLocks noGrp="1"/>
          </p:cNvSpPr>
          <p:nvPr>
            <p:ph type="title"/>
            <p:custDataLst>
              <p:tags r:id="rId2"/>
            </p:custDataLst>
          </p:nvPr>
        </p:nvSpPr>
        <p:spPr>
          <a:xfrm>
            <a:off x="581192" y="724174"/>
            <a:ext cx="11029616" cy="494596"/>
          </a:xfrm>
        </p:spPr>
        <p:txBody>
          <a:bodyPr>
            <a:noAutofit/>
          </a:bodyPr>
          <a:lstStyle/>
          <a:p>
            <a:pPr algn="just"/>
            <a:r>
              <a:rPr lang="fr-FR" dirty="0"/>
              <a:t>Où trouver plus d’informations sur la législation?</a:t>
            </a:r>
          </a:p>
        </p:txBody>
      </p:sp>
      <p:sp>
        <p:nvSpPr>
          <p:cNvPr id="4" name="Espace réservé du numéro de diapositive 3"/>
          <p:cNvSpPr>
            <a:spLocks noGrp="1"/>
          </p:cNvSpPr>
          <p:nvPr>
            <p:ph type="sldNum" sz="quarter" idx="12"/>
            <p:custDataLst>
              <p:tags r:id="rId3"/>
            </p:custDataLst>
          </p:nvPr>
        </p:nvSpPr>
        <p:spPr/>
        <p:txBody>
          <a:bodyPr/>
          <a:lstStyle/>
          <a:p>
            <a:fld id="{D57F1E4F-1CFF-5643-939E-217C01CDF565}" type="slidenum">
              <a:rPr lang="fr-FR" smtClean="0"/>
              <a:pPr/>
              <a:t>23</a:t>
            </a:fld>
            <a:endParaRPr lang="fr-FR"/>
          </a:p>
        </p:txBody>
      </p:sp>
      <p:pic>
        <p:nvPicPr>
          <p:cNvPr id="3" name="Image 2">
            <a:extLst>
              <a:ext uri="{FF2B5EF4-FFF2-40B4-BE49-F238E27FC236}">
                <a16:creationId xmlns:a16="http://schemas.microsoft.com/office/drawing/2014/main" id="{4D97CC5F-4750-74D9-1EC8-F7614960F615}"/>
              </a:ext>
            </a:extLst>
          </p:cNvPr>
          <p:cNvPicPr>
            <a:picLocks noChangeAspect="1"/>
          </p:cNvPicPr>
          <p:nvPr/>
        </p:nvPicPr>
        <p:blipFill>
          <a:blip r:embed="rId10"/>
          <a:stretch>
            <a:fillRect/>
          </a:stretch>
        </p:blipFill>
        <p:spPr>
          <a:xfrm>
            <a:off x="10092212" y="4519986"/>
            <a:ext cx="1332380" cy="1902254"/>
          </a:xfrm>
          <a:prstGeom prst="rect">
            <a:avLst/>
          </a:prstGeom>
        </p:spPr>
      </p:pic>
      <p:pic>
        <p:nvPicPr>
          <p:cNvPr id="5" name="Image 4">
            <a:extLst>
              <a:ext uri="{FF2B5EF4-FFF2-40B4-BE49-F238E27FC236}">
                <a16:creationId xmlns:a16="http://schemas.microsoft.com/office/drawing/2014/main" id="{CD59A340-0774-BC29-0382-BC9F6577C410}"/>
              </a:ext>
            </a:extLst>
          </p:cNvPr>
          <p:cNvPicPr>
            <a:picLocks noChangeAspect="1"/>
          </p:cNvPicPr>
          <p:nvPr/>
        </p:nvPicPr>
        <p:blipFill>
          <a:blip r:embed="rId11"/>
          <a:stretch>
            <a:fillRect/>
          </a:stretch>
        </p:blipFill>
        <p:spPr>
          <a:xfrm>
            <a:off x="8270998" y="4519985"/>
            <a:ext cx="1281312" cy="1875091"/>
          </a:xfrm>
          <a:prstGeom prst="rect">
            <a:avLst/>
          </a:prstGeom>
        </p:spPr>
      </p:pic>
      <p:pic>
        <p:nvPicPr>
          <p:cNvPr id="6" name="Image 5">
            <a:extLst>
              <a:ext uri="{FF2B5EF4-FFF2-40B4-BE49-F238E27FC236}">
                <a16:creationId xmlns:a16="http://schemas.microsoft.com/office/drawing/2014/main" id="{B848E275-6346-B22B-0534-1A9E7C2C7FEC}"/>
              </a:ext>
            </a:extLst>
          </p:cNvPr>
          <p:cNvPicPr>
            <a:picLocks noChangeAspect="1"/>
          </p:cNvPicPr>
          <p:nvPr/>
        </p:nvPicPr>
        <p:blipFill>
          <a:blip r:embed="rId12"/>
          <a:stretch>
            <a:fillRect/>
          </a:stretch>
        </p:blipFill>
        <p:spPr>
          <a:xfrm>
            <a:off x="6361956" y="4509120"/>
            <a:ext cx="1352287" cy="1913120"/>
          </a:xfrm>
          <a:prstGeom prst="rect">
            <a:avLst/>
          </a:prstGeom>
        </p:spPr>
      </p:pic>
    </p:spTree>
    <p:extLst>
      <p:ext uri="{BB962C8B-B14F-4D97-AF65-F5344CB8AC3E}">
        <p14:creationId xmlns:p14="http://schemas.microsoft.com/office/powerpoint/2010/main" val="3232621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F5BA5B2-A0A2-464A-902C-F1C429AB90D6}"/>
              </a:ext>
            </a:extLst>
          </p:cNvPr>
          <p:cNvSpPr>
            <a:spLocks noGrp="1"/>
          </p:cNvSpPr>
          <p:nvPr>
            <p:ph type="title"/>
            <p:custDataLst>
              <p:tags r:id="rId1"/>
            </p:custDataLst>
          </p:nvPr>
        </p:nvSpPr>
        <p:spPr/>
        <p:txBody>
          <a:bodyPr/>
          <a:lstStyle/>
          <a:p>
            <a:r>
              <a:rPr lang="fr-FR" dirty="0"/>
              <a:t>Références</a:t>
            </a:r>
            <a:endParaRPr lang="fr-CH" dirty="0"/>
          </a:p>
        </p:txBody>
      </p:sp>
      <p:sp>
        <p:nvSpPr>
          <p:cNvPr id="3" name="Espace réservé du contenu 2">
            <a:extLst>
              <a:ext uri="{FF2B5EF4-FFF2-40B4-BE49-F238E27FC236}">
                <a16:creationId xmlns:a16="http://schemas.microsoft.com/office/drawing/2014/main" id="{959A82FF-E318-4B87-8D0A-736DF4C31755}"/>
              </a:ext>
            </a:extLst>
          </p:cNvPr>
          <p:cNvSpPr>
            <a:spLocks noGrp="1"/>
          </p:cNvSpPr>
          <p:nvPr>
            <p:ph idx="1"/>
            <p:custDataLst>
              <p:tags r:id="rId2"/>
            </p:custDataLst>
          </p:nvPr>
        </p:nvSpPr>
        <p:spPr>
          <a:xfrm>
            <a:off x="581192" y="1700807"/>
            <a:ext cx="11029615" cy="4981253"/>
          </a:xfrm>
        </p:spPr>
        <p:txBody>
          <a:bodyPr>
            <a:normAutofit lnSpcReduction="10000"/>
          </a:bodyPr>
          <a:lstStyle/>
          <a:p>
            <a:r>
              <a:rPr lang="fr-CH" sz="1200" dirty="0">
                <a:latin typeface="Calibri" panose="020F0502020204030204" pitchFamily="34" charset="0"/>
              </a:rPr>
              <a:t>Abderhalden-Zellweger, A., Probst, I., Politis Mercier, M.-P., Zenoni, M., Wild, P., Danuser, B., &amp; Krief, P. (2021). </a:t>
            </a:r>
            <a:r>
              <a:rPr lang="fr-CH" sz="1200" dirty="0" err="1">
                <a:latin typeface="Calibri" panose="020F0502020204030204" pitchFamily="34" charset="0"/>
              </a:rPr>
              <a:t>Implementation</a:t>
            </a:r>
            <a:r>
              <a:rPr lang="fr-CH" sz="1200" dirty="0">
                <a:latin typeface="Calibri" panose="020F0502020204030204" pitchFamily="34" charset="0"/>
              </a:rPr>
              <a:t> of the </a:t>
            </a:r>
            <a:r>
              <a:rPr lang="fr-CH" sz="1200" dirty="0" err="1">
                <a:latin typeface="Calibri" panose="020F0502020204030204" pitchFamily="34" charset="0"/>
              </a:rPr>
              <a:t>Swiss</a:t>
            </a:r>
            <a:r>
              <a:rPr lang="fr-CH" sz="1200" dirty="0">
                <a:latin typeface="Calibri" panose="020F0502020204030204" pitchFamily="34" charset="0"/>
              </a:rPr>
              <a:t> </a:t>
            </a:r>
            <a:r>
              <a:rPr lang="fr-CH" sz="1200" dirty="0" err="1">
                <a:latin typeface="Calibri" panose="020F0502020204030204" pitchFamily="34" charset="0"/>
              </a:rPr>
              <a:t>Ordinance</a:t>
            </a:r>
            <a:r>
              <a:rPr lang="fr-CH" sz="1200" dirty="0">
                <a:latin typeface="Calibri" panose="020F0502020204030204" pitchFamily="34" charset="0"/>
              </a:rPr>
              <a:t> on </a:t>
            </a:r>
            <a:r>
              <a:rPr lang="fr-CH" sz="1200" dirty="0" err="1">
                <a:latin typeface="Calibri" panose="020F0502020204030204" pitchFamily="34" charset="0"/>
              </a:rPr>
              <a:t>Maternity</a:t>
            </a:r>
            <a:r>
              <a:rPr lang="fr-CH" sz="1200" dirty="0">
                <a:latin typeface="Calibri" panose="020F0502020204030204" pitchFamily="34" charset="0"/>
              </a:rPr>
              <a:t> Protection at Work in </a:t>
            </a:r>
            <a:r>
              <a:rPr lang="fr-CH" sz="1200" dirty="0" err="1">
                <a:latin typeface="Calibri" panose="020F0502020204030204" pitchFamily="34" charset="0"/>
              </a:rPr>
              <a:t>companies</a:t>
            </a:r>
            <a:r>
              <a:rPr lang="fr-CH" sz="1200" dirty="0">
                <a:latin typeface="Calibri" panose="020F0502020204030204" pitchFamily="34" charset="0"/>
              </a:rPr>
              <a:t> in French-</a:t>
            </a:r>
            <a:r>
              <a:rPr lang="fr-CH" sz="1200" dirty="0" err="1">
                <a:latin typeface="Calibri" panose="020F0502020204030204" pitchFamily="34" charset="0"/>
              </a:rPr>
              <a:t>speaking</a:t>
            </a:r>
            <a:r>
              <a:rPr lang="fr-CH" sz="1200" dirty="0">
                <a:latin typeface="Calibri" panose="020F0502020204030204" pitchFamily="34" charset="0"/>
              </a:rPr>
              <a:t> </a:t>
            </a:r>
            <a:r>
              <a:rPr lang="fr-CH" sz="1200" dirty="0" err="1">
                <a:latin typeface="Calibri" panose="020F0502020204030204" pitchFamily="34" charset="0"/>
              </a:rPr>
              <a:t>Switzerland</a:t>
            </a:r>
            <a:r>
              <a:rPr lang="fr-CH" sz="1200" dirty="0">
                <a:latin typeface="Calibri" panose="020F0502020204030204" pitchFamily="34" charset="0"/>
              </a:rPr>
              <a:t>. </a:t>
            </a:r>
            <a:r>
              <a:rPr lang="fr-CH" sz="1200" i="1" dirty="0">
                <a:latin typeface="Calibri" panose="020F0502020204030204" pitchFamily="34" charset="0"/>
              </a:rPr>
              <a:t>WORK: A Journal of Prevention, </a:t>
            </a:r>
            <a:r>
              <a:rPr lang="fr-CH" sz="1200" i="1" dirty="0" err="1">
                <a:latin typeface="Calibri" panose="020F0502020204030204" pitchFamily="34" charset="0"/>
              </a:rPr>
              <a:t>Assessment</a:t>
            </a:r>
            <a:r>
              <a:rPr lang="fr-CH" sz="1200" i="1" dirty="0">
                <a:latin typeface="Calibri" panose="020F0502020204030204" pitchFamily="34" charset="0"/>
              </a:rPr>
              <a:t> &amp; </a:t>
            </a:r>
            <a:r>
              <a:rPr lang="fr-CH" sz="1200" i="1" dirty="0" err="1">
                <a:latin typeface="Calibri" panose="020F0502020204030204" pitchFamily="34" charset="0"/>
              </a:rPr>
              <a:t>Rehabilitation</a:t>
            </a:r>
            <a:r>
              <a:rPr lang="fr-CH" sz="1200" i="1" dirty="0">
                <a:latin typeface="Calibri" panose="020F0502020204030204" pitchFamily="34" charset="0"/>
              </a:rPr>
              <a:t>, 69(</a:t>
            </a:r>
            <a:r>
              <a:rPr lang="fr-CH" sz="1200" dirty="0">
                <a:latin typeface="Calibri" panose="020F0502020204030204" pitchFamily="34" charset="0"/>
              </a:rPr>
              <a:t>1), 157-172. https://doi.org/10.3233/WOR-213465 </a:t>
            </a:r>
          </a:p>
          <a:p>
            <a:pPr marR="0"/>
            <a:r>
              <a:rPr lang="fr-CH" sz="1200" dirty="0">
                <a:latin typeface="Calibri" panose="020F0502020204030204" pitchFamily="34" charset="0"/>
              </a:rPr>
              <a:t>Abderhalden-Zellweger, A., Probst, I., Politis Mercier, M.-P., Danuser, B., &amp; Krief, P. (2021). </a:t>
            </a:r>
            <a:r>
              <a:rPr lang="fr-CH" sz="1200" dirty="0" err="1">
                <a:latin typeface="Calibri" panose="020F0502020204030204" pitchFamily="34" charset="0"/>
              </a:rPr>
              <a:t>Protecting</a:t>
            </a:r>
            <a:r>
              <a:rPr lang="fr-CH" sz="1200" dirty="0">
                <a:latin typeface="Calibri" panose="020F0502020204030204" pitchFamily="34" charset="0"/>
              </a:rPr>
              <a:t> </a:t>
            </a:r>
            <a:r>
              <a:rPr lang="fr-CH" sz="1200" dirty="0" err="1">
                <a:latin typeface="Calibri" panose="020F0502020204030204" pitchFamily="34" charset="0"/>
              </a:rPr>
              <a:t>pregnancy</a:t>
            </a:r>
            <a:r>
              <a:rPr lang="fr-CH" sz="1200" dirty="0">
                <a:latin typeface="Calibri" panose="020F0502020204030204" pitchFamily="34" charset="0"/>
              </a:rPr>
              <a:t> at </a:t>
            </a:r>
            <a:r>
              <a:rPr lang="fr-CH" sz="1200" dirty="0" err="1">
                <a:latin typeface="Calibri" panose="020F0502020204030204" pitchFamily="34" charset="0"/>
              </a:rPr>
              <a:t>work</a:t>
            </a:r>
            <a:r>
              <a:rPr lang="fr-CH" sz="1200" dirty="0">
                <a:latin typeface="Calibri" panose="020F0502020204030204" pitchFamily="34" charset="0"/>
              </a:rPr>
              <a:t>: Normative </a:t>
            </a:r>
            <a:r>
              <a:rPr lang="fr-CH" sz="1200" dirty="0" err="1">
                <a:latin typeface="Calibri" panose="020F0502020204030204" pitchFamily="34" charset="0"/>
              </a:rPr>
              <a:t>safety</a:t>
            </a:r>
            <a:r>
              <a:rPr lang="fr-CH" sz="1200" dirty="0">
                <a:latin typeface="Calibri" panose="020F0502020204030204" pitchFamily="34" charset="0"/>
              </a:rPr>
              <a:t> </a:t>
            </a:r>
            <a:r>
              <a:rPr lang="fr-CH" sz="1200" dirty="0" err="1">
                <a:latin typeface="Calibri" panose="020F0502020204030204" pitchFamily="34" charset="0"/>
              </a:rPr>
              <a:t>measures</a:t>
            </a:r>
            <a:r>
              <a:rPr lang="fr-CH" sz="1200" dirty="0">
                <a:latin typeface="Calibri" panose="020F0502020204030204" pitchFamily="34" charset="0"/>
              </a:rPr>
              <a:t> and </a:t>
            </a:r>
            <a:r>
              <a:rPr lang="fr-CH" sz="1200" dirty="0" err="1">
                <a:latin typeface="Calibri" panose="020F0502020204030204" pitchFamily="34" charset="0"/>
              </a:rPr>
              <a:t>employees</a:t>
            </a:r>
            <a:r>
              <a:rPr lang="fr-CH" sz="1200" dirty="0">
                <a:latin typeface="Calibri" panose="020F0502020204030204" pitchFamily="34" charset="0"/>
              </a:rPr>
              <a:t>’ </a:t>
            </a:r>
            <a:r>
              <a:rPr lang="fr-CH" sz="1200" dirty="0" err="1">
                <a:latin typeface="Calibri" panose="020F0502020204030204" pitchFamily="34" charset="0"/>
              </a:rPr>
              <a:t>safety</a:t>
            </a:r>
            <a:r>
              <a:rPr lang="fr-CH" sz="1200" dirty="0">
                <a:latin typeface="Calibri" panose="020F0502020204030204" pitchFamily="34" charset="0"/>
              </a:rPr>
              <a:t> </a:t>
            </a:r>
            <a:r>
              <a:rPr lang="fr-CH" sz="1200" dirty="0" err="1">
                <a:latin typeface="Calibri" panose="020F0502020204030204" pitchFamily="34" charset="0"/>
              </a:rPr>
              <a:t>strategies</a:t>
            </a:r>
            <a:r>
              <a:rPr lang="fr-CH" sz="1200" dirty="0">
                <a:latin typeface="Calibri" panose="020F0502020204030204" pitchFamily="34" charset="0"/>
              </a:rPr>
              <a:t> in </a:t>
            </a:r>
            <a:r>
              <a:rPr lang="fr-CH" sz="1200" dirty="0" err="1">
                <a:latin typeface="Calibri" panose="020F0502020204030204" pitchFamily="34" charset="0"/>
              </a:rPr>
              <a:t>reconciling</a:t>
            </a:r>
            <a:r>
              <a:rPr lang="fr-CH" sz="1200" dirty="0">
                <a:latin typeface="Calibri" panose="020F0502020204030204" pitchFamily="34" charset="0"/>
              </a:rPr>
              <a:t> </a:t>
            </a:r>
            <a:r>
              <a:rPr lang="fr-CH" sz="1200" dirty="0" err="1">
                <a:latin typeface="Calibri" panose="020F0502020204030204" pitchFamily="34" charset="0"/>
              </a:rPr>
              <a:t>work</a:t>
            </a:r>
            <a:r>
              <a:rPr lang="fr-CH" sz="1200" dirty="0">
                <a:latin typeface="Calibri" panose="020F0502020204030204" pitchFamily="34" charset="0"/>
              </a:rPr>
              <a:t> and </a:t>
            </a:r>
            <a:r>
              <a:rPr lang="fr-CH" sz="1200" dirty="0" err="1">
                <a:latin typeface="Calibri" panose="020F0502020204030204" pitchFamily="34" charset="0"/>
              </a:rPr>
              <a:t>pregnancy</a:t>
            </a:r>
            <a:r>
              <a:rPr lang="fr-CH" sz="1200" dirty="0">
                <a:latin typeface="Calibri" panose="020F0502020204030204" pitchFamily="34" charset="0"/>
              </a:rPr>
              <a:t>. </a:t>
            </a:r>
            <a:r>
              <a:rPr lang="fr-CH" sz="1200" i="1" dirty="0" err="1">
                <a:latin typeface="Calibri" panose="020F0502020204030204" pitchFamily="34" charset="0"/>
              </a:rPr>
              <a:t>Safety</a:t>
            </a:r>
            <a:r>
              <a:rPr lang="fr-CH" sz="1200" i="1" dirty="0">
                <a:latin typeface="Calibri" panose="020F0502020204030204" pitchFamily="34" charset="0"/>
              </a:rPr>
              <a:t> Science, 142. https://doi.org/https://doi.org/10.1016/j.ssci.2021.105387 </a:t>
            </a:r>
          </a:p>
          <a:p>
            <a:pPr marR="0"/>
            <a:r>
              <a:rPr lang="fr-CH" sz="1200" dirty="0">
                <a:latin typeface="Calibri" panose="020F0502020204030204" pitchFamily="34" charset="0"/>
              </a:rPr>
              <a:t>Cai, C., </a:t>
            </a:r>
            <a:r>
              <a:rPr lang="fr-CH" sz="1200" dirty="0" err="1">
                <a:latin typeface="Calibri" panose="020F0502020204030204" pitchFamily="34" charset="0"/>
              </a:rPr>
              <a:t>Vandermeer</a:t>
            </a:r>
            <a:r>
              <a:rPr lang="fr-CH" sz="1200" dirty="0">
                <a:latin typeface="Calibri" panose="020F0502020204030204" pitchFamily="34" charset="0"/>
              </a:rPr>
              <a:t>, B., </a:t>
            </a:r>
            <a:r>
              <a:rPr lang="fr-CH" sz="1200" dirty="0" err="1">
                <a:latin typeface="Calibri" panose="020F0502020204030204" pitchFamily="34" charset="0"/>
              </a:rPr>
              <a:t>Khurana</a:t>
            </a:r>
            <a:r>
              <a:rPr lang="fr-CH" sz="1200" dirty="0">
                <a:latin typeface="Calibri" panose="020F0502020204030204" pitchFamily="34" charset="0"/>
              </a:rPr>
              <a:t>, R., </a:t>
            </a:r>
            <a:r>
              <a:rPr lang="fr-CH" sz="1200" dirty="0" err="1">
                <a:latin typeface="Calibri" panose="020F0502020204030204" pitchFamily="34" charset="0"/>
              </a:rPr>
              <a:t>Nerenberg</a:t>
            </a:r>
            <a:r>
              <a:rPr lang="fr-CH" sz="1200" dirty="0">
                <a:latin typeface="Calibri" panose="020F0502020204030204" pitchFamily="34" charset="0"/>
              </a:rPr>
              <a:t>, K., </a:t>
            </a:r>
            <a:r>
              <a:rPr lang="fr-CH" sz="1200" dirty="0" err="1">
                <a:latin typeface="Calibri" panose="020F0502020204030204" pitchFamily="34" charset="0"/>
              </a:rPr>
              <a:t>Featherstone</a:t>
            </a:r>
            <a:r>
              <a:rPr lang="fr-CH" sz="1200" dirty="0">
                <a:latin typeface="Calibri" panose="020F0502020204030204" pitchFamily="34" charset="0"/>
              </a:rPr>
              <a:t>, R., </a:t>
            </a:r>
            <a:r>
              <a:rPr lang="fr-CH" sz="1200" dirty="0" err="1">
                <a:latin typeface="Calibri" panose="020F0502020204030204" pitchFamily="34" charset="0"/>
              </a:rPr>
              <a:t>Sebastianski</a:t>
            </a:r>
            <a:r>
              <a:rPr lang="fr-CH" sz="1200" dirty="0">
                <a:latin typeface="Calibri" panose="020F0502020204030204" pitchFamily="34" charset="0"/>
              </a:rPr>
              <a:t>, M., &amp; Davenport, M. H. (2020). The impact of </a:t>
            </a:r>
            <a:r>
              <a:rPr lang="fr-CH" sz="1200" dirty="0" err="1">
                <a:latin typeface="Calibri" panose="020F0502020204030204" pitchFamily="34" charset="0"/>
              </a:rPr>
              <a:t>occupational</a:t>
            </a:r>
            <a:r>
              <a:rPr lang="fr-CH" sz="1200" dirty="0">
                <a:latin typeface="Calibri" panose="020F0502020204030204" pitchFamily="34" charset="0"/>
              </a:rPr>
              <a:t> </a:t>
            </a:r>
            <a:r>
              <a:rPr lang="fr-CH" sz="1200" dirty="0" err="1">
                <a:latin typeface="Calibri" panose="020F0502020204030204" pitchFamily="34" charset="0"/>
              </a:rPr>
              <a:t>activities</a:t>
            </a:r>
            <a:r>
              <a:rPr lang="fr-CH" sz="1200" dirty="0">
                <a:latin typeface="Calibri" panose="020F0502020204030204" pitchFamily="34" charset="0"/>
              </a:rPr>
              <a:t> </a:t>
            </a:r>
            <a:r>
              <a:rPr lang="fr-CH" sz="1200" dirty="0" err="1">
                <a:latin typeface="Calibri" panose="020F0502020204030204" pitchFamily="34" charset="0"/>
              </a:rPr>
              <a:t>during</a:t>
            </a:r>
            <a:r>
              <a:rPr lang="fr-CH" sz="1200" dirty="0">
                <a:latin typeface="Calibri" panose="020F0502020204030204" pitchFamily="34" charset="0"/>
              </a:rPr>
              <a:t> </a:t>
            </a:r>
            <a:r>
              <a:rPr lang="fr-CH" sz="1200" dirty="0" err="1">
                <a:latin typeface="Calibri" panose="020F0502020204030204" pitchFamily="34" charset="0"/>
              </a:rPr>
              <a:t>pregnancy</a:t>
            </a:r>
            <a:r>
              <a:rPr lang="fr-CH" sz="1200" dirty="0">
                <a:latin typeface="Calibri" panose="020F0502020204030204" pitchFamily="34" charset="0"/>
              </a:rPr>
              <a:t> on </a:t>
            </a:r>
            <a:r>
              <a:rPr lang="fr-CH" sz="1200" dirty="0" err="1">
                <a:latin typeface="Calibri" panose="020F0502020204030204" pitchFamily="34" charset="0"/>
              </a:rPr>
              <a:t>pregnancy</a:t>
            </a:r>
            <a:r>
              <a:rPr lang="fr-CH" sz="1200" dirty="0">
                <a:latin typeface="Calibri" panose="020F0502020204030204" pitchFamily="34" charset="0"/>
              </a:rPr>
              <a:t> </a:t>
            </a:r>
            <a:r>
              <a:rPr lang="fr-CH" sz="1200" dirty="0" err="1">
                <a:latin typeface="Calibri" panose="020F0502020204030204" pitchFamily="34" charset="0"/>
              </a:rPr>
              <a:t>outcomes</a:t>
            </a:r>
            <a:r>
              <a:rPr lang="fr-CH" sz="1200" dirty="0">
                <a:latin typeface="Calibri" panose="020F0502020204030204" pitchFamily="34" charset="0"/>
              </a:rPr>
              <a:t>: a </a:t>
            </a:r>
            <a:r>
              <a:rPr lang="fr-CH" sz="1200" dirty="0" err="1">
                <a:latin typeface="Calibri" panose="020F0502020204030204" pitchFamily="34" charset="0"/>
              </a:rPr>
              <a:t>systematic</a:t>
            </a:r>
            <a:r>
              <a:rPr lang="fr-CH" sz="1200" dirty="0">
                <a:latin typeface="Calibri" panose="020F0502020204030204" pitchFamily="34" charset="0"/>
              </a:rPr>
              <a:t> </a:t>
            </a:r>
            <a:r>
              <a:rPr lang="fr-CH" sz="1200" dirty="0" err="1">
                <a:latin typeface="Calibri" panose="020F0502020204030204" pitchFamily="34" charset="0"/>
              </a:rPr>
              <a:t>review</a:t>
            </a:r>
            <a:r>
              <a:rPr lang="fr-CH" sz="1200" dirty="0">
                <a:latin typeface="Calibri" panose="020F0502020204030204" pitchFamily="34" charset="0"/>
              </a:rPr>
              <a:t> and </a:t>
            </a:r>
            <a:r>
              <a:rPr lang="fr-CH" sz="1200" dirty="0" err="1">
                <a:latin typeface="Calibri" panose="020F0502020204030204" pitchFamily="34" charset="0"/>
              </a:rPr>
              <a:t>metaanalysis</a:t>
            </a:r>
            <a:r>
              <a:rPr lang="fr-CH" sz="1200" dirty="0">
                <a:latin typeface="Calibri" panose="020F0502020204030204" pitchFamily="34" charset="0"/>
              </a:rPr>
              <a:t>. </a:t>
            </a:r>
            <a:r>
              <a:rPr lang="fr-CH" sz="1200" i="1" dirty="0">
                <a:latin typeface="Calibri" panose="020F0502020204030204" pitchFamily="34" charset="0"/>
              </a:rPr>
              <a:t>Am J </a:t>
            </a:r>
            <a:r>
              <a:rPr lang="fr-CH" sz="1200" i="1" dirty="0" err="1">
                <a:latin typeface="Calibri" panose="020F0502020204030204" pitchFamily="34" charset="0"/>
              </a:rPr>
              <a:t>Obstet</a:t>
            </a:r>
            <a:r>
              <a:rPr lang="fr-CH" sz="1200" i="1" dirty="0">
                <a:latin typeface="Calibri" panose="020F0502020204030204" pitchFamily="34" charset="0"/>
              </a:rPr>
              <a:t> </a:t>
            </a:r>
            <a:r>
              <a:rPr lang="fr-CH" sz="1200" i="1" dirty="0" err="1">
                <a:latin typeface="Calibri" panose="020F0502020204030204" pitchFamily="34" charset="0"/>
              </a:rPr>
              <a:t>Gynecol</a:t>
            </a:r>
            <a:r>
              <a:rPr lang="fr-CH" sz="1200" i="1" dirty="0">
                <a:latin typeface="Calibri" panose="020F0502020204030204" pitchFamily="34" charset="0"/>
              </a:rPr>
              <a:t>, 222(3), 224-238. https://doi.org/10.1016/j.ajog.2019.08.059 </a:t>
            </a:r>
          </a:p>
          <a:p>
            <a:r>
              <a:rPr lang="fr-CH" sz="1200" dirty="0">
                <a:latin typeface="Calibri" panose="020F0502020204030204" pitchFamily="34" charset="0"/>
              </a:rPr>
              <a:t>Cai, C., </a:t>
            </a:r>
            <a:r>
              <a:rPr lang="fr-CH" sz="1200" dirty="0" err="1">
                <a:latin typeface="Calibri" panose="020F0502020204030204" pitchFamily="34" charset="0"/>
              </a:rPr>
              <a:t>Vandermeer</a:t>
            </a:r>
            <a:r>
              <a:rPr lang="fr-CH" sz="1200" dirty="0">
                <a:latin typeface="Calibri" panose="020F0502020204030204" pitchFamily="34" charset="0"/>
              </a:rPr>
              <a:t>, B., </a:t>
            </a:r>
            <a:r>
              <a:rPr lang="fr-CH" sz="1200" dirty="0" err="1">
                <a:latin typeface="Calibri" panose="020F0502020204030204" pitchFamily="34" charset="0"/>
              </a:rPr>
              <a:t>Khurana</a:t>
            </a:r>
            <a:r>
              <a:rPr lang="fr-CH" sz="1200" dirty="0">
                <a:latin typeface="Calibri" panose="020F0502020204030204" pitchFamily="34" charset="0"/>
              </a:rPr>
              <a:t>, R., </a:t>
            </a:r>
            <a:r>
              <a:rPr lang="fr-CH" sz="1200" dirty="0" err="1">
                <a:latin typeface="Calibri" panose="020F0502020204030204" pitchFamily="34" charset="0"/>
              </a:rPr>
              <a:t>Nerenberg</a:t>
            </a:r>
            <a:r>
              <a:rPr lang="fr-CH" sz="1200" dirty="0">
                <a:latin typeface="Calibri" panose="020F0502020204030204" pitchFamily="34" charset="0"/>
              </a:rPr>
              <a:t>, K., </a:t>
            </a:r>
            <a:r>
              <a:rPr lang="fr-CH" sz="1200" dirty="0" err="1">
                <a:latin typeface="Calibri" panose="020F0502020204030204" pitchFamily="34" charset="0"/>
              </a:rPr>
              <a:t>Featherstone</a:t>
            </a:r>
            <a:r>
              <a:rPr lang="fr-CH" sz="1200" dirty="0">
                <a:latin typeface="Calibri" panose="020F0502020204030204" pitchFamily="34" charset="0"/>
              </a:rPr>
              <a:t>, R., </a:t>
            </a:r>
            <a:r>
              <a:rPr lang="fr-CH" sz="1200" dirty="0" err="1">
                <a:latin typeface="Calibri" panose="020F0502020204030204" pitchFamily="34" charset="0"/>
              </a:rPr>
              <a:t>Sebastianski</a:t>
            </a:r>
            <a:r>
              <a:rPr lang="fr-CH" sz="1200" dirty="0">
                <a:latin typeface="Calibri" panose="020F0502020204030204" pitchFamily="34" charset="0"/>
              </a:rPr>
              <a:t>, M., &amp; Davenport, M. H. (2019). The impact of </a:t>
            </a:r>
            <a:r>
              <a:rPr lang="fr-CH" sz="1200" dirty="0" err="1">
                <a:latin typeface="Calibri" panose="020F0502020204030204" pitchFamily="34" charset="0"/>
              </a:rPr>
              <a:t>occupational</a:t>
            </a:r>
            <a:r>
              <a:rPr lang="fr-CH" sz="1200" dirty="0">
                <a:latin typeface="Calibri" panose="020F0502020204030204" pitchFamily="34" charset="0"/>
              </a:rPr>
              <a:t> shift </a:t>
            </a:r>
            <a:r>
              <a:rPr lang="fr-CH" sz="1200" dirty="0" err="1">
                <a:latin typeface="Calibri" panose="020F0502020204030204" pitchFamily="34" charset="0"/>
              </a:rPr>
              <a:t>work</a:t>
            </a:r>
            <a:r>
              <a:rPr lang="fr-CH" sz="1200" dirty="0">
                <a:latin typeface="Calibri" panose="020F0502020204030204" pitchFamily="34" charset="0"/>
              </a:rPr>
              <a:t> and </a:t>
            </a:r>
            <a:r>
              <a:rPr lang="fr-CH" sz="1200" dirty="0" err="1">
                <a:latin typeface="Calibri" panose="020F0502020204030204" pitchFamily="34" charset="0"/>
              </a:rPr>
              <a:t>working</a:t>
            </a:r>
            <a:r>
              <a:rPr lang="fr-CH" sz="1200" dirty="0">
                <a:latin typeface="Calibri" panose="020F0502020204030204" pitchFamily="34" charset="0"/>
              </a:rPr>
              <a:t> </a:t>
            </a:r>
            <a:r>
              <a:rPr lang="fr-CH" sz="1200" dirty="0" err="1">
                <a:latin typeface="Calibri" panose="020F0502020204030204" pitchFamily="34" charset="0"/>
              </a:rPr>
              <a:t>hours</a:t>
            </a:r>
            <a:r>
              <a:rPr lang="fr-CH" sz="1200" dirty="0">
                <a:latin typeface="Calibri" panose="020F0502020204030204" pitchFamily="34" charset="0"/>
              </a:rPr>
              <a:t> </a:t>
            </a:r>
            <a:r>
              <a:rPr lang="fr-CH" sz="1200" dirty="0" err="1">
                <a:latin typeface="Calibri" panose="020F0502020204030204" pitchFamily="34" charset="0"/>
              </a:rPr>
              <a:t>during</a:t>
            </a:r>
            <a:r>
              <a:rPr lang="fr-CH" sz="1200" dirty="0">
                <a:latin typeface="Calibri" panose="020F0502020204030204" pitchFamily="34" charset="0"/>
              </a:rPr>
              <a:t> </a:t>
            </a:r>
            <a:r>
              <a:rPr lang="fr-CH" sz="1200" dirty="0" err="1">
                <a:latin typeface="Calibri" panose="020F0502020204030204" pitchFamily="34" charset="0"/>
              </a:rPr>
              <a:t>pregnancy</a:t>
            </a:r>
            <a:r>
              <a:rPr lang="fr-CH" sz="1200" dirty="0">
                <a:latin typeface="Calibri" panose="020F0502020204030204" pitchFamily="34" charset="0"/>
              </a:rPr>
              <a:t> on </a:t>
            </a:r>
            <a:r>
              <a:rPr lang="fr-CH" sz="1200" dirty="0" err="1">
                <a:latin typeface="Calibri" panose="020F0502020204030204" pitchFamily="34" charset="0"/>
              </a:rPr>
              <a:t>health</a:t>
            </a:r>
            <a:r>
              <a:rPr lang="fr-CH" sz="1200" dirty="0">
                <a:latin typeface="Calibri" panose="020F0502020204030204" pitchFamily="34" charset="0"/>
              </a:rPr>
              <a:t> </a:t>
            </a:r>
            <a:r>
              <a:rPr lang="fr-CH" sz="1200" dirty="0" err="1">
                <a:latin typeface="Calibri" panose="020F0502020204030204" pitchFamily="34" charset="0"/>
              </a:rPr>
              <a:t>outcomes</a:t>
            </a:r>
            <a:r>
              <a:rPr lang="fr-CH" sz="1200" dirty="0">
                <a:latin typeface="Calibri" panose="020F0502020204030204" pitchFamily="34" charset="0"/>
              </a:rPr>
              <a:t>: a </a:t>
            </a:r>
            <a:r>
              <a:rPr lang="fr-CH" sz="1200" dirty="0" err="1">
                <a:latin typeface="Calibri" panose="020F0502020204030204" pitchFamily="34" charset="0"/>
              </a:rPr>
              <a:t>systematic</a:t>
            </a:r>
            <a:r>
              <a:rPr lang="fr-CH" sz="1200" dirty="0">
                <a:latin typeface="Calibri" panose="020F0502020204030204" pitchFamily="34" charset="0"/>
              </a:rPr>
              <a:t> </a:t>
            </a:r>
            <a:r>
              <a:rPr lang="fr-CH" sz="1200" dirty="0" err="1">
                <a:latin typeface="Calibri" panose="020F0502020204030204" pitchFamily="34" charset="0"/>
              </a:rPr>
              <a:t>review</a:t>
            </a:r>
            <a:r>
              <a:rPr lang="fr-CH" sz="1200" dirty="0">
                <a:latin typeface="Calibri" panose="020F0502020204030204" pitchFamily="34" charset="0"/>
              </a:rPr>
              <a:t> and </a:t>
            </a:r>
            <a:r>
              <a:rPr lang="fr-CH" sz="1200" dirty="0" err="1"/>
              <a:t>meta-analysis</a:t>
            </a:r>
            <a:r>
              <a:rPr lang="fr-CH" sz="1200" dirty="0">
                <a:latin typeface="Calibri" panose="020F0502020204030204" pitchFamily="34" charset="0"/>
              </a:rPr>
              <a:t>. </a:t>
            </a:r>
            <a:r>
              <a:rPr lang="fr-CH" sz="1200" i="1" dirty="0">
                <a:latin typeface="Calibri" panose="020F0502020204030204" pitchFamily="34" charset="0"/>
              </a:rPr>
              <a:t>Am J </a:t>
            </a:r>
            <a:r>
              <a:rPr lang="fr-CH" sz="1200" i="1" dirty="0" err="1">
                <a:latin typeface="Calibri" panose="020F0502020204030204" pitchFamily="34" charset="0"/>
              </a:rPr>
              <a:t>Obstet</a:t>
            </a:r>
            <a:r>
              <a:rPr lang="fr-CH" sz="1200" i="1" dirty="0">
                <a:latin typeface="Calibri" panose="020F0502020204030204" pitchFamily="34" charset="0"/>
              </a:rPr>
              <a:t> </a:t>
            </a:r>
            <a:r>
              <a:rPr lang="fr-CH" sz="1200" i="1" dirty="0" err="1">
                <a:latin typeface="Calibri" panose="020F0502020204030204" pitchFamily="34" charset="0"/>
              </a:rPr>
              <a:t>Gynecol</a:t>
            </a:r>
            <a:r>
              <a:rPr lang="fr-CH" sz="1200" i="1" dirty="0">
                <a:latin typeface="Calibri" panose="020F0502020204030204" pitchFamily="34" charset="0"/>
              </a:rPr>
              <a:t>. https://doi.org/10.1016/j.ajog.2019.06.051 </a:t>
            </a:r>
          </a:p>
          <a:p>
            <a:pPr marR="0"/>
            <a:r>
              <a:rPr lang="fr-CH" sz="1200" dirty="0">
                <a:latin typeface="Calibri" panose="020F0502020204030204" pitchFamily="34" charset="0"/>
              </a:rPr>
              <a:t>Casas, M., Cordier, S., Martinez, D., Barros, H., Bonde, J. P., </a:t>
            </a:r>
            <a:r>
              <a:rPr lang="fr-CH" sz="1200" dirty="0" err="1">
                <a:latin typeface="Calibri" panose="020F0502020204030204" pitchFamily="34" charset="0"/>
              </a:rPr>
              <a:t>Burdorf</a:t>
            </a:r>
            <a:r>
              <a:rPr lang="fr-CH" sz="1200" dirty="0">
                <a:latin typeface="Calibri" panose="020F0502020204030204" pitchFamily="34" charset="0"/>
              </a:rPr>
              <a:t>, A., </a:t>
            </a:r>
            <a:r>
              <a:rPr lang="fr-CH" sz="1200" dirty="0" err="1">
                <a:latin typeface="Calibri" panose="020F0502020204030204" pitchFamily="34" charset="0"/>
              </a:rPr>
              <a:t>Costet</a:t>
            </a:r>
            <a:r>
              <a:rPr lang="fr-CH" sz="1200" dirty="0">
                <a:latin typeface="Calibri" panose="020F0502020204030204" pitchFamily="34" charset="0"/>
              </a:rPr>
              <a:t>, N., Dos Santos, A. C., </a:t>
            </a:r>
            <a:r>
              <a:rPr lang="fr-CH" sz="1200" dirty="0" err="1">
                <a:latin typeface="Calibri" panose="020F0502020204030204" pitchFamily="34" charset="0"/>
              </a:rPr>
              <a:t>Danileviciute</a:t>
            </a:r>
            <a:r>
              <a:rPr lang="fr-CH" sz="1200" dirty="0">
                <a:latin typeface="Calibri" panose="020F0502020204030204" pitchFamily="34" charset="0"/>
              </a:rPr>
              <a:t>, A., </a:t>
            </a:r>
            <a:r>
              <a:rPr lang="fr-CH" sz="1200" dirty="0" err="1">
                <a:latin typeface="Calibri" panose="020F0502020204030204" pitchFamily="34" charset="0"/>
              </a:rPr>
              <a:t>Eggesbo</a:t>
            </a:r>
            <a:r>
              <a:rPr lang="fr-CH" sz="1200" dirty="0">
                <a:latin typeface="Calibri" panose="020F0502020204030204" pitchFamily="34" charset="0"/>
              </a:rPr>
              <a:t>, M., Fernandez, M., </a:t>
            </a:r>
            <a:r>
              <a:rPr lang="fr-CH" sz="1200" dirty="0" err="1">
                <a:latin typeface="Calibri" panose="020F0502020204030204" pitchFamily="34" charset="0"/>
              </a:rPr>
              <a:t>Fevotte</a:t>
            </a:r>
            <a:r>
              <a:rPr lang="fr-CH" sz="1200" dirty="0">
                <a:latin typeface="Calibri" panose="020F0502020204030204" pitchFamily="34" charset="0"/>
              </a:rPr>
              <a:t>, J., Garcia, A. M., </a:t>
            </a:r>
            <a:r>
              <a:rPr lang="fr-CH" sz="1200" dirty="0" err="1">
                <a:latin typeface="Calibri" panose="020F0502020204030204" pitchFamily="34" charset="0"/>
              </a:rPr>
              <a:t>Grazuleviciene</a:t>
            </a:r>
            <a:r>
              <a:rPr lang="fr-CH" sz="1200" dirty="0">
                <a:latin typeface="Calibri" panose="020F0502020204030204" pitchFamily="34" charset="0"/>
              </a:rPr>
              <a:t>, R., </a:t>
            </a:r>
            <a:r>
              <a:rPr lang="fr-CH" sz="1200" dirty="0" err="1">
                <a:latin typeface="Calibri" panose="020F0502020204030204" pitchFamily="34" charset="0"/>
              </a:rPr>
              <a:t>Hallner</a:t>
            </a:r>
            <a:r>
              <a:rPr lang="fr-CH" sz="1200" dirty="0">
                <a:latin typeface="Calibri" panose="020F0502020204030204" pitchFamily="34" charset="0"/>
              </a:rPr>
              <a:t>, E., </a:t>
            </a:r>
            <a:r>
              <a:rPr lang="fr-CH" sz="1200" dirty="0" err="1">
                <a:latin typeface="Calibri" panose="020F0502020204030204" pitchFamily="34" charset="0"/>
              </a:rPr>
              <a:t>Hanke</a:t>
            </a:r>
            <a:r>
              <a:rPr lang="fr-CH" sz="1200" dirty="0">
                <a:latin typeface="Calibri" panose="020F0502020204030204" pitchFamily="34" charset="0"/>
              </a:rPr>
              <a:t>, W., </a:t>
            </a:r>
            <a:r>
              <a:rPr lang="fr-CH" sz="1200" dirty="0" err="1">
                <a:latin typeface="Calibri" panose="020F0502020204030204" pitchFamily="34" charset="0"/>
              </a:rPr>
              <a:t>Kogevinas</a:t>
            </a:r>
            <a:r>
              <a:rPr lang="fr-CH" sz="1200" dirty="0">
                <a:latin typeface="Calibri" panose="020F0502020204030204" pitchFamily="34" charset="0"/>
              </a:rPr>
              <a:t>, M., </a:t>
            </a:r>
            <a:r>
              <a:rPr lang="fr-CH" sz="1200" dirty="0" err="1">
                <a:latin typeface="Calibri" panose="020F0502020204030204" pitchFamily="34" charset="0"/>
              </a:rPr>
              <a:t>Kull</a:t>
            </a:r>
            <a:r>
              <a:rPr lang="fr-CH" sz="1200" dirty="0">
                <a:latin typeface="Calibri" panose="020F0502020204030204" pitchFamily="34" charset="0"/>
              </a:rPr>
              <a:t>, I., </a:t>
            </a:r>
            <a:r>
              <a:rPr lang="fr-CH" sz="1200" dirty="0" err="1">
                <a:latin typeface="Calibri" panose="020F0502020204030204" pitchFamily="34" charset="0"/>
              </a:rPr>
              <a:t>Stemann</a:t>
            </a:r>
            <a:r>
              <a:rPr lang="fr-CH" sz="1200" dirty="0">
                <a:latin typeface="Calibri" panose="020F0502020204030204" pitchFamily="34" charset="0"/>
              </a:rPr>
              <a:t> Larsen, P., </a:t>
            </a:r>
            <a:r>
              <a:rPr lang="fr-CH" sz="1200" dirty="0" err="1">
                <a:latin typeface="Calibri" panose="020F0502020204030204" pitchFamily="34" charset="0"/>
              </a:rPr>
              <a:t>Melaki</a:t>
            </a:r>
            <a:r>
              <a:rPr lang="fr-CH" sz="1200" dirty="0">
                <a:latin typeface="Calibri" panose="020F0502020204030204" pitchFamily="34" charset="0"/>
              </a:rPr>
              <a:t>, V., Monfort, C., </a:t>
            </a:r>
            <a:r>
              <a:rPr lang="fr-CH" sz="1200" dirty="0" err="1">
                <a:latin typeface="Calibri" panose="020F0502020204030204" pitchFamily="34" charset="0"/>
              </a:rPr>
              <a:t>Nordby</a:t>
            </a:r>
            <a:r>
              <a:rPr lang="fr-CH" sz="1200" dirty="0">
                <a:latin typeface="Calibri" panose="020F0502020204030204" pitchFamily="34" charset="0"/>
              </a:rPr>
              <a:t>, K. C., </a:t>
            </a:r>
            <a:r>
              <a:rPr lang="fr-CH" sz="1200" dirty="0" err="1">
                <a:latin typeface="Calibri" panose="020F0502020204030204" pitchFamily="34" charset="0"/>
              </a:rPr>
              <a:t>Nybo</a:t>
            </a:r>
            <a:r>
              <a:rPr lang="fr-CH" sz="1200" dirty="0">
                <a:latin typeface="Calibri" panose="020F0502020204030204" pitchFamily="34" charset="0"/>
              </a:rPr>
              <a:t> Andersen, A. M., </a:t>
            </a:r>
            <a:r>
              <a:rPr lang="fr-CH" sz="1200" dirty="0" err="1">
                <a:latin typeface="Calibri" panose="020F0502020204030204" pitchFamily="34" charset="0"/>
              </a:rPr>
              <a:t>Patelarou</a:t>
            </a:r>
            <a:r>
              <a:rPr lang="fr-CH" sz="1200" dirty="0">
                <a:latin typeface="Calibri" panose="020F0502020204030204" pitchFamily="34" charset="0"/>
              </a:rPr>
              <a:t>, E., </a:t>
            </a:r>
            <a:r>
              <a:rPr lang="fr-CH" sz="1200" dirty="0" err="1">
                <a:latin typeface="Calibri" panose="020F0502020204030204" pitchFamily="34" charset="0"/>
              </a:rPr>
              <a:t>Polanska</a:t>
            </a:r>
            <a:r>
              <a:rPr lang="fr-CH" sz="1200" dirty="0">
                <a:latin typeface="Calibri" panose="020F0502020204030204" pitchFamily="34" charset="0"/>
              </a:rPr>
              <a:t>, K., </a:t>
            </a:r>
            <a:r>
              <a:rPr lang="fr-CH" sz="1200" dirty="0" err="1">
                <a:latin typeface="Calibri" panose="020F0502020204030204" pitchFamily="34" charset="0"/>
              </a:rPr>
              <a:t>Richiardi</a:t>
            </a:r>
            <a:r>
              <a:rPr lang="fr-CH" sz="1200" dirty="0">
                <a:latin typeface="Calibri" panose="020F0502020204030204" pitchFamily="34" charset="0"/>
              </a:rPr>
              <a:t>, L., Santa Marina, L., </a:t>
            </a:r>
            <a:r>
              <a:rPr lang="fr-CH" sz="1200" dirty="0" err="1">
                <a:latin typeface="Calibri" panose="020F0502020204030204" pitchFamily="34" charset="0"/>
              </a:rPr>
              <a:t>Snijder</a:t>
            </a:r>
            <a:r>
              <a:rPr lang="fr-CH" sz="1200" dirty="0">
                <a:latin typeface="Calibri" panose="020F0502020204030204" pitchFamily="34" charset="0"/>
              </a:rPr>
              <a:t>, C., Tardon, A., van </a:t>
            </a:r>
            <a:r>
              <a:rPr lang="fr-CH" sz="1200" dirty="0" err="1">
                <a:latin typeface="Calibri" panose="020F0502020204030204" pitchFamily="34" charset="0"/>
              </a:rPr>
              <a:t>Eijsden</a:t>
            </a:r>
            <a:r>
              <a:rPr lang="fr-CH" sz="1200" dirty="0">
                <a:latin typeface="Calibri" panose="020F0502020204030204" pitchFamily="34" charset="0"/>
              </a:rPr>
              <a:t>, M., </a:t>
            </a:r>
            <a:r>
              <a:rPr lang="fr-CH" sz="1200" dirty="0" err="1">
                <a:latin typeface="Calibri" panose="020F0502020204030204" pitchFamily="34" charset="0"/>
              </a:rPr>
              <a:t>Vrijkotte</a:t>
            </a:r>
            <a:r>
              <a:rPr lang="fr-CH" sz="1200" dirty="0">
                <a:latin typeface="Calibri" panose="020F0502020204030204" pitchFamily="34" charset="0"/>
              </a:rPr>
              <a:t>, T. G., </a:t>
            </a:r>
            <a:r>
              <a:rPr lang="fr-CH" sz="1200" dirty="0" err="1">
                <a:latin typeface="Calibri" panose="020F0502020204030204" pitchFamily="34" charset="0"/>
              </a:rPr>
              <a:t>Zugna</a:t>
            </a:r>
            <a:r>
              <a:rPr lang="fr-CH" sz="1200" dirty="0">
                <a:latin typeface="Calibri" panose="020F0502020204030204" pitchFamily="34" charset="0"/>
              </a:rPr>
              <a:t>, D., </a:t>
            </a:r>
            <a:r>
              <a:rPr lang="fr-CH" sz="1200" dirty="0" err="1">
                <a:latin typeface="Calibri" panose="020F0502020204030204" pitchFamily="34" charset="0"/>
              </a:rPr>
              <a:t>Nieuwenhuijsen</a:t>
            </a:r>
            <a:r>
              <a:rPr lang="fr-CH" sz="1200" dirty="0">
                <a:latin typeface="Calibri" panose="020F0502020204030204" pitchFamily="34" charset="0"/>
              </a:rPr>
              <a:t>, M., &amp; </a:t>
            </a:r>
            <a:r>
              <a:rPr lang="fr-CH" sz="1200" dirty="0" err="1">
                <a:latin typeface="Calibri" panose="020F0502020204030204" pitchFamily="34" charset="0"/>
              </a:rPr>
              <a:t>Vrijheid</a:t>
            </a:r>
            <a:r>
              <a:rPr lang="fr-CH" sz="1200" dirty="0">
                <a:latin typeface="Calibri" panose="020F0502020204030204" pitchFamily="34" charset="0"/>
              </a:rPr>
              <a:t>, M. (2015). </a:t>
            </a:r>
            <a:r>
              <a:rPr lang="fr-CH" sz="1200" dirty="0" err="1">
                <a:latin typeface="Calibri" panose="020F0502020204030204" pitchFamily="34" charset="0"/>
              </a:rPr>
              <a:t>Maternal</a:t>
            </a:r>
            <a:r>
              <a:rPr lang="fr-CH" sz="1200" dirty="0">
                <a:latin typeface="Calibri" panose="020F0502020204030204" pitchFamily="34" charset="0"/>
              </a:rPr>
              <a:t> occupation </a:t>
            </a:r>
            <a:r>
              <a:rPr lang="fr-CH" sz="1200" dirty="0" err="1">
                <a:latin typeface="Calibri" panose="020F0502020204030204" pitchFamily="34" charset="0"/>
              </a:rPr>
              <a:t>during</a:t>
            </a:r>
            <a:r>
              <a:rPr lang="fr-CH" sz="1200" dirty="0">
                <a:latin typeface="Calibri" panose="020F0502020204030204" pitchFamily="34" charset="0"/>
              </a:rPr>
              <a:t> </a:t>
            </a:r>
            <a:r>
              <a:rPr lang="fr-CH" sz="1200" dirty="0" err="1">
                <a:latin typeface="Calibri" panose="020F0502020204030204" pitchFamily="34" charset="0"/>
              </a:rPr>
              <a:t>pregnancy</a:t>
            </a:r>
            <a:r>
              <a:rPr lang="fr-CH" sz="1200" dirty="0">
                <a:latin typeface="Calibri" panose="020F0502020204030204" pitchFamily="34" charset="0"/>
              </a:rPr>
              <a:t>, </a:t>
            </a:r>
            <a:r>
              <a:rPr lang="fr-CH" sz="1200" dirty="0" err="1">
                <a:latin typeface="Calibri" panose="020F0502020204030204" pitchFamily="34" charset="0"/>
              </a:rPr>
              <a:t>birth</a:t>
            </a:r>
            <a:r>
              <a:rPr lang="fr-CH" sz="1200" dirty="0">
                <a:latin typeface="Calibri" panose="020F0502020204030204" pitchFamily="34" charset="0"/>
              </a:rPr>
              <a:t> </a:t>
            </a:r>
            <a:r>
              <a:rPr lang="fr-CH" sz="1200" dirty="0" err="1">
                <a:latin typeface="Calibri" panose="020F0502020204030204" pitchFamily="34" charset="0"/>
              </a:rPr>
              <a:t>weight</a:t>
            </a:r>
            <a:r>
              <a:rPr lang="fr-CH" sz="1200" dirty="0">
                <a:latin typeface="Calibri" panose="020F0502020204030204" pitchFamily="34" charset="0"/>
              </a:rPr>
              <a:t>, and </a:t>
            </a:r>
            <a:r>
              <a:rPr lang="fr-CH" sz="1200" dirty="0" err="1">
                <a:latin typeface="Calibri" panose="020F0502020204030204" pitchFamily="34" charset="0"/>
              </a:rPr>
              <a:t>length</a:t>
            </a:r>
            <a:r>
              <a:rPr lang="fr-CH" sz="1200" dirty="0">
                <a:latin typeface="Calibri" panose="020F0502020204030204" pitchFamily="34" charset="0"/>
              </a:rPr>
              <a:t> of gestation: </a:t>
            </a:r>
            <a:r>
              <a:rPr lang="fr-CH" sz="1200" dirty="0" err="1">
                <a:latin typeface="Calibri" panose="020F0502020204030204" pitchFamily="34" charset="0"/>
              </a:rPr>
              <a:t>combined</a:t>
            </a:r>
            <a:r>
              <a:rPr lang="fr-CH" sz="1200" dirty="0">
                <a:latin typeface="Calibri" panose="020F0502020204030204" pitchFamily="34" charset="0"/>
              </a:rPr>
              <a:t> </a:t>
            </a:r>
            <a:r>
              <a:rPr lang="fr-CH" sz="1200" dirty="0" err="1">
                <a:latin typeface="Calibri" panose="020F0502020204030204" pitchFamily="34" charset="0"/>
              </a:rPr>
              <a:t>analysis</a:t>
            </a:r>
            <a:r>
              <a:rPr lang="fr-CH" sz="1200" dirty="0">
                <a:latin typeface="Calibri" panose="020F0502020204030204" pitchFamily="34" charset="0"/>
              </a:rPr>
              <a:t> of 13 </a:t>
            </a:r>
            <a:r>
              <a:rPr lang="fr-CH" sz="1200" dirty="0" err="1">
                <a:latin typeface="Calibri" panose="020F0502020204030204" pitchFamily="34" charset="0"/>
              </a:rPr>
              <a:t>European</a:t>
            </a:r>
            <a:r>
              <a:rPr lang="fr-CH" sz="1200" dirty="0">
                <a:latin typeface="Calibri" panose="020F0502020204030204" pitchFamily="34" charset="0"/>
              </a:rPr>
              <a:t> </a:t>
            </a:r>
            <a:r>
              <a:rPr lang="fr-CH" sz="1200" dirty="0" err="1">
                <a:latin typeface="Calibri" panose="020F0502020204030204" pitchFamily="34" charset="0"/>
              </a:rPr>
              <a:t>birth</a:t>
            </a:r>
            <a:r>
              <a:rPr lang="fr-CH" sz="1200" dirty="0">
                <a:latin typeface="Calibri" panose="020F0502020204030204" pitchFamily="34" charset="0"/>
              </a:rPr>
              <a:t> </a:t>
            </a:r>
            <a:r>
              <a:rPr lang="fr-CH" sz="1200" dirty="0" err="1">
                <a:latin typeface="Calibri" panose="020F0502020204030204" pitchFamily="34" charset="0"/>
              </a:rPr>
              <a:t>cohorts</a:t>
            </a:r>
            <a:r>
              <a:rPr lang="fr-CH" sz="1200" dirty="0">
                <a:latin typeface="Calibri" panose="020F0502020204030204" pitchFamily="34" charset="0"/>
              </a:rPr>
              <a:t>. </a:t>
            </a:r>
            <a:r>
              <a:rPr lang="fr-CH" sz="1200" i="1" dirty="0" err="1">
                <a:latin typeface="Calibri" panose="020F0502020204030204" pitchFamily="34" charset="0"/>
              </a:rPr>
              <a:t>Scand</a:t>
            </a:r>
            <a:r>
              <a:rPr lang="fr-CH" sz="1200" i="1" dirty="0">
                <a:latin typeface="Calibri" panose="020F0502020204030204" pitchFamily="34" charset="0"/>
              </a:rPr>
              <a:t> J Work Environ Health, 41(4), 384-396. https://doi.org/10.5271/sjweh.3500 </a:t>
            </a:r>
          </a:p>
          <a:p>
            <a:r>
              <a:rPr lang="en-US" sz="1200" dirty="0">
                <a:latin typeface="Calibri" panose="020F0502020204030204" pitchFamily="34" charset="0"/>
              </a:rPr>
              <a:t>Fowler, J. R., &amp; Culpepper, L. (2021). Working during pregnancy. </a:t>
            </a:r>
            <a:r>
              <a:rPr lang="en-US" sz="1200" i="1" dirty="0">
                <a:latin typeface="Calibri" panose="020F0502020204030204" pitchFamily="34" charset="0"/>
              </a:rPr>
              <a:t>UpToDate. https://www.uptodate.com/contents/working-during-pregnancy </a:t>
            </a:r>
          </a:p>
          <a:p>
            <a:pPr marR="0"/>
            <a:r>
              <a:rPr lang="fr-FR" sz="1200" dirty="0" err="1">
                <a:latin typeface="Calibri" panose="020F0502020204030204" pitchFamily="34" charset="0"/>
              </a:rPr>
              <a:t>Lafon</a:t>
            </a:r>
            <a:r>
              <a:rPr lang="fr-FR" sz="1200" dirty="0">
                <a:latin typeface="Calibri" panose="020F0502020204030204" pitchFamily="34" charset="0"/>
              </a:rPr>
              <a:t>, D. (2010). </a:t>
            </a:r>
            <a:r>
              <a:rPr lang="fr-FR" sz="1200" i="1" dirty="0">
                <a:latin typeface="Calibri" panose="020F0502020204030204" pitchFamily="34" charset="0"/>
              </a:rPr>
              <a:t>Grossesse et travail : quels sont les risques pour l'enfant à naître? (EDP Sciences ed.). Institut National de recherche et de Sécurité (INRS). </a:t>
            </a:r>
          </a:p>
          <a:p>
            <a:pPr marR="0"/>
            <a:r>
              <a:rPr lang="fr-FR" sz="1200" dirty="0">
                <a:latin typeface="Calibri" panose="020F0502020204030204" pitchFamily="34" charset="0"/>
              </a:rPr>
              <a:t>Probst, I., Abderhalden-Zellweger, A., Politis Mercier, M.-P., Danuser, B., &amp; Krief, P. (2021). Les futures mères sont mal protégées au travail. </a:t>
            </a:r>
            <a:r>
              <a:rPr lang="fr-FR" sz="1200" i="1" dirty="0">
                <a:latin typeface="Calibri" panose="020F0502020204030204" pitchFamily="34" charset="0"/>
              </a:rPr>
              <a:t>REISO : revue d'information sociale. https://www.reiso.org/document/7245 </a:t>
            </a:r>
            <a:endParaRPr lang="en-US" sz="1200" i="1" dirty="0">
              <a:latin typeface="Calibri" panose="020F0502020204030204" pitchFamily="34" charset="0"/>
            </a:endParaRPr>
          </a:p>
          <a:p>
            <a:r>
              <a:rPr lang="de-DE" sz="1200" dirty="0">
                <a:latin typeface="Calibri" panose="020F0502020204030204" pitchFamily="34" charset="0"/>
              </a:rPr>
              <a:t>Rudin, M., Stutz, H., Bischof, S., Jäggi, J., &amp; Bannwart, L. (2018). </a:t>
            </a:r>
            <a:r>
              <a:rPr lang="de-DE" sz="1200" i="1" dirty="0">
                <a:latin typeface="Calibri" panose="020F0502020204030204" pitchFamily="34" charset="0"/>
              </a:rPr>
              <a:t>Erwerbsunterbrüche vor der Geburt. </a:t>
            </a:r>
            <a:r>
              <a:rPr lang="de-DE" sz="1200" dirty="0">
                <a:latin typeface="Calibri" panose="020F0502020204030204" pitchFamily="34" charset="0"/>
              </a:rPr>
              <a:t>Bundesamt für Sozialversicherungen (BSV).</a:t>
            </a:r>
          </a:p>
          <a:p>
            <a:pPr marR="0"/>
            <a:r>
              <a:rPr lang="fr-FR" sz="1200" dirty="0">
                <a:latin typeface="Calibri" panose="020F0502020204030204" pitchFamily="34" charset="0"/>
              </a:rPr>
              <a:t>Vaillancourt, C. (6 au 8 juillet 2022). Pourquoi limiter le stress au travail durant la grossesse ? Effet du stress maternel prénatal sur la santé maternelle et fœtale Ac</a:t>
            </a:r>
            <a:r>
              <a:rPr lang="fr-FR" sz="1200" dirty="0"/>
              <a:t>tes du </a:t>
            </a:r>
            <a:r>
              <a:rPr lang="fr-FR" sz="1200" dirty="0">
                <a:latin typeface="Calibri" panose="020F0502020204030204" pitchFamily="34" charset="0"/>
              </a:rPr>
              <a:t>56ème Congrès de la SELF, Vulnérabilités et risques émergents : penser et agir ensemble pour transformer durablement. Genève.</a:t>
            </a:r>
          </a:p>
          <a:p>
            <a:endParaRPr lang="de-DE" sz="1200" dirty="0">
              <a:latin typeface="Calibri" panose="020F0502020204030204" pitchFamily="34" charset="0"/>
            </a:endParaRPr>
          </a:p>
          <a:p>
            <a:endParaRPr lang="fr-CH" sz="1200" dirty="0"/>
          </a:p>
        </p:txBody>
      </p:sp>
      <p:sp>
        <p:nvSpPr>
          <p:cNvPr id="4" name="Espace réservé du numéro de diapositive 3">
            <a:extLst>
              <a:ext uri="{FF2B5EF4-FFF2-40B4-BE49-F238E27FC236}">
                <a16:creationId xmlns:a16="http://schemas.microsoft.com/office/drawing/2014/main" id="{BFE5C120-A795-4E91-BADA-BBEC157C2488}"/>
              </a:ext>
            </a:extLst>
          </p:cNvPr>
          <p:cNvSpPr>
            <a:spLocks noGrp="1"/>
          </p:cNvSpPr>
          <p:nvPr>
            <p:ph type="sldNum" sz="quarter" idx="12"/>
            <p:custDataLst>
              <p:tags r:id="rId3"/>
            </p:custDataLst>
          </p:nvPr>
        </p:nvSpPr>
        <p:spPr/>
        <p:txBody>
          <a:bodyPr/>
          <a:lstStyle/>
          <a:p>
            <a:fld id="{093619E3-EF69-47E3-8EAA-E6F30D22E8C1}" type="slidenum">
              <a:rPr lang="fr-CH" smtClean="0"/>
              <a:pPr/>
              <a:t>24</a:t>
            </a:fld>
            <a:endParaRPr lang="fr-CH" dirty="0"/>
          </a:p>
        </p:txBody>
      </p:sp>
    </p:spTree>
    <p:extLst>
      <p:ext uri="{BB962C8B-B14F-4D97-AF65-F5344CB8AC3E}">
        <p14:creationId xmlns:p14="http://schemas.microsoft.com/office/powerpoint/2010/main" val="890013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92A56562-2130-3022-6EC4-D5D910B9215E}"/>
              </a:ext>
            </a:extLst>
          </p:cNvPr>
          <p:cNvSpPr>
            <a:spLocks noGrp="1"/>
          </p:cNvSpPr>
          <p:nvPr>
            <p:ph type="ctrTitle"/>
          </p:nvPr>
        </p:nvSpPr>
        <p:spPr/>
        <p:txBody>
          <a:bodyPr>
            <a:noAutofit/>
          </a:bodyPr>
          <a:lstStyle/>
          <a:p>
            <a:pPr marL="536575" indent="-536575"/>
            <a:r>
              <a:rPr lang="fr-CH" sz="2800" b="1" spc="80" dirty="0"/>
              <a:t>1.	Les effets du travail sur la santé </a:t>
            </a:r>
            <a:r>
              <a:rPr lang="fr-FR" sz="2800" b="1" spc="80" dirty="0"/>
              <a:t>de la femme enceinte et du futur enfant</a:t>
            </a:r>
            <a:endParaRPr lang="fr-CH" sz="2800" b="1" dirty="0"/>
          </a:p>
        </p:txBody>
      </p:sp>
      <p:pic>
        <p:nvPicPr>
          <p:cNvPr id="2" name="Picture 2">
            <a:extLst>
              <a:ext uri="{FF2B5EF4-FFF2-40B4-BE49-F238E27FC236}">
                <a16:creationId xmlns:a16="http://schemas.microsoft.com/office/drawing/2014/main" id="{C1AA029C-4663-42F4-EC42-229084A360D3}"/>
              </a:ext>
            </a:extLst>
          </p:cNvPr>
          <p:cNvPicPr>
            <a:picLocks noChangeAspect="1" noChangeArrowheads="1"/>
          </p:cNvPicPr>
          <p:nvPr/>
        </p:nvPicPr>
        <p:blipFill>
          <a:blip r:embed="rId3" cstate="print"/>
          <a:srcRect/>
          <a:stretch>
            <a:fillRect/>
          </a:stretch>
        </p:blipFill>
        <p:spPr bwMode="auto">
          <a:xfrm>
            <a:off x="154809" y="3829756"/>
            <a:ext cx="1574272" cy="1038805"/>
          </a:xfrm>
          <a:prstGeom prst="rect">
            <a:avLst/>
          </a:prstGeom>
          <a:noFill/>
          <a:ln w="9525">
            <a:noFill/>
            <a:miter lim="800000"/>
            <a:headEnd/>
            <a:tailEnd/>
          </a:ln>
        </p:spPr>
      </p:pic>
      <p:pic>
        <p:nvPicPr>
          <p:cNvPr id="3" name="Picture 3">
            <a:extLst>
              <a:ext uri="{FF2B5EF4-FFF2-40B4-BE49-F238E27FC236}">
                <a16:creationId xmlns:a16="http://schemas.microsoft.com/office/drawing/2014/main" id="{9775B52D-A313-AB2D-9FE1-689AAC9381CB}"/>
              </a:ext>
            </a:extLst>
          </p:cNvPr>
          <p:cNvPicPr>
            <a:picLocks noChangeAspect="1" noChangeArrowheads="1"/>
          </p:cNvPicPr>
          <p:nvPr/>
        </p:nvPicPr>
        <p:blipFill>
          <a:blip r:embed="rId4" cstate="print"/>
          <a:srcRect/>
          <a:stretch>
            <a:fillRect/>
          </a:stretch>
        </p:blipFill>
        <p:spPr bwMode="auto">
          <a:xfrm>
            <a:off x="1788966" y="3830355"/>
            <a:ext cx="1560494" cy="1038805"/>
          </a:xfrm>
          <a:prstGeom prst="rect">
            <a:avLst/>
          </a:prstGeom>
          <a:noFill/>
          <a:ln w="9525">
            <a:noFill/>
            <a:miter lim="800000"/>
            <a:headEnd/>
            <a:tailEnd/>
          </a:ln>
        </p:spPr>
      </p:pic>
      <p:pic>
        <p:nvPicPr>
          <p:cNvPr id="6" name="Picture 4">
            <a:extLst>
              <a:ext uri="{FF2B5EF4-FFF2-40B4-BE49-F238E27FC236}">
                <a16:creationId xmlns:a16="http://schemas.microsoft.com/office/drawing/2014/main" id="{59233A84-8702-8FB9-7D54-AB3D87A62813}"/>
              </a:ext>
            </a:extLst>
          </p:cNvPr>
          <p:cNvPicPr>
            <a:picLocks noChangeAspect="1" noChangeArrowheads="1"/>
          </p:cNvPicPr>
          <p:nvPr/>
        </p:nvPicPr>
        <p:blipFill>
          <a:blip r:embed="rId5" cstate="print"/>
          <a:srcRect/>
          <a:stretch>
            <a:fillRect/>
          </a:stretch>
        </p:blipFill>
        <p:spPr bwMode="auto">
          <a:xfrm>
            <a:off x="7229741" y="3826957"/>
            <a:ext cx="1563019" cy="1038805"/>
          </a:xfrm>
          <a:prstGeom prst="rect">
            <a:avLst/>
          </a:prstGeom>
          <a:noFill/>
          <a:ln w="9525">
            <a:noFill/>
            <a:miter lim="800000"/>
            <a:headEnd/>
            <a:tailEnd/>
          </a:ln>
        </p:spPr>
      </p:pic>
      <p:pic>
        <p:nvPicPr>
          <p:cNvPr id="7" name="Picture 3">
            <a:extLst>
              <a:ext uri="{FF2B5EF4-FFF2-40B4-BE49-F238E27FC236}">
                <a16:creationId xmlns:a16="http://schemas.microsoft.com/office/drawing/2014/main" id="{C4E622B4-E652-C52A-C5AB-23C826437DDE}"/>
              </a:ext>
            </a:extLst>
          </p:cNvPr>
          <p:cNvPicPr>
            <a:picLocks noChangeAspect="1" noChangeArrowheads="1"/>
          </p:cNvPicPr>
          <p:nvPr/>
        </p:nvPicPr>
        <p:blipFill>
          <a:blip r:embed="rId6" cstate="print"/>
          <a:srcRect/>
          <a:stretch>
            <a:fillRect/>
          </a:stretch>
        </p:blipFill>
        <p:spPr bwMode="auto">
          <a:xfrm>
            <a:off x="3407670" y="3829756"/>
            <a:ext cx="1554555" cy="1033211"/>
          </a:xfrm>
          <a:prstGeom prst="rect">
            <a:avLst/>
          </a:prstGeom>
          <a:noFill/>
          <a:ln w="9525">
            <a:noFill/>
            <a:miter lim="800000"/>
            <a:headEnd/>
            <a:tailEnd/>
          </a:ln>
        </p:spPr>
      </p:pic>
      <p:pic>
        <p:nvPicPr>
          <p:cNvPr id="8" name="Picture 5">
            <a:extLst>
              <a:ext uri="{FF2B5EF4-FFF2-40B4-BE49-F238E27FC236}">
                <a16:creationId xmlns:a16="http://schemas.microsoft.com/office/drawing/2014/main" id="{5CDDBAF3-3941-DD7F-CD1E-4F1D54905605}"/>
              </a:ext>
            </a:extLst>
          </p:cNvPr>
          <p:cNvPicPr>
            <a:picLocks noChangeAspect="1" noChangeArrowheads="1"/>
          </p:cNvPicPr>
          <p:nvPr/>
        </p:nvPicPr>
        <p:blipFill>
          <a:blip r:embed="rId7" cstate="print"/>
          <a:srcRect/>
          <a:stretch>
            <a:fillRect/>
          </a:stretch>
        </p:blipFill>
        <p:spPr bwMode="auto">
          <a:xfrm>
            <a:off x="8847517" y="3818912"/>
            <a:ext cx="1563018" cy="1042012"/>
          </a:xfrm>
          <a:prstGeom prst="rect">
            <a:avLst/>
          </a:prstGeom>
          <a:noFill/>
          <a:ln w="9525">
            <a:noFill/>
            <a:miter lim="800000"/>
            <a:headEnd/>
            <a:tailEnd/>
          </a:ln>
        </p:spPr>
      </p:pic>
      <p:pic>
        <p:nvPicPr>
          <p:cNvPr id="9" name="Picture 4">
            <a:extLst>
              <a:ext uri="{FF2B5EF4-FFF2-40B4-BE49-F238E27FC236}">
                <a16:creationId xmlns:a16="http://schemas.microsoft.com/office/drawing/2014/main" id="{F85958E8-9E8F-6E9A-35F4-33FAAFB079D4}"/>
              </a:ext>
            </a:extLst>
          </p:cNvPr>
          <p:cNvPicPr>
            <a:picLocks noChangeAspect="1" noChangeArrowheads="1"/>
          </p:cNvPicPr>
          <p:nvPr/>
        </p:nvPicPr>
        <p:blipFill>
          <a:blip r:embed="rId8" cstate="print"/>
          <a:srcRect/>
          <a:stretch>
            <a:fillRect/>
          </a:stretch>
        </p:blipFill>
        <p:spPr bwMode="auto">
          <a:xfrm>
            <a:off x="6308037" y="3818912"/>
            <a:ext cx="866947" cy="1033211"/>
          </a:xfrm>
          <a:prstGeom prst="rect">
            <a:avLst/>
          </a:prstGeom>
          <a:noFill/>
          <a:ln w="9525">
            <a:noFill/>
            <a:miter lim="800000"/>
            <a:headEnd/>
            <a:tailEnd/>
          </a:ln>
        </p:spPr>
      </p:pic>
      <p:pic>
        <p:nvPicPr>
          <p:cNvPr id="10" name="Picture 3">
            <a:extLst>
              <a:ext uri="{FF2B5EF4-FFF2-40B4-BE49-F238E27FC236}">
                <a16:creationId xmlns:a16="http://schemas.microsoft.com/office/drawing/2014/main" id="{0102CF1D-ED4C-1991-C01B-E0357C7A0130}"/>
              </a:ext>
            </a:extLst>
          </p:cNvPr>
          <p:cNvPicPr>
            <a:picLocks noChangeAspect="1" noChangeArrowheads="1"/>
          </p:cNvPicPr>
          <p:nvPr/>
        </p:nvPicPr>
        <p:blipFill>
          <a:blip r:embed="rId9" cstate="print"/>
          <a:srcRect/>
          <a:stretch>
            <a:fillRect/>
          </a:stretch>
        </p:blipFill>
        <p:spPr bwMode="auto">
          <a:xfrm>
            <a:off x="5016982" y="3825814"/>
            <a:ext cx="1236298" cy="1041093"/>
          </a:xfrm>
          <a:prstGeom prst="rect">
            <a:avLst/>
          </a:prstGeom>
          <a:noFill/>
          <a:ln w="9525">
            <a:noFill/>
            <a:miter lim="800000"/>
            <a:headEnd/>
            <a:tailEnd/>
          </a:ln>
        </p:spPr>
      </p:pic>
      <p:pic>
        <p:nvPicPr>
          <p:cNvPr id="11" name="Picture 2">
            <a:extLst>
              <a:ext uri="{FF2B5EF4-FFF2-40B4-BE49-F238E27FC236}">
                <a16:creationId xmlns:a16="http://schemas.microsoft.com/office/drawing/2014/main" id="{4946C768-1408-FA28-5F42-41FFAF8AACDB}"/>
              </a:ext>
            </a:extLst>
          </p:cNvPr>
          <p:cNvPicPr>
            <a:picLocks noChangeAspect="1" noChangeArrowheads="1"/>
          </p:cNvPicPr>
          <p:nvPr/>
        </p:nvPicPr>
        <p:blipFill>
          <a:blip r:embed="rId10" cstate="print"/>
          <a:srcRect/>
          <a:stretch>
            <a:fillRect/>
          </a:stretch>
        </p:blipFill>
        <p:spPr bwMode="auto">
          <a:xfrm>
            <a:off x="10484521" y="3818911"/>
            <a:ext cx="1552670" cy="1033211"/>
          </a:xfrm>
          <a:prstGeom prst="rect">
            <a:avLst/>
          </a:prstGeom>
          <a:noFill/>
          <a:ln w="9525">
            <a:noFill/>
            <a:miter lim="800000"/>
            <a:headEnd/>
            <a:tailEnd/>
          </a:ln>
        </p:spPr>
      </p:pic>
    </p:spTree>
    <p:extLst>
      <p:ext uri="{BB962C8B-B14F-4D97-AF65-F5344CB8AC3E}">
        <p14:creationId xmlns:p14="http://schemas.microsoft.com/office/powerpoint/2010/main" val="4917916"/>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41330" y="1359242"/>
            <a:ext cx="11304000" cy="1951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2" name="Titre 1"/>
          <p:cNvSpPr>
            <a:spLocks noGrp="1"/>
          </p:cNvSpPr>
          <p:nvPr>
            <p:ph type="title"/>
          </p:nvPr>
        </p:nvSpPr>
        <p:spPr>
          <a:xfrm>
            <a:off x="551509" y="665593"/>
            <a:ext cx="11059298" cy="829769"/>
          </a:xfrm>
        </p:spPr>
        <p:txBody>
          <a:bodyPr>
            <a:noAutofit/>
          </a:bodyPr>
          <a:lstStyle/>
          <a:p>
            <a:pPr algn="just"/>
            <a:r>
              <a:rPr lang="fr-CH" dirty="0"/>
              <a:t>Grossesse et travail</a:t>
            </a:r>
          </a:p>
        </p:txBody>
      </p:sp>
      <p:sp>
        <p:nvSpPr>
          <p:cNvPr id="4" name="Espace réservé du numéro de diapositive 3"/>
          <p:cNvSpPr>
            <a:spLocks noGrp="1"/>
          </p:cNvSpPr>
          <p:nvPr>
            <p:ph type="sldNum" sz="quarter" idx="12"/>
          </p:nvPr>
        </p:nvSpPr>
        <p:spPr/>
        <p:txBody>
          <a:bodyPr/>
          <a:lstStyle/>
          <a:p>
            <a:fld id="{D57F1E4F-1CFF-5643-939E-217C01CDF565}" type="slidenum">
              <a:rPr lang="en-US" smtClean="0"/>
              <a:pPr/>
              <a:t>4</a:t>
            </a:fld>
            <a:endParaRPr lang="en-US" dirty="0"/>
          </a:p>
        </p:txBody>
      </p:sp>
      <p:sp>
        <p:nvSpPr>
          <p:cNvPr id="9" name="Rectangle 8"/>
          <p:cNvSpPr/>
          <p:nvPr/>
        </p:nvSpPr>
        <p:spPr>
          <a:xfrm>
            <a:off x="493751" y="1916832"/>
            <a:ext cx="11199157" cy="4245842"/>
          </a:xfrm>
          <a:prstGeom prst="rect">
            <a:avLst/>
          </a:prstGeom>
        </p:spPr>
        <p:txBody>
          <a:bodyPr wrap="square">
            <a:spAutoFit/>
          </a:bodyPr>
          <a:lstStyle/>
          <a:p>
            <a:pPr marL="342900" lvl="0" indent="-342900" algn="just">
              <a:lnSpc>
                <a:spcPct val="114000"/>
              </a:lnSpc>
              <a:spcBef>
                <a:spcPts val="1200"/>
              </a:spcBef>
              <a:spcAft>
                <a:spcPts val="600"/>
              </a:spcAft>
              <a:buClr>
                <a:schemeClr val="accent2"/>
              </a:buClr>
              <a:buFont typeface="Wingdings" panose="05000000000000000000" pitchFamily="2" charset="2"/>
              <a:buChar char="§"/>
            </a:pPr>
            <a:r>
              <a:rPr lang="fr-FR" sz="2200" dirty="0">
                <a:solidFill>
                  <a:prstClr val="black"/>
                </a:solidFill>
                <a:latin typeface="Calibri" panose="020F0502020204030204" pitchFamily="34" charset="0"/>
                <a:cs typeface="Calibri" panose="020F0502020204030204" pitchFamily="34" charset="0"/>
              </a:rPr>
              <a:t>L’exercice d’une activité professionnelle ne présente pas de risque en soi pour la grossesse; il peut favoriser une bonne santé.</a:t>
            </a:r>
          </a:p>
          <a:p>
            <a:pPr lvl="0" algn="just">
              <a:lnSpc>
                <a:spcPct val="114000"/>
              </a:lnSpc>
              <a:spcBef>
                <a:spcPts val="1200"/>
              </a:spcBef>
              <a:spcAft>
                <a:spcPts val="600"/>
              </a:spcAft>
              <a:buClr>
                <a:schemeClr val="accent2"/>
              </a:buClr>
            </a:pPr>
            <a:endParaRPr lang="fr-FR" sz="2200" dirty="0">
              <a:solidFill>
                <a:prstClr val="black"/>
              </a:solidFill>
              <a:highlight>
                <a:srgbClr val="FFFF00"/>
              </a:highlight>
              <a:latin typeface="Calibri" panose="020F0502020204030204" pitchFamily="34" charset="0"/>
              <a:cs typeface="Calibri" panose="020F0502020204030204" pitchFamily="34" charset="0"/>
            </a:endParaRPr>
          </a:p>
          <a:p>
            <a:pPr lvl="0" algn="just">
              <a:lnSpc>
                <a:spcPct val="114000"/>
              </a:lnSpc>
              <a:spcBef>
                <a:spcPts val="1200"/>
              </a:spcBef>
              <a:spcAft>
                <a:spcPts val="600"/>
              </a:spcAft>
              <a:buClr>
                <a:schemeClr val="accent2"/>
              </a:buClr>
            </a:pPr>
            <a:endParaRPr lang="fr-FR" sz="2200" dirty="0">
              <a:solidFill>
                <a:prstClr val="black"/>
              </a:solidFill>
              <a:highlight>
                <a:srgbClr val="FFFF00"/>
              </a:highlight>
              <a:latin typeface="Calibri" panose="020F0502020204030204" pitchFamily="34" charset="0"/>
              <a:cs typeface="Calibri" panose="020F0502020204030204" pitchFamily="34" charset="0"/>
            </a:endParaRPr>
          </a:p>
          <a:p>
            <a:pPr lvl="0" algn="just">
              <a:lnSpc>
                <a:spcPct val="114000"/>
              </a:lnSpc>
              <a:spcBef>
                <a:spcPts val="1200"/>
              </a:spcBef>
              <a:spcAft>
                <a:spcPts val="600"/>
              </a:spcAft>
              <a:buClr>
                <a:schemeClr val="accent2"/>
              </a:buClr>
            </a:pPr>
            <a:endParaRPr lang="fr-FR" sz="2200" dirty="0">
              <a:solidFill>
                <a:prstClr val="black"/>
              </a:solidFill>
              <a:highlight>
                <a:srgbClr val="FFFF00"/>
              </a:highlight>
              <a:latin typeface="Calibri" panose="020F0502020204030204" pitchFamily="34" charset="0"/>
              <a:cs typeface="Calibri" panose="020F0502020204030204" pitchFamily="34" charset="0"/>
            </a:endParaRPr>
          </a:p>
          <a:p>
            <a:pPr marL="342900" lvl="0" indent="-342900" algn="just">
              <a:lnSpc>
                <a:spcPct val="114000"/>
              </a:lnSpc>
              <a:spcBef>
                <a:spcPts val="1200"/>
              </a:spcBef>
              <a:spcAft>
                <a:spcPts val="600"/>
              </a:spcAft>
              <a:buClr>
                <a:schemeClr val="accent2"/>
              </a:buClr>
              <a:buFont typeface="Wingdings" panose="05000000000000000000" pitchFamily="2" charset="2"/>
              <a:buChar char=""/>
            </a:pPr>
            <a:r>
              <a:rPr lang="fr-FR" sz="2200" dirty="0">
                <a:solidFill>
                  <a:prstClr val="black"/>
                </a:solidFill>
                <a:latin typeface="Calibri" panose="020F0502020204030204" pitchFamily="34" charset="0"/>
                <a:cs typeface="Calibri" panose="020F0502020204030204" pitchFamily="34" charset="0"/>
              </a:rPr>
              <a:t>Certaines conditions de travail et activités sont </a:t>
            </a:r>
            <a:r>
              <a:rPr lang="fr-FR" sz="2200" b="1" dirty="0">
                <a:solidFill>
                  <a:srgbClr val="903163"/>
                </a:solidFill>
                <a:latin typeface="Calibri" panose="020F0502020204030204" pitchFamily="34" charset="0"/>
                <a:cs typeface="Calibri" panose="020F0502020204030204" pitchFamily="34" charset="0"/>
              </a:rPr>
              <a:t>pénibles ou dangereuses </a:t>
            </a:r>
            <a:r>
              <a:rPr lang="fr-FR" sz="2200" dirty="0">
                <a:solidFill>
                  <a:prstClr val="black"/>
                </a:solidFill>
                <a:latin typeface="Calibri" panose="020F0502020204030204" pitchFamily="34" charset="0"/>
                <a:cs typeface="Calibri" panose="020F0502020204030204" pitchFamily="34" charset="0"/>
              </a:rPr>
              <a:t>en cas de grossesse (et d’allaitement).</a:t>
            </a:r>
          </a:p>
          <a:p>
            <a:pPr lvl="0" algn="just">
              <a:lnSpc>
                <a:spcPct val="114000"/>
              </a:lnSpc>
              <a:spcBef>
                <a:spcPts val="1200"/>
              </a:spcBef>
              <a:spcAft>
                <a:spcPts val="600"/>
              </a:spcAft>
              <a:buClr>
                <a:schemeClr val="accent2"/>
              </a:buClr>
            </a:pPr>
            <a:r>
              <a:rPr lang="fr-FR" dirty="0">
                <a:solidFill>
                  <a:prstClr val="black"/>
                </a:solidFill>
                <a:latin typeface="Calibri" panose="020F0502020204030204" pitchFamily="34" charset="0"/>
                <a:cs typeface="Calibri" panose="020F0502020204030204" pitchFamily="34" charset="0"/>
              </a:rPr>
              <a:t>Références: Casas et al., 2015; Fowler &amp; </a:t>
            </a:r>
            <a:r>
              <a:rPr lang="fr-FR" dirty="0" err="1">
                <a:solidFill>
                  <a:prstClr val="black"/>
                </a:solidFill>
                <a:latin typeface="Calibri" panose="020F0502020204030204" pitchFamily="34" charset="0"/>
                <a:cs typeface="Calibri" panose="020F0502020204030204" pitchFamily="34" charset="0"/>
              </a:rPr>
              <a:t>Culpepper</a:t>
            </a:r>
            <a:r>
              <a:rPr lang="fr-FR" dirty="0">
                <a:solidFill>
                  <a:prstClr val="black"/>
                </a:solidFill>
                <a:latin typeface="Calibri" panose="020F0502020204030204" pitchFamily="34" charset="0"/>
                <a:cs typeface="Calibri" panose="020F0502020204030204" pitchFamily="34" charset="0"/>
              </a:rPr>
              <a:t>, 2018; Cai et al., 2019, 2020</a:t>
            </a:r>
          </a:p>
        </p:txBody>
      </p:sp>
      <p:sp>
        <p:nvSpPr>
          <p:cNvPr id="3" name="Bulle narrative : ronde 2">
            <a:extLst>
              <a:ext uri="{FF2B5EF4-FFF2-40B4-BE49-F238E27FC236}">
                <a16:creationId xmlns:a16="http://schemas.microsoft.com/office/drawing/2014/main" id="{C4710173-8B09-E04D-6C08-C3C2A4E79E2E}"/>
              </a:ext>
            </a:extLst>
          </p:cNvPr>
          <p:cNvSpPr/>
          <p:nvPr/>
        </p:nvSpPr>
        <p:spPr>
          <a:xfrm>
            <a:off x="4079776" y="2636912"/>
            <a:ext cx="7891071" cy="1872208"/>
          </a:xfrm>
          <a:prstGeom prst="wedgeEllipseCallout">
            <a:avLst>
              <a:gd name="adj1" fmla="val 36042"/>
              <a:gd name="adj2" fmla="val 57421"/>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lnSpc>
                <a:spcPct val="114000"/>
              </a:lnSpc>
              <a:spcBef>
                <a:spcPts val="1200"/>
              </a:spcBef>
              <a:spcAft>
                <a:spcPts val="600"/>
              </a:spcAft>
              <a:buClr>
                <a:schemeClr val="accent2"/>
              </a:buClr>
            </a:pPr>
            <a:r>
              <a:rPr lang="fr-FR" dirty="0">
                <a:solidFill>
                  <a:prstClr val="black"/>
                </a:solidFill>
                <a:latin typeface="Calibri" panose="020F0502020204030204" pitchFamily="34" charset="0"/>
                <a:cs typeface="Calibri" panose="020F0502020204030204" pitchFamily="34" charset="0"/>
              </a:rPr>
              <a:t>Pour la femme, la grossesse est une période de changements physiques et psychiques majeurs. Pour le futur enfant, c’est une période de développement particulièrement sensible.</a:t>
            </a:r>
          </a:p>
        </p:txBody>
      </p:sp>
    </p:spTree>
    <p:extLst>
      <p:ext uri="{BB962C8B-B14F-4D97-AF65-F5344CB8AC3E}">
        <p14:creationId xmlns:p14="http://schemas.microsoft.com/office/powerpoint/2010/main" val="169242532"/>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ED998A0-BBED-01C8-D739-4C543958A250}"/>
              </a:ext>
            </a:extLst>
          </p:cNvPr>
          <p:cNvSpPr>
            <a:spLocks noGrp="1"/>
          </p:cNvSpPr>
          <p:nvPr>
            <p:ph type="title"/>
          </p:nvPr>
        </p:nvSpPr>
        <p:spPr/>
        <p:txBody>
          <a:bodyPr/>
          <a:lstStyle/>
          <a:p>
            <a:r>
              <a:rPr lang="fr-CH" dirty="0"/>
              <a:t>Exemple 1: expositions chimiques</a:t>
            </a:r>
          </a:p>
        </p:txBody>
      </p:sp>
      <p:sp>
        <p:nvSpPr>
          <p:cNvPr id="3" name="Espace réservé du contenu 2">
            <a:extLst>
              <a:ext uri="{FF2B5EF4-FFF2-40B4-BE49-F238E27FC236}">
                <a16:creationId xmlns:a16="http://schemas.microsoft.com/office/drawing/2014/main" id="{2C28ACDF-1993-5C62-33FE-81177ADE5EE9}"/>
              </a:ext>
            </a:extLst>
          </p:cNvPr>
          <p:cNvSpPr>
            <a:spLocks noGrp="1"/>
          </p:cNvSpPr>
          <p:nvPr>
            <p:ph idx="1"/>
          </p:nvPr>
        </p:nvSpPr>
        <p:spPr>
          <a:xfrm>
            <a:off x="581192" y="1639330"/>
            <a:ext cx="11029615" cy="4516514"/>
          </a:xfrm>
        </p:spPr>
        <p:txBody>
          <a:bodyPr>
            <a:noAutofit/>
          </a:bodyPr>
          <a:lstStyle/>
          <a:p>
            <a:r>
              <a:rPr lang="fr-CH" sz="2000" dirty="0">
                <a:solidFill>
                  <a:schemeClr val="tx1"/>
                </a:solidFill>
              </a:rPr>
              <a:t>Certains produits chimiques franchissent la «barrière» du placenta. Des substances passent aussi dans le lait maternel.</a:t>
            </a:r>
          </a:p>
          <a:p>
            <a:pPr marL="0" indent="0">
              <a:buNone/>
            </a:pPr>
            <a:r>
              <a:rPr lang="fr-CH" sz="2000" i="1" dirty="0">
                <a:solidFill>
                  <a:schemeClr val="tx1"/>
                </a:solidFill>
              </a:rPr>
              <a:t>Exemples: plomb, monoxyde de carbone, solvants organiques, etc.</a:t>
            </a:r>
          </a:p>
          <a:p>
            <a:r>
              <a:rPr lang="fr-CH" sz="2000" dirty="0">
                <a:solidFill>
                  <a:schemeClr val="tx1"/>
                </a:solidFill>
              </a:rPr>
              <a:t>Les atteintes à la santé sont variables selon les substances, p.ex. malformations, retard de développement intellectuel, etc.</a:t>
            </a:r>
          </a:p>
          <a:p>
            <a:endParaRPr lang="fr-CH" sz="2000" dirty="0">
              <a:solidFill>
                <a:schemeClr val="tx1"/>
              </a:solidFill>
            </a:endParaRPr>
          </a:p>
          <a:p>
            <a:endParaRPr lang="fr-CH" sz="2000" dirty="0">
              <a:solidFill>
                <a:schemeClr val="tx1"/>
              </a:solidFill>
            </a:endParaRPr>
          </a:p>
          <a:p>
            <a:endParaRPr lang="fr-CH" sz="2000" dirty="0">
              <a:solidFill>
                <a:schemeClr val="tx1"/>
              </a:solidFill>
            </a:endParaRPr>
          </a:p>
          <a:p>
            <a:endParaRPr lang="fr-CH" sz="2000" dirty="0">
              <a:solidFill>
                <a:schemeClr val="tx1"/>
              </a:solidFill>
            </a:endParaRPr>
          </a:p>
        </p:txBody>
      </p:sp>
      <p:pic>
        <p:nvPicPr>
          <p:cNvPr id="4" name="Image 3">
            <a:extLst>
              <a:ext uri="{FF2B5EF4-FFF2-40B4-BE49-F238E27FC236}">
                <a16:creationId xmlns:a16="http://schemas.microsoft.com/office/drawing/2014/main" id="{DEC0BA1F-4122-9DC4-526C-687DB37CE7AB}"/>
              </a:ext>
            </a:extLst>
          </p:cNvPr>
          <p:cNvPicPr>
            <a:picLocks noChangeAspect="1"/>
          </p:cNvPicPr>
          <p:nvPr/>
        </p:nvPicPr>
        <p:blipFill>
          <a:blip r:embed="rId3"/>
          <a:stretch>
            <a:fillRect/>
          </a:stretch>
        </p:blipFill>
        <p:spPr>
          <a:xfrm>
            <a:off x="808484" y="3927291"/>
            <a:ext cx="2276990" cy="1580570"/>
          </a:xfrm>
          <a:prstGeom prst="rect">
            <a:avLst/>
          </a:prstGeom>
        </p:spPr>
      </p:pic>
      <p:pic>
        <p:nvPicPr>
          <p:cNvPr id="5" name="Image 4">
            <a:extLst>
              <a:ext uri="{FF2B5EF4-FFF2-40B4-BE49-F238E27FC236}">
                <a16:creationId xmlns:a16="http://schemas.microsoft.com/office/drawing/2014/main" id="{780CE8AC-F3BD-B692-D2AA-3DE0C1258ACE}"/>
              </a:ext>
            </a:extLst>
          </p:cNvPr>
          <p:cNvPicPr>
            <a:picLocks noChangeAspect="1"/>
          </p:cNvPicPr>
          <p:nvPr/>
        </p:nvPicPr>
        <p:blipFill>
          <a:blip r:embed="rId4"/>
          <a:stretch>
            <a:fillRect/>
          </a:stretch>
        </p:blipFill>
        <p:spPr>
          <a:xfrm>
            <a:off x="3277742" y="3897587"/>
            <a:ext cx="2355359" cy="1580570"/>
          </a:xfrm>
          <a:prstGeom prst="rect">
            <a:avLst/>
          </a:prstGeom>
        </p:spPr>
      </p:pic>
      <p:sp>
        <p:nvSpPr>
          <p:cNvPr id="6" name="ZoneTexte 5">
            <a:extLst>
              <a:ext uri="{FF2B5EF4-FFF2-40B4-BE49-F238E27FC236}">
                <a16:creationId xmlns:a16="http://schemas.microsoft.com/office/drawing/2014/main" id="{58FD2D67-8ADF-D638-B830-062FF62126AB}"/>
              </a:ext>
            </a:extLst>
          </p:cNvPr>
          <p:cNvSpPr txBox="1"/>
          <p:nvPr/>
        </p:nvSpPr>
        <p:spPr>
          <a:xfrm>
            <a:off x="767408" y="6155844"/>
            <a:ext cx="7704856" cy="369332"/>
          </a:xfrm>
          <a:prstGeom prst="rect">
            <a:avLst/>
          </a:prstGeom>
          <a:noFill/>
        </p:spPr>
        <p:txBody>
          <a:bodyPr wrap="square" rtlCol="0">
            <a:spAutoFit/>
          </a:bodyPr>
          <a:lstStyle/>
          <a:p>
            <a:r>
              <a:rPr lang="fr-CH" u="sng" dirty="0">
                <a:hlinkClick r:id="rId5">
                  <a:extLst>
                    <a:ext uri="{A12FA001-AC4F-418D-AE19-62706E023703}">
                      <ahyp:hlinkClr xmlns:ahyp="http://schemas.microsoft.com/office/drawing/2018/hyperlinkcolor" xmlns="" val="tx"/>
                    </a:ext>
                  </a:extLst>
                </a:hlinkClick>
              </a:rPr>
              <a:t>Références: </a:t>
            </a:r>
            <a:r>
              <a:rPr lang="fr-CH" u="sng" dirty="0" err="1">
                <a:hlinkClick r:id="rId5">
                  <a:extLst>
                    <a:ext uri="{A12FA001-AC4F-418D-AE19-62706E023703}">
                      <ahyp:hlinkClr xmlns:ahyp="http://schemas.microsoft.com/office/drawing/2018/hyperlinkcolor" xmlns="" val="tx"/>
                    </a:ext>
                  </a:extLst>
                </a:hlinkClick>
              </a:rPr>
              <a:t>Lafon</a:t>
            </a:r>
            <a:r>
              <a:rPr lang="fr-CH" u="sng" dirty="0">
                <a:hlinkClick r:id="rId5">
                  <a:extLst>
                    <a:ext uri="{A12FA001-AC4F-418D-AE19-62706E023703}">
                      <ahyp:hlinkClr xmlns:ahyp="http://schemas.microsoft.com/office/drawing/2018/hyperlinkcolor" xmlns="" val="tx"/>
                    </a:ext>
                  </a:extLst>
                </a:hlinkClick>
              </a:rPr>
              <a:t>, 2010;  </a:t>
            </a:r>
            <a:r>
              <a:rPr lang="fr-CH" dirty="0">
                <a:hlinkClick r:id="rId5">
                  <a:extLst>
                    <a:ext uri="{A12FA001-AC4F-418D-AE19-62706E023703}">
                      <ahyp:hlinkClr xmlns:ahyp="http://schemas.microsoft.com/office/drawing/2018/hyperlinkcolor" xmlns="" val="tx"/>
                    </a:ext>
                  </a:extLst>
                </a:hlinkClick>
              </a:rPr>
              <a:t>https://www.planetesante.ch/</a:t>
            </a:r>
            <a:r>
              <a:rPr lang="fr-CH" dirty="0"/>
              <a:t> </a:t>
            </a:r>
          </a:p>
        </p:txBody>
      </p:sp>
      <p:sp>
        <p:nvSpPr>
          <p:cNvPr id="7" name="ZoneTexte 6">
            <a:extLst>
              <a:ext uri="{FF2B5EF4-FFF2-40B4-BE49-F238E27FC236}">
                <a16:creationId xmlns:a16="http://schemas.microsoft.com/office/drawing/2014/main" id="{38D68DAB-6D96-6BF8-9778-A854C19AE4AE}"/>
              </a:ext>
            </a:extLst>
          </p:cNvPr>
          <p:cNvSpPr txBox="1"/>
          <p:nvPr/>
        </p:nvSpPr>
        <p:spPr>
          <a:xfrm>
            <a:off x="5860393" y="3718376"/>
            <a:ext cx="5977706" cy="2246769"/>
          </a:xfrm>
          <a:prstGeom prst="rect">
            <a:avLst/>
          </a:prstGeom>
          <a:solidFill>
            <a:schemeClr val="bg1"/>
          </a:solidFill>
        </p:spPr>
        <p:txBody>
          <a:bodyPr wrap="square" rtlCol="0">
            <a:spAutoFit/>
          </a:bodyPr>
          <a:lstStyle/>
          <a:p>
            <a:r>
              <a:rPr lang="fr-CH" sz="2000" dirty="0">
                <a:solidFill>
                  <a:schemeClr val="tx1"/>
                </a:solidFill>
                <a:latin typeface="Calibri" panose="020F0502020204030204" pitchFamily="34" charset="0"/>
                <a:cs typeface="Calibri" panose="020F0502020204030204" pitchFamily="34" charset="0"/>
              </a:rPr>
              <a:t>Les trois premiers mois de grossesse sont très sensibles: organisation des cellules et développement des organes.</a:t>
            </a:r>
          </a:p>
          <a:p>
            <a:endParaRPr lang="fr-CH" sz="2000" dirty="0">
              <a:latin typeface="Calibri" panose="020F0502020204030204" pitchFamily="34" charset="0"/>
              <a:cs typeface="Calibri" panose="020F0502020204030204" pitchFamily="34" charset="0"/>
            </a:endParaRPr>
          </a:p>
          <a:p>
            <a:r>
              <a:rPr lang="fr-CH" sz="2000" dirty="0">
                <a:solidFill>
                  <a:schemeClr val="tx1"/>
                </a:solidFill>
                <a:latin typeface="Calibri" panose="020F0502020204030204" pitchFamily="34" charset="0"/>
                <a:cs typeface="Calibri" panose="020F0502020204030204" pitchFamily="34" charset="0"/>
              </a:rPr>
              <a:t>Plus largement, les «1000 premiers jours» </a:t>
            </a:r>
            <a:r>
              <a:rPr lang="fr-CH" sz="2000" dirty="0">
                <a:latin typeface="Calibri" panose="020F0502020204030204" pitchFamily="34" charset="0"/>
                <a:cs typeface="Calibri" panose="020F0502020204030204" pitchFamily="34" charset="0"/>
              </a:rPr>
              <a:t>ont une grande influence sur </a:t>
            </a:r>
            <a:r>
              <a:rPr lang="fr-CH" sz="2000" dirty="0">
                <a:solidFill>
                  <a:schemeClr val="tx1"/>
                </a:solidFill>
                <a:latin typeface="Calibri" panose="020F0502020204030204" pitchFamily="34" charset="0"/>
                <a:cs typeface="Calibri" panose="020F0502020204030204" pitchFamily="34" charset="0"/>
              </a:rPr>
              <a:t>le développement et la santé jusqu’à l’âge adulte.</a:t>
            </a:r>
          </a:p>
        </p:txBody>
      </p:sp>
    </p:spTree>
    <p:extLst>
      <p:ext uri="{BB962C8B-B14F-4D97-AF65-F5344CB8AC3E}">
        <p14:creationId xmlns:p14="http://schemas.microsoft.com/office/powerpoint/2010/main" val="302288344"/>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ED998A0-BBED-01C8-D739-4C543958A250}"/>
              </a:ext>
            </a:extLst>
          </p:cNvPr>
          <p:cNvSpPr>
            <a:spLocks noGrp="1"/>
          </p:cNvSpPr>
          <p:nvPr>
            <p:ph type="title"/>
          </p:nvPr>
        </p:nvSpPr>
        <p:spPr/>
        <p:txBody>
          <a:bodyPr/>
          <a:lstStyle/>
          <a:p>
            <a:r>
              <a:rPr lang="fr-CH" dirty="0"/>
              <a:t>Exemple 2: Activités et Horaires de travail pénibles</a:t>
            </a:r>
          </a:p>
        </p:txBody>
      </p:sp>
      <p:graphicFrame>
        <p:nvGraphicFramePr>
          <p:cNvPr id="5" name="Tableau 5">
            <a:extLst>
              <a:ext uri="{FF2B5EF4-FFF2-40B4-BE49-F238E27FC236}">
                <a16:creationId xmlns:a16="http://schemas.microsoft.com/office/drawing/2014/main" id="{EB00E1C4-FED9-1B46-E151-62A3D500D93A}"/>
              </a:ext>
            </a:extLst>
          </p:cNvPr>
          <p:cNvGraphicFramePr>
            <a:graphicFrameLocks noGrp="1"/>
          </p:cNvGraphicFramePr>
          <p:nvPr>
            <p:extLst>
              <p:ext uri="{D42A27DB-BD31-4B8C-83A1-F6EECF244321}">
                <p14:modId xmlns:p14="http://schemas.microsoft.com/office/powerpoint/2010/main" val="3075883543"/>
              </p:ext>
            </p:extLst>
          </p:nvPr>
        </p:nvGraphicFramePr>
        <p:xfrm>
          <a:off x="550744" y="2116006"/>
          <a:ext cx="11029615" cy="2931725"/>
        </p:xfrm>
        <a:graphic>
          <a:graphicData uri="http://schemas.openxmlformats.org/drawingml/2006/table">
            <a:tbl>
              <a:tblPr firstRow="1" bandRow="1">
                <a:tableStyleId>{D27102A9-8310-4765-A935-A1911B00CA55}</a:tableStyleId>
              </a:tblPr>
              <a:tblGrid>
                <a:gridCol w="3673048">
                  <a:extLst>
                    <a:ext uri="{9D8B030D-6E8A-4147-A177-3AD203B41FA5}">
                      <a16:colId xmlns:a16="http://schemas.microsoft.com/office/drawing/2014/main" val="787005521"/>
                    </a:ext>
                  </a:extLst>
                </a:gridCol>
                <a:gridCol w="1656184">
                  <a:extLst>
                    <a:ext uri="{9D8B030D-6E8A-4147-A177-3AD203B41FA5}">
                      <a16:colId xmlns:a16="http://schemas.microsoft.com/office/drawing/2014/main" val="3197133470"/>
                    </a:ext>
                  </a:extLst>
                </a:gridCol>
                <a:gridCol w="2304256">
                  <a:extLst>
                    <a:ext uri="{9D8B030D-6E8A-4147-A177-3AD203B41FA5}">
                      <a16:colId xmlns:a16="http://schemas.microsoft.com/office/drawing/2014/main" val="2754870505"/>
                    </a:ext>
                  </a:extLst>
                </a:gridCol>
                <a:gridCol w="1728192">
                  <a:extLst>
                    <a:ext uri="{9D8B030D-6E8A-4147-A177-3AD203B41FA5}">
                      <a16:colId xmlns:a16="http://schemas.microsoft.com/office/drawing/2014/main" val="4247002660"/>
                    </a:ext>
                  </a:extLst>
                </a:gridCol>
                <a:gridCol w="1667935">
                  <a:extLst>
                    <a:ext uri="{9D8B030D-6E8A-4147-A177-3AD203B41FA5}">
                      <a16:colId xmlns:a16="http://schemas.microsoft.com/office/drawing/2014/main" val="984385191"/>
                    </a:ext>
                  </a:extLst>
                </a:gridCol>
              </a:tblGrid>
              <a:tr h="586345">
                <a:tc>
                  <a:txBody>
                    <a:bodyPr/>
                    <a:lstStyle/>
                    <a:p>
                      <a:endParaRPr lang="fr-CH"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fr-CH" sz="1600" dirty="0"/>
                        <a:t>Accouchement prématuré</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fr-CH" sz="1600" dirty="0"/>
                        <a:t>Enfants petits pour l’âge gestationnel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fr-CH" sz="1600" dirty="0" err="1"/>
                        <a:t>Pré-éclampsie</a:t>
                      </a:r>
                      <a:endParaRPr lang="fr-CH"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fr-CH" sz="1600" dirty="0"/>
                        <a:t>Fausse couche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58876884"/>
                  </a:ext>
                </a:extLst>
              </a:tr>
              <a:tr h="586345">
                <a:tc>
                  <a:txBody>
                    <a:bodyPr/>
                    <a:lstStyle/>
                    <a:p>
                      <a:r>
                        <a:rPr lang="fr-CH" sz="1600" dirty="0"/>
                        <a:t>Soulever plus de 100 kg par jour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fr-CH" sz="1600" dirty="0"/>
                        <a:t>OR: 1.31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fr-CH"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fr-CH" sz="1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fr-CH"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99561831"/>
                  </a:ext>
                </a:extLst>
              </a:tr>
              <a:tr h="586345">
                <a:tc>
                  <a:txBody>
                    <a:bodyPr/>
                    <a:lstStyle/>
                    <a:p>
                      <a:r>
                        <a:rPr lang="fr-CH" sz="1600" dirty="0"/>
                        <a:t>Position debout plus de 4 heures par jour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fr-CH" sz="1600" dirty="0"/>
                        <a:t>OR: 1.11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fr-CH" sz="1600" dirty="0"/>
                        <a:t>OR:1.17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fr-CH"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fr-CH"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09010973"/>
                  </a:ext>
                </a:extLst>
              </a:tr>
              <a:tr h="586345">
                <a:tc>
                  <a:txBody>
                    <a:bodyPr/>
                    <a:lstStyle/>
                    <a:p>
                      <a:r>
                        <a:rPr lang="fr-CH" sz="1600" dirty="0"/>
                        <a:t>Travailler plus de 40 heures par semaine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fr-CH" sz="1600" dirty="0"/>
                        <a:t>OR: 1.21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fr-CH" sz="1600" dirty="0"/>
                        <a:t>OR:1.16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fr-CH"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fr-CH" sz="1600" dirty="0"/>
                        <a:t>OR: 1.38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81397261"/>
                  </a:ext>
                </a:extLst>
              </a:tr>
              <a:tr h="586345">
                <a:tc>
                  <a:txBody>
                    <a:bodyPr/>
                    <a:lstStyle/>
                    <a:p>
                      <a:r>
                        <a:rPr lang="fr-CH" sz="1600" dirty="0"/>
                        <a:t>Travail par équipes alternées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fr-CH" sz="1600" dirty="0"/>
                        <a:t>OR:1.13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fr-CH" sz="1600" dirty="0"/>
                        <a:t>OR:1.18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fr-CH" sz="1600" dirty="0"/>
                        <a:t>OR:1.75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fr-CH"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93540923"/>
                  </a:ext>
                </a:extLst>
              </a:tr>
            </a:tbl>
          </a:graphicData>
        </a:graphic>
      </p:graphicFrame>
      <p:sp>
        <p:nvSpPr>
          <p:cNvPr id="6" name="ZoneTexte 5">
            <a:extLst>
              <a:ext uri="{FF2B5EF4-FFF2-40B4-BE49-F238E27FC236}">
                <a16:creationId xmlns:a16="http://schemas.microsoft.com/office/drawing/2014/main" id="{5D3DB395-01EF-03C4-0EE4-5A94ABCDC90A}"/>
              </a:ext>
            </a:extLst>
          </p:cNvPr>
          <p:cNvSpPr txBox="1"/>
          <p:nvPr/>
        </p:nvSpPr>
        <p:spPr>
          <a:xfrm>
            <a:off x="550744" y="1567489"/>
            <a:ext cx="10801200" cy="369332"/>
          </a:xfrm>
          <a:prstGeom prst="rect">
            <a:avLst/>
          </a:prstGeom>
          <a:noFill/>
        </p:spPr>
        <p:txBody>
          <a:bodyPr wrap="square" rtlCol="0">
            <a:spAutoFit/>
          </a:bodyPr>
          <a:lstStyle/>
          <a:p>
            <a:r>
              <a:rPr lang="fr-CH" dirty="0"/>
              <a:t>Associations entre conditions de travail et issues de grossesse (exemples tirés de Cai et al., 2019, 2020)</a:t>
            </a:r>
          </a:p>
        </p:txBody>
      </p:sp>
      <p:sp>
        <p:nvSpPr>
          <p:cNvPr id="4" name="Bulle narrative : ronde 3">
            <a:extLst>
              <a:ext uri="{FF2B5EF4-FFF2-40B4-BE49-F238E27FC236}">
                <a16:creationId xmlns:a16="http://schemas.microsoft.com/office/drawing/2014/main" id="{55B03BF9-C27E-962C-DD9F-C0FCD38A9F3C}"/>
              </a:ext>
            </a:extLst>
          </p:cNvPr>
          <p:cNvSpPr/>
          <p:nvPr/>
        </p:nvSpPr>
        <p:spPr>
          <a:xfrm>
            <a:off x="119336" y="5172220"/>
            <a:ext cx="11932457" cy="1353124"/>
          </a:xfrm>
          <a:prstGeom prst="wedgeEllipseCallout">
            <a:avLst>
              <a:gd name="adj1" fmla="val -48266"/>
              <a:gd name="adj2" fmla="val 66192"/>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CH" dirty="0">
                <a:solidFill>
                  <a:schemeClr val="tx2">
                    <a:lumMod val="50000"/>
                  </a:schemeClr>
                </a:solidFill>
              </a:rPr>
              <a:t>La grossesse rend certaines activités et horaires de travail plus pénibles que d’ordinaire. </a:t>
            </a:r>
          </a:p>
          <a:p>
            <a:r>
              <a:rPr lang="fr-CH" dirty="0">
                <a:solidFill>
                  <a:schemeClr val="tx2">
                    <a:lumMod val="50000"/>
                  </a:schemeClr>
                </a:solidFill>
              </a:rPr>
              <a:t>Certaines activités et horaires peuvent représenter un risque en cas de grossesse. </a:t>
            </a:r>
          </a:p>
        </p:txBody>
      </p:sp>
    </p:spTree>
    <p:extLst>
      <p:ext uri="{BB962C8B-B14F-4D97-AF65-F5344CB8AC3E}">
        <p14:creationId xmlns:p14="http://schemas.microsoft.com/office/powerpoint/2010/main" val="889692846"/>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ED998A0-BBED-01C8-D739-4C543958A250}"/>
              </a:ext>
            </a:extLst>
          </p:cNvPr>
          <p:cNvSpPr>
            <a:spLocks noGrp="1"/>
          </p:cNvSpPr>
          <p:nvPr>
            <p:ph type="title"/>
          </p:nvPr>
        </p:nvSpPr>
        <p:spPr/>
        <p:txBody>
          <a:bodyPr/>
          <a:lstStyle/>
          <a:p>
            <a:r>
              <a:rPr lang="fr-CH" dirty="0"/>
              <a:t>Exemple 3: le stress</a:t>
            </a:r>
          </a:p>
        </p:txBody>
      </p:sp>
      <p:sp>
        <p:nvSpPr>
          <p:cNvPr id="3" name="Espace réservé du contenu 2">
            <a:extLst>
              <a:ext uri="{FF2B5EF4-FFF2-40B4-BE49-F238E27FC236}">
                <a16:creationId xmlns:a16="http://schemas.microsoft.com/office/drawing/2014/main" id="{2C28ACDF-1993-5C62-33FE-81177ADE5EE9}"/>
              </a:ext>
            </a:extLst>
          </p:cNvPr>
          <p:cNvSpPr>
            <a:spLocks noGrp="1"/>
          </p:cNvSpPr>
          <p:nvPr>
            <p:ph idx="1"/>
          </p:nvPr>
        </p:nvSpPr>
        <p:spPr/>
        <p:txBody>
          <a:bodyPr>
            <a:noAutofit/>
          </a:bodyPr>
          <a:lstStyle/>
          <a:p>
            <a:r>
              <a:rPr lang="fr-CH" sz="2400" dirty="0"/>
              <a:t>Des situations de fort stress peuvent avoir des</a:t>
            </a:r>
            <a:r>
              <a:rPr lang="fr-CH" sz="2400" b="1" dirty="0">
                <a:solidFill>
                  <a:srgbClr val="903163"/>
                </a:solidFill>
              </a:rPr>
              <a:t> effets sur la grossesse et sur la santé du futur enfant </a:t>
            </a:r>
            <a:r>
              <a:rPr lang="fr-CH" sz="2400" dirty="0"/>
              <a:t>(Vaillancourt, 2022):</a:t>
            </a:r>
          </a:p>
          <a:p>
            <a:pPr lvl="1"/>
            <a:endParaRPr lang="fr-CH" sz="2400" dirty="0"/>
          </a:p>
          <a:p>
            <a:r>
              <a:rPr lang="fr-CH" sz="2400" dirty="0"/>
              <a:t>Les travailleuses enceintes sont souvent exposées à des </a:t>
            </a:r>
            <a:r>
              <a:rPr lang="fr-CH" sz="2400" b="1" dirty="0">
                <a:solidFill>
                  <a:srgbClr val="903163"/>
                </a:solidFill>
              </a:rPr>
              <a:t>situations de travail stressantes</a:t>
            </a:r>
            <a:r>
              <a:rPr lang="fr-CH" sz="2400" dirty="0"/>
              <a:t>: surcharge, discriminations, inquiétude pour leur emploi…. (</a:t>
            </a:r>
            <a:r>
              <a:rPr lang="fr-CH" sz="2400" dirty="0" err="1"/>
              <a:t>Rudin</a:t>
            </a:r>
            <a:r>
              <a:rPr lang="fr-CH" sz="2400" dirty="0"/>
              <a:t> et al., 2018)</a:t>
            </a:r>
          </a:p>
        </p:txBody>
      </p:sp>
      <p:pic>
        <p:nvPicPr>
          <p:cNvPr id="5" name="Image 4">
            <a:extLst>
              <a:ext uri="{FF2B5EF4-FFF2-40B4-BE49-F238E27FC236}">
                <a16:creationId xmlns:a16="http://schemas.microsoft.com/office/drawing/2014/main" id="{0FE62D6E-334A-4CE2-2B0C-F3DE90AB8B00}"/>
              </a:ext>
            </a:extLst>
          </p:cNvPr>
          <p:cNvPicPr>
            <a:picLocks noChangeAspect="1"/>
          </p:cNvPicPr>
          <p:nvPr/>
        </p:nvPicPr>
        <p:blipFill>
          <a:blip r:embed="rId3"/>
          <a:stretch>
            <a:fillRect/>
          </a:stretch>
        </p:blipFill>
        <p:spPr>
          <a:xfrm>
            <a:off x="695400" y="4293096"/>
            <a:ext cx="4536504" cy="2268252"/>
          </a:xfrm>
          <a:prstGeom prst="rect">
            <a:avLst/>
          </a:prstGeom>
        </p:spPr>
      </p:pic>
      <p:sp>
        <p:nvSpPr>
          <p:cNvPr id="4" name="Bulle narrative : ronde 3">
            <a:extLst>
              <a:ext uri="{FF2B5EF4-FFF2-40B4-BE49-F238E27FC236}">
                <a16:creationId xmlns:a16="http://schemas.microsoft.com/office/drawing/2014/main" id="{6FE78662-0660-D96B-7541-70B5F203D144}"/>
              </a:ext>
            </a:extLst>
          </p:cNvPr>
          <p:cNvSpPr/>
          <p:nvPr/>
        </p:nvSpPr>
        <p:spPr>
          <a:xfrm>
            <a:off x="4079776" y="3986591"/>
            <a:ext cx="7891071" cy="1872208"/>
          </a:xfrm>
          <a:prstGeom prst="wedgeEllipseCallout">
            <a:avLst>
              <a:gd name="adj1" fmla="val 36042"/>
              <a:gd name="adj2" fmla="val 57421"/>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lnSpc>
                <a:spcPct val="114000"/>
              </a:lnSpc>
              <a:spcBef>
                <a:spcPts val="1200"/>
              </a:spcBef>
              <a:spcAft>
                <a:spcPts val="600"/>
              </a:spcAft>
              <a:buClr>
                <a:schemeClr val="accent2"/>
              </a:buClr>
            </a:pPr>
            <a:r>
              <a:rPr lang="fr-CH" dirty="0">
                <a:solidFill>
                  <a:schemeClr val="tx1"/>
                </a:solidFill>
                <a:latin typeface="Calibri" panose="020F0502020204030204" pitchFamily="34" charset="0"/>
                <a:cs typeface="Calibri" panose="020F0502020204030204" pitchFamily="34" charset="0"/>
              </a:rPr>
              <a:t>Même si le stress n’est pas inclus dans l’OProMa, c’est un problème auquel il faut être attentif!</a:t>
            </a:r>
            <a:endParaRPr lang="fr-FR" dirty="0">
              <a:solidFill>
                <a:schemeClr val="tx1"/>
              </a:solidFill>
              <a:latin typeface="Calibri" panose="020F0502020204030204" pitchFamily="34" charset="0"/>
              <a:cs typeface="Calibri" panose="020F0502020204030204" pitchFamily="34" charset="0"/>
            </a:endParaRPr>
          </a:p>
        </p:txBody>
      </p:sp>
      <p:sp>
        <p:nvSpPr>
          <p:cNvPr id="7" name="ZoneTexte 6">
            <a:extLst>
              <a:ext uri="{FF2B5EF4-FFF2-40B4-BE49-F238E27FC236}">
                <a16:creationId xmlns:a16="http://schemas.microsoft.com/office/drawing/2014/main" id="{F910EF4C-AE5C-8581-1DCD-E26CB6BC3E7D}"/>
              </a:ext>
            </a:extLst>
          </p:cNvPr>
          <p:cNvSpPr txBox="1"/>
          <p:nvPr/>
        </p:nvSpPr>
        <p:spPr>
          <a:xfrm>
            <a:off x="4654292" y="6185520"/>
            <a:ext cx="2883413" cy="307777"/>
          </a:xfrm>
          <a:prstGeom prst="rect">
            <a:avLst/>
          </a:prstGeom>
          <a:solidFill>
            <a:schemeClr val="bg1">
              <a:lumMod val="85000"/>
            </a:schemeClr>
          </a:solidFill>
        </p:spPr>
        <p:txBody>
          <a:bodyPr wrap="square">
            <a:spAutoFit/>
          </a:bodyPr>
          <a:lstStyle/>
          <a:p>
            <a:r>
              <a:rPr lang="fr-CH" sz="1400" dirty="0"/>
              <a:t>http://www.bonjourgrossesse.com/</a:t>
            </a:r>
          </a:p>
        </p:txBody>
      </p:sp>
    </p:spTree>
    <p:extLst>
      <p:ext uri="{BB962C8B-B14F-4D97-AF65-F5344CB8AC3E}">
        <p14:creationId xmlns:p14="http://schemas.microsoft.com/office/powerpoint/2010/main" val="3757433504"/>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92A56562-2130-3022-6EC4-D5D910B9215E}"/>
              </a:ext>
            </a:extLst>
          </p:cNvPr>
          <p:cNvSpPr>
            <a:spLocks noGrp="1"/>
          </p:cNvSpPr>
          <p:nvPr>
            <p:ph type="ctrTitle"/>
          </p:nvPr>
        </p:nvSpPr>
        <p:spPr/>
        <p:txBody>
          <a:bodyPr>
            <a:noAutofit/>
          </a:bodyPr>
          <a:lstStyle/>
          <a:p>
            <a:pPr marL="536575" indent="-536575"/>
            <a:r>
              <a:rPr lang="fr-CH" sz="2800" b="1" dirty="0"/>
              <a:t>2.	</a:t>
            </a:r>
            <a:r>
              <a:rPr lang="fr-FR" sz="2800" b="1" dirty="0"/>
              <a:t>Protection de la maternité au travail: la législation suisse</a:t>
            </a:r>
            <a:endParaRPr lang="fr-CH" sz="2800" b="1" dirty="0"/>
          </a:p>
        </p:txBody>
      </p:sp>
      <p:pic>
        <p:nvPicPr>
          <p:cNvPr id="2" name="Image 1">
            <a:extLst>
              <a:ext uri="{FF2B5EF4-FFF2-40B4-BE49-F238E27FC236}">
                <a16:creationId xmlns:a16="http://schemas.microsoft.com/office/drawing/2014/main" id="{E809B0C1-E580-1E0A-F0ED-6935C3093272}"/>
              </a:ext>
            </a:extLst>
          </p:cNvPr>
          <p:cNvPicPr>
            <a:picLocks noChangeAspect="1"/>
          </p:cNvPicPr>
          <p:nvPr/>
        </p:nvPicPr>
        <p:blipFill>
          <a:blip r:embed="rId2"/>
          <a:stretch>
            <a:fillRect/>
          </a:stretch>
        </p:blipFill>
        <p:spPr>
          <a:xfrm>
            <a:off x="581191" y="3770330"/>
            <a:ext cx="11275511" cy="1475012"/>
          </a:xfrm>
          <a:prstGeom prst="rect">
            <a:avLst/>
          </a:prstGeom>
        </p:spPr>
      </p:pic>
    </p:spTree>
    <p:extLst>
      <p:ext uri="{BB962C8B-B14F-4D97-AF65-F5344CB8AC3E}">
        <p14:creationId xmlns:p14="http://schemas.microsoft.com/office/powerpoint/2010/main" val="781220918"/>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contenu 2"/>
          <p:cNvSpPr txBox="1">
            <a:spLocks/>
          </p:cNvSpPr>
          <p:nvPr>
            <p:custDataLst>
              <p:tags r:id="rId1"/>
            </p:custDataLst>
          </p:nvPr>
        </p:nvSpPr>
        <p:spPr>
          <a:xfrm>
            <a:off x="839416" y="2195003"/>
            <a:ext cx="7565641" cy="4121933"/>
          </a:xfrm>
          <a:prstGeom prst="rect">
            <a:avLst/>
          </a:prstGeom>
        </p:spPr>
        <p:txBody>
          <a:bodyPr vert="horz" lIns="91440" tIns="45720" rIns="91440" bIns="45720" rtlCol="0" anchor="t">
            <a:normAutofit fontScale="92500" lnSpcReduction="10000"/>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just">
              <a:buNone/>
            </a:pPr>
            <a:r>
              <a:rPr lang="fr-FR" sz="2000" b="1" dirty="0">
                <a:solidFill>
                  <a:schemeClr val="tx1"/>
                </a:solidFill>
                <a:latin typeface="Calibri" panose="020F0502020204030204" pitchFamily="34" charset="0"/>
                <a:cs typeface="Calibri" panose="020F0502020204030204" pitchFamily="34" charset="0"/>
              </a:rPr>
              <a:t>Des dispositions spécifiques visent à protéger la santé des travailleuses enceintes et qui allaitent en Suisse et dans le monde.</a:t>
            </a:r>
          </a:p>
          <a:p>
            <a:pPr marL="0" indent="0" algn="just">
              <a:buNone/>
            </a:pPr>
            <a:endParaRPr lang="fr-FR" sz="2000" dirty="0">
              <a:solidFill>
                <a:schemeClr val="tx1"/>
              </a:solidFill>
              <a:latin typeface="Calibri" panose="020F0502020204030204" pitchFamily="34" charset="0"/>
              <a:cs typeface="Calibri" panose="020F0502020204030204" pitchFamily="34" charset="0"/>
            </a:endParaRPr>
          </a:p>
          <a:p>
            <a:pPr marL="0" indent="0" algn="just">
              <a:buNone/>
            </a:pPr>
            <a:r>
              <a:rPr lang="fr-FR" sz="2000" b="1" dirty="0">
                <a:solidFill>
                  <a:schemeClr val="tx1"/>
                </a:solidFill>
                <a:latin typeface="Calibri" panose="020F0502020204030204" pitchFamily="34" charset="0"/>
                <a:cs typeface="Calibri" panose="020F0502020204030204" pitchFamily="34" charset="0"/>
              </a:rPr>
              <a:t>En Suisse, article 35 al.1 de la Loi sur le Travail</a:t>
            </a:r>
          </a:p>
          <a:p>
            <a:pPr marL="446088" indent="0" algn="just">
              <a:buNone/>
            </a:pPr>
            <a:r>
              <a:rPr lang="fr-FR" sz="2000" i="1" dirty="0">
                <a:solidFill>
                  <a:schemeClr val="tx1"/>
                </a:solidFill>
                <a:latin typeface="Calibri" panose="020F0502020204030204" pitchFamily="34" charset="0"/>
                <a:cs typeface="Calibri" panose="020F0502020204030204" pitchFamily="34" charset="0"/>
              </a:rPr>
              <a:t>« </a:t>
            </a:r>
            <a:r>
              <a:rPr lang="fr-FR" sz="2000" b="1" i="1" dirty="0">
                <a:solidFill>
                  <a:schemeClr val="tx1"/>
                </a:solidFill>
                <a:latin typeface="Calibri" panose="020F0502020204030204" pitchFamily="34" charset="0"/>
                <a:cs typeface="Calibri" panose="020F0502020204030204" pitchFamily="34" charset="0"/>
              </a:rPr>
              <a:t>L’employeur doit occuper les femmes enceintes et les mères qui allaitent </a:t>
            </a:r>
            <a:r>
              <a:rPr lang="fr-FR" sz="2000" i="1" dirty="0">
                <a:solidFill>
                  <a:schemeClr val="tx1"/>
                </a:solidFill>
                <a:latin typeface="Calibri" panose="020F0502020204030204" pitchFamily="34" charset="0"/>
                <a:cs typeface="Calibri" panose="020F0502020204030204" pitchFamily="34" charset="0"/>
              </a:rPr>
              <a:t>de telle sorte que leur santé et la santé de l’enfant ne soient pas compromises et aménager leurs conditions de travail en conséquence. »</a:t>
            </a:r>
          </a:p>
          <a:p>
            <a:pPr marL="360363" indent="-342900" algn="just">
              <a:buFontTx/>
              <a:buChar char="-"/>
            </a:pPr>
            <a:r>
              <a:rPr lang="fr-FR" sz="2000" i="1" dirty="0">
                <a:solidFill>
                  <a:schemeClr val="tx1"/>
                </a:solidFill>
                <a:latin typeface="Calibri" panose="020F0502020204030204" pitchFamily="34" charset="0"/>
                <a:cs typeface="Calibri" panose="020F0502020204030204" pitchFamily="34" charset="0"/>
              </a:rPr>
              <a:t>Analyse de risques par l’employeur</a:t>
            </a:r>
          </a:p>
          <a:p>
            <a:pPr marL="360363" indent="-342900" algn="just">
              <a:buFontTx/>
              <a:buChar char="-"/>
            </a:pPr>
            <a:r>
              <a:rPr lang="fr-FR" sz="2000" i="1" dirty="0">
                <a:solidFill>
                  <a:schemeClr val="tx1"/>
                </a:solidFill>
                <a:latin typeface="Calibri" panose="020F0502020204030204" pitchFamily="34" charset="0"/>
                <a:cs typeface="Calibri" panose="020F0502020204030204" pitchFamily="34" charset="0"/>
              </a:rPr>
              <a:t>En cas de risque: adaptation du poste ou reclassement dans un poste sans danger. Si ce n’est pas possible, 80% du salaire payé par l’employeur. </a:t>
            </a:r>
          </a:p>
        </p:txBody>
      </p:sp>
      <p:sp>
        <p:nvSpPr>
          <p:cNvPr id="2" name="Titre 1"/>
          <p:cNvSpPr>
            <a:spLocks noGrp="1"/>
          </p:cNvSpPr>
          <p:nvPr>
            <p:ph type="title"/>
            <p:custDataLst>
              <p:tags r:id="rId2"/>
            </p:custDataLst>
          </p:nvPr>
        </p:nvSpPr>
        <p:spPr>
          <a:xfrm>
            <a:off x="581192" y="724174"/>
            <a:ext cx="11029616" cy="494596"/>
          </a:xfrm>
        </p:spPr>
        <p:txBody>
          <a:bodyPr>
            <a:noAutofit/>
          </a:bodyPr>
          <a:lstStyle/>
          <a:p>
            <a:pPr algn="just"/>
            <a:r>
              <a:rPr lang="fr-FR" dirty="0"/>
              <a:t>La législation sur la protection de la maternité</a:t>
            </a:r>
          </a:p>
        </p:txBody>
      </p:sp>
      <p:sp>
        <p:nvSpPr>
          <p:cNvPr id="4" name="Espace réservé du numéro de diapositive 3"/>
          <p:cNvSpPr>
            <a:spLocks noGrp="1"/>
          </p:cNvSpPr>
          <p:nvPr>
            <p:ph type="sldNum" sz="quarter" idx="12"/>
            <p:custDataLst>
              <p:tags r:id="rId3"/>
            </p:custDataLst>
          </p:nvPr>
        </p:nvSpPr>
        <p:spPr/>
        <p:txBody>
          <a:bodyPr/>
          <a:lstStyle/>
          <a:p>
            <a:fld id="{D57F1E4F-1CFF-5643-939E-217C01CDF565}" type="slidenum">
              <a:rPr lang="fr-FR" smtClean="0"/>
              <a:pPr/>
              <a:t>9</a:t>
            </a:fld>
            <a:endParaRPr lang="fr-FR"/>
          </a:p>
        </p:txBody>
      </p:sp>
      <p:sp>
        <p:nvSpPr>
          <p:cNvPr id="5" name="Rectangle 4"/>
          <p:cNvSpPr/>
          <p:nvPr>
            <p:custDataLst>
              <p:tags r:id="rId4"/>
            </p:custDataLst>
          </p:nvPr>
        </p:nvSpPr>
        <p:spPr>
          <a:xfrm>
            <a:off x="9033191" y="2736360"/>
            <a:ext cx="2819218" cy="711926"/>
          </a:xfrm>
          <a:prstGeom prst="rect">
            <a:avLst/>
          </a:prstGeom>
        </p:spPr>
        <p:txBody>
          <a:bodyPr wrap="square">
            <a:spAutoFit/>
          </a:bodyPr>
          <a:lstStyle/>
          <a:p>
            <a:pPr marL="88900" indent="0">
              <a:lnSpc>
                <a:spcPct val="114000"/>
              </a:lnSpc>
              <a:buNone/>
              <a:tabLst>
                <a:tab pos="266700" algn="l"/>
              </a:tabLst>
            </a:pPr>
            <a:r>
              <a:rPr lang="fr-FR" sz="1200" dirty="0">
                <a:latin typeface="Calibri" panose="020F0502020204030204" pitchFamily="34" charset="0"/>
                <a:cs typeface="Calibri" panose="020F0502020204030204" pitchFamily="34" charset="0"/>
              </a:rPr>
              <a:t>Convention no 183 et Recommandation no 191 :</a:t>
            </a:r>
          </a:p>
          <a:p>
            <a:pPr marL="88900">
              <a:lnSpc>
                <a:spcPct val="114000"/>
              </a:lnSpc>
              <a:tabLst>
                <a:tab pos="266700" algn="l"/>
              </a:tabLst>
            </a:pPr>
            <a:r>
              <a:rPr lang="fr-FR" sz="1200" u="sng" dirty="0">
                <a:solidFill>
                  <a:schemeClr val="accent5">
                    <a:lumMod val="75000"/>
                  </a:schemeClr>
                </a:solidFill>
                <a:latin typeface="Calibri" panose="020F0502020204030204" pitchFamily="34" charset="0"/>
                <a:cs typeface="Calibri" panose="020F0502020204030204" pitchFamily="34" charset="0"/>
              </a:rPr>
              <a:t>www.ilo.org_C:183</a:t>
            </a:r>
            <a:r>
              <a:rPr lang="fr-FR" sz="1200" dirty="0">
                <a:latin typeface="Calibri" panose="020F0502020204030204" pitchFamily="34" charset="0"/>
                <a:cs typeface="Calibri" panose="020F0502020204030204" pitchFamily="34" charset="0"/>
              </a:rPr>
              <a:t>; </a:t>
            </a:r>
            <a:r>
              <a:rPr lang="fr-FR" sz="1200" u="sng" dirty="0">
                <a:solidFill>
                  <a:schemeClr val="accent5">
                    <a:lumMod val="75000"/>
                  </a:schemeClr>
                </a:solidFill>
                <a:latin typeface="Calibri" panose="020F0502020204030204" pitchFamily="34" charset="0"/>
                <a:cs typeface="Calibri" panose="020F0502020204030204" pitchFamily="34" charset="0"/>
              </a:rPr>
              <a:t>www.ilo.org_R:191</a:t>
            </a:r>
          </a:p>
        </p:txBody>
      </p:sp>
      <p:sp>
        <p:nvSpPr>
          <p:cNvPr id="6" name="Rectangle 5"/>
          <p:cNvSpPr/>
          <p:nvPr>
            <p:custDataLst>
              <p:tags r:id="rId5"/>
            </p:custDataLst>
          </p:nvPr>
        </p:nvSpPr>
        <p:spPr>
          <a:xfrm>
            <a:off x="9176581" y="4816729"/>
            <a:ext cx="2763436" cy="461665"/>
          </a:xfrm>
          <a:prstGeom prst="rect">
            <a:avLst/>
          </a:prstGeom>
        </p:spPr>
        <p:txBody>
          <a:bodyPr wrap="square">
            <a:spAutoFit/>
          </a:bodyPr>
          <a:lstStyle/>
          <a:p>
            <a:r>
              <a:rPr lang="fr-FR" sz="1200" dirty="0">
                <a:latin typeface="Calibri" panose="020F0502020204030204" pitchFamily="34" charset="0"/>
                <a:cs typeface="Calibri" panose="020F0502020204030204" pitchFamily="34" charset="0"/>
              </a:rPr>
              <a:t>Directive européenne 92/85/CEE, 1992 : </a:t>
            </a:r>
            <a:r>
              <a:rPr lang="fr-FR" sz="1200" u="sng" dirty="0">
                <a:solidFill>
                  <a:schemeClr val="accent5">
                    <a:lumMod val="75000"/>
                  </a:schemeClr>
                </a:solidFill>
                <a:latin typeface="Calibri" panose="020F0502020204030204" pitchFamily="34" charset="0"/>
                <a:cs typeface="Calibri" panose="020F0502020204030204" pitchFamily="34" charset="0"/>
              </a:rPr>
              <a:t>https://eur-lex.europa.eu</a:t>
            </a:r>
          </a:p>
        </p:txBody>
      </p:sp>
      <p:pic>
        <p:nvPicPr>
          <p:cNvPr id="10" name="Image 9"/>
          <p:cNvPicPr>
            <a:picLocks noChangeAspect="1"/>
          </p:cNvPicPr>
          <p:nvPr>
            <p:custDataLst>
              <p:tags r:id="rId6"/>
            </p:custDataLst>
          </p:nvPr>
        </p:nvPicPr>
        <p:blipFill>
          <a:blip r:embed="rId10">
            <a:extLst>
              <a:ext uri="{28A0092B-C50C-407E-A947-70E740481C1C}">
                <a14:useLocalDpi xmlns:a14="http://schemas.microsoft.com/office/drawing/2010/main" val="0"/>
              </a:ext>
            </a:extLst>
          </a:blip>
          <a:stretch>
            <a:fillRect/>
          </a:stretch>
        </p:blipFill>
        <p:spPr>
          <a:xfrm>
            <a:off x="9033191" y="1412776"/>
            <a:ext cx="2607425" cy="1564455"/>
          </a:xfrm>
          <a:prstGeom prst="rect">
            <a:avLst/>
          </a:prstGeom>
        </p:spPr>
      </p:pic>
      <p:pic>
        <p:nvPicPr>
          <p:cNvPr id="11" name="Image 10"/>
          <p:cNvPicPr>
            <a:picLocks noChangeAspect="1"/>
          </p:cNvPicPr>
          <p:nvPr>
            <p:custDataLst>
              <p:tags r:id="rId7"/>
            </p:custDataLst>
          </p:nvPr>
        </p:nvPicPr>
        <p:blipFill>
          <a:blip r:embed="rId11">
            <a:extLst>
              <a:ext uri="{28A0092B-C50C-407E-A947-70E740481C1C}">
                <a14:useLocalDpi xmlns:a14="http://schemas.microsoft.com/office/drawing/2010/main" val="0"/>
              </a:ext>
            </a:extLst>
          </a:blip>
          <a:stretch>
            <a:fillRect/>
          </a:stretch>
        </p:blipFill>
        <p:spPr>
          <a:xfrm>
            <a:off x="9113168" y="3360490"/>
            <a:ext cx="2527448" cy="1687072"/>
          </a:xfrm>
          <a:prstGeom prst="rect">
            <a:avLst/>
          </a:prstGeom>
        </p:spPr>
      </p:pic>
      <p:pic>
        <p:nvPicPr>
          <p:cNvPr id="3" name="Image 2">
            <a:extLst>
              <a:ext uri="{FF2B5EF4-FFF2-40B4-BE49-F238E27FC236}">
                <a16:creationId xmlns:a16="http://schemas.microsoft.com/office/drawing/2014/main" id="{E915406A-68AA-AB24-D877-AC1C76EC8A43}"/>
              </a:ext>
            </a:extLst>
          </p:cNvPr>
          <p:cNvPicPr>
            <a:picLocks noChangeAspect="1"/>
          </p:cNvPicPr>
          <p:nvPr/>
        </p:nvPicPr>
        <p:blipFill>
          <a:blip r:embed="rId12"/>
          <a:stretch>
            <a:fillRect/>
          </a:stretch>
        </p:blipFill>
        <p:spPr>
          <a:xfrm>
            <a:off x="9264352" y="5473764"/>
            <a:ext cx="886685" cy="1211600"/>
          </a:xfrm>
          <a:prstGeom prst="rect">
            <a:avLst/>
          </a:prstGeom>
        </p:spPr>
      </p:pic>
    </p:spTree>
    <p:extLst>
      <p:ext uri="{BB962C8B-B14F-4D97-AF65-F5344CB8AC3E}">
        <p14:creationId xmlns:p14="http://schemas.microsoft.com/office/powerpoint/2010/main" val="3631467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NUM" val="1"/>
</p:tagLst>
</file>

<file path=ppt/tags/tag10.xml><?xml version="1.0" encoding="utf-8"?>
<p:tagLst xmlns:a="http://schemas.openxmlformats.org/drawingml/2006/main" xmlns:r="http://schemas.openxmlformats.org/officeDocument/2006/relationships" xmlns:p="http://schemas.openxmlformats.org/presentationml/2006/main">
  <p:tag name="NUM" val="1"/>
</p:tagLst>
</file>

<file path=ppt/tags/tag11.xml><?xml version="1.0" encoding="utf-8"?>
<p:tagLst xmlns:a="http://schemas.openxmlformats.org/drawingml/2006/main" xmlns:r="http://schemas.openxmlformats.org/officeDocument/2006/relationships" xmlns:p="http://schemas.openxmlformats.org/presentationml/2006/main">
  <p:tag name="NUM" val="2"/>
</p:tagLst>
</file>

<file path=ppt/tags/tag12.xml><?xml version="1.0" encoding="utf-8"?>
<p:tagLst xmlns:a="http://schemas.openxmlformats.org/drawingml/2006/main" xmlns:r="http://schemas.openxmlformats.org/officeDocument/2006/relationships" xmlns:p="http://schemas.openxmlformats.org/presentationml/2006/main">
  <p:tag name="NUM" val="3"/>
</p:tagLst>
</file>

<file path=ppt/tags/tag13.xml><?xml version="1.0" encoding="utf-8"?>
<p:tagLst xmlns:a="http://schemas.openxmlformats.org/drawingml/2006/main" xmlns:r="http://schemas.openxmlformats.org/officeDocument/2006/relationships" xmlns:p="http://schemas.openxmlformats.org/presentationml/2006/main">
  <p:tag name="NUM" val="1"/>
</p:tagLst>
</file>

<file path=ppt/tags/tag14.xml><?xml version="1.0" encoding="utf-8"?>
<p:tagLst xmlns:a="http://schemas.openxmlformats.org/drawingml/2006/main" xmlns:r="http://schemas.openxmlformats.org/officeDocument/2006/relationships" xmlns:p="http://schemas.openxmlformats.org/presentationml/2006/main">
  <p:tag name="NUM" val="2"/>
</p:tagLst>
</file>

<file path=ppt/tags/tag15.xml><?xml version="1.0" encoding="utf-8"?>
<p:tagLst xmlns:a="http://schemas.openxmlformats.org/drawingml/2006/main" xmlns:r="http://schemas.openxmlformats.org/officeDocument/2006/relationships" xmlns:p="http://schemas.openxmlformats.org/presentationml/2006/main">
  <p:tag name="NUM" val="3"/>
</p:tagLst>
</file>

<file path=ppt/tags/tag16.xml><?xml version="1.0" encoding="utf-8"?>
<p:tagLst xmlns:a="http://schemas.openxmlformats.org/drawingml/2006/main" xmlns:r="http://schemas.openxmlformats.org/officeDocument/2006/relationships" xmlns:p="http://schemas.openxmlformats.org/presentationml/2006/main">
  <p:tag name="NUM" val="1"/>
</p:tagLst>
</file>

<file path=ppt/tags/tag17.xml><?xml version="1.0" encoding="utf-8"?>
<p:tagLst xmlns:a="http://schemas.openxmlformats.org/drawingml/2006/main" xmlns:r="http://schemas.openxmlformats.org/officeDocument/2006/relationships" xmlns:p="http://schemas.openxmlformats.org/presentationml/2006/main">
  <p:tag name="NUM" val="2"/>
</p:tagLst>
</file>

<file path=ppt/tags/tag18.xml><?xml version="1.0" encoding="utf-8"?>
<p:tagLst xmlns:a="http://schemas.openxmlformats.org/drawingml/2006/main" xmlns:r="http://schemas.openxmlformats.org/officeDocument/2006/relationships" xmlns:p="http://schemas.openxmlformats.org/presentationml/2006/main">
  <p:tag name="NUM" val="3"/>
</p:tagLst>
</file>

<file path=ppt/tags/tag19.xml><?xml version="1.0" encoding="utf-8"?>
<p:tagLst xmlns:a="http://schemas.openxmlformats.org/drawingml/2006/main" xmlns:r="http://schemas.openxmlformats.org/officeDocument/2006/relationships" xmlns:p="http://schemas.openxmlformats.org/presentationml/2006/main">
  <p:tag name="NUM" val="1"/>
</p:tagLst>
</file>

<file path=ppt/tags/tag2.xml><?xml version="1.0" encoding="utf-8"?>
<p:tagLst xmlns:a="http://schemas.openxmlformats.org/drawingml/2006/main" xmlns:r="http://schemas.openxmlformats.org/officeDocument/2006/relationships" xmlns:p="http://schemas.openxmlformats.org/presentationml/2006/main">
  <p:tag name="NUM" val="2"/>
</p:tagLst>
</file>

<file path=ppt/tags/tag20.xml><?xml version="1.0" encoding="utf-8"?>
<p:tagLst xmlns:a="http://schemas.openxmlformats.org/drawingml/2006/main" xmlns:r="http://schemas.openxmlformats.org/officeDocument/2006/relationships" xmlns:p="http://schemas.openxmlformats.org/presentationml/2006/main">
  <p:tag name="NUM" val="2"/>
</p:tagLst>
</file>

<file path=ppt/tags/tag21.xml><?xml version="1.0" encoding="utf-8"?>
<p:tagLst xmlns:a="http://schemas.openxmlformats.org/drawingml/2006/main" xmlns:r="http://schemas.openxmlformats.org/officeDocument/2006/relationships" xmlns:p="http://schemas.openxmlformats.org/presentationml/2006/main">
  <p:tag name="NUM" val="3"/>
</p:tagLst>
</file>

<file path=ppt/tags/tag22.xml><?xml version="1.0" encoding="utf-8"?>
<p:tagLst xmlns:a="http://schemas.openxmlformats.org/drawingml/2006/main" xmlns:r="http://schemas.openxmlformats.org/officeDocument/2006/relationships" xmlns:p="http://schemas.openxmlformats.org/presentationml/2006/main">
  <p:tag name="NUM" val="1"/>
</p:tagLst>
</file>

<file path=ppt/tags/tag23.xml><?xml version="1.0" encoding="utf-8"?>
<p:tagLst xmlns:a="http://schemas.openxmlformats.org/drawingml/2006/main" xmlns:r="http://schemas.openxmlformats.org/officeDocument/2006/relationships" xmlns:p="http://schemas.openxmlformats.org/presentationml/2006/main">
  <p:tag name="NUM" val="2"/>
</p:tagLst>
</file>

<file path=ppt/tags/tag24.xml><?xml version="1.0" encoding="utf-8"?>
<p:tagLst xmlns:a="http://schemas.openxmlformats.org/drawingml/2006/main" xmlns:r="http://schemas.openxmlformats.org/officeDocument/2006/relationships" xmlns:p="http://schemas.openxmlformats.org/presentationml/2006/main">
  <p:tag name="NUM" val="3"/>
</p:tagLst>
</file>

<file path=ppt/tags/tag3.xml><?xml version="1.0" encoding="utf-8"?>
<p:tagLst xmlns:a="http://schemas.openxmlformats.org/drawingml/2006/main" xmlns:r="http://schemas.openxmlformats.org/officeDocument/2006/relationships" xmlns:p="http://schemas.openxmlformats.org/presentationml/2006/main">
  <p:tag name="NUM" val="3"/>
</p:tagLst>
</file>

<file path=ppt/tags/tag4.xml><?xml version="1.0" encoding="utf-8"?>
<p:tagLst xmlns:a="http://schemas.openxmlformats.org/drawingml/2006/main" xmlns:r="http://schemas.openxmlformats.org/officeDocument/2006/relationships" xmlns:p="http://schemas.openxmlformats.org/presentationml/2006/main">
  <p:tag name="NUM" val="4"/>
</p:tagLst>
</file>

<file path=ppt/tags/tag5.xml><?xml version="1.0" encoding="utf-8"?>
<p:tagLst xmlns:a="http://schemas.openxmlformats.org/drawingml/2006/main" xmlns:r="http://schemas.openxmlformats.org/officeDocument/2006/relationships" xmlns:p="http://schemas.openxmlformats.org/presentationml/2006/main">
  <p:tag name="NUM" val="5"/>
</p:tagLst>
</file>

<file path=ppt/tags/tag6.xml><?xml version="1.0" encoding="utf-8"?>
<p:tagLst xmlns:a="http://schemas.openxmlformats.org/drawingml/2006/main" xmlns:r="http://schemas.openxmlformats.org/officeDocument/2006/relationships" xmlns:p="http://schemas.openxmlformats.org/presentationml/2006/main">
  <p:tag name="NUM" val="6"/>
</p:tagLst>
</file>

<file path=ppt/tags/tag7.xml><?xml version="1.0" encoding="utf-8"?>
<p:tagLst xmlns:a="http://schemas.openxmlformats.org/drawingml/2006/main" xmlns:r="http://schemas.openxmlformats.org/officeDocument/2006/relationships" xmlns:p="http://schemas.openxmlformats.org/presentationml/2006/main">
  <p:tag name="NUM" val="7"/>
</p:tagLst>
</file>

<file path=ppt/tags/tag8.xml><?xml version="1.0" encoding="utf-8"?>
<p:tagLst xmlns:a="http://schemas.openxmlformats.org/drawingml/2006/main" xmlns:r="http://schemas.openxmlformats.org/officeDocument/2006/relationships" xmlns:p="http://schemas.openxmlformats.org/presentationml/2006/main">
  <p:tag name="NUM" val="2"/>
</p:tagLst>
</file>

<file path=ppt/tags/tag9.xml><?xml version="1.0" encoding="utf-8"?>
<p:tagLst xmlns:a="http://schemas.openxmlformats.org/drawingml/2006/main" xmlns:r="http://schemas.openxmlformats.org/officeDocument/2006/relationships" xmlns:p="http://schemas.openxmlformats.org/presentationml/2006/main">
  <p:tag name="NUM" val="3"/>
</p:tagLst>
</file>

<file path=ppt/theme/theme1.xml><?xml version="1.0" encoding="utf-8"?>
<a:theme xmlns:a="http://schemas.openxmlformats.org/drawingml/2006/main" name="Dividende">
  <a:themeElements>
    <a:clrScheme name="Dividende">
      <a:dk1>
        <a:sysClr val="windowText" lastClr="000000"/>
      </a:dk1>
      <a:lt1>
        <a:sysClr val="window" lastClr="FFFFFF"/>
      </a:lt1>
      <a:dk2>
        <a:srgbClr val="3D3D3D"/>
      </a:dk2>
      <a:lt2>
        <a:srgbClr val="EBEBEB"/>
      </a:lt2>
      <a:accent1>
        <a:srgbClr val="4D1434"/>
      </a:accent1>
      <a:accent2>
        <a:srgbClr val="903163"/>
      </a:accent2>
      <a:accent3>
        <a:srgbClr val="B2324B"/>
      </a:accent3>
      <a:accent4>
        <a:srgbClr val="969FA7"/>
      </a:accent4>
      <a:accent5>
        <a:srgbClr val="66B1CE"/>
      </a:accent5>
      <a:accent6>
        <a:srgbClr val="40619D"/>
      </a:accent6>
      <a:hlink>
        <a:srgbClr val="828282"/>
      </a:hlink>
      <a:folHlink>
        <a:srgbClr val="A5A5A5"/>
      </a:folHlink>
    </a:clrScheme>
    <a:fontScheme name="Dividende">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e">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 id="{9697A71B-4AB7-4A1A-BD5B-BB2D22835B57}" vid="{C21699FF-00E4-43C8-BBCC-D7E5536C3717}"/>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5C9C477BB751054BB6B16E76204AD299" ma:contentTypeVersion="15" ma:contentTypeDescription="Ein neues Dokument erstellen." ma:contentTypeScope="" ma:versionID="2fcad5e6ca1386241b936259b564c0a7">
  <xsd:schema xmlns:xsd="http://www.w3.org/2001/XMLSchema" xmlns:xs="http://www.w3.org/2001/XMLSchema" xmlns:p="http://schemas.microsoft.com/office/2006/metadata/properties" xmlns:ns2="aaf50e29-3fe8-4294-8ac9-649b59a6f5ad" xmlns:ns3="66637f10-b3f2-4943-b602-96b52fdbe74e" targetNamespace="http://schemas.microsoft.com/office/2006/metadata/properties" ma:root="true" ma:fieldsID="ae18ba0a17d303afbd3e3f0b1553733c" ns2:_="" ns3:_="">
    <xsd:import namespace="aaf50e29-3fe8-4294-8ac9-649b59a6f5ad"/>
    <xsd:import namespace="66637f10-b3f2-4943-b602-96b52fdbe74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GenerationTime" minOccurs="0"/>
                <xsd:element ref="ns2:MediaServiceEventHashCode" minOccurs="0"/>
                <xsd:element ref="ns2:MediaLengthInSeconds" minOccurs="0"/>
                <xsd:element ref="ns2:MediaServiceDateTaken" minOccurs="0"/>
                <xsd:element ref="ns2:lcf76f155ced4ddcb4097134ff3c332f" minOccurs="0"/>
                <xsd:element ref="ns3:TaxCatchAll" minOccurs="0"/>
                <xsd:element ref="ns2:MediaServiceOCR" minOccurs="0"/>
                <xsd:element ref="ns2:MediaServiceLocatio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af50e29-3fe8-4294-8ac9-649b59a6f5a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lcf76f155ced4ddcb4097134ff3c332f" ma:index="17" nillable="true" ma:taxonomy="true" ma:internalName="lcf76f155ced4ddcb4097134ff3c332f" ma:taxonomyFieldName="MediaServiceImageTags" ma:displayName="Bildmarkierungen" ma:readOnly="false" ma:fieldId="{5cf76f15-5ced-4ddc-b409-7134ff3c332f}" ma:taxonomyMulti="true" ma:sspId="f578a7db-929c-47b4-93dc-4c5113086ff0"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6637f10-b3f2-4943-b602-96b52fdbe74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b26ec1d1-6dd1-482a-9e40-f122bb537335}" ma:internalName="TaxCatchAll" ma:showField="CatchAllData" ma:web="66637f10-b3f2-4943-b602-96b52fdbe74e">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Freigegeben für -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aaf50e29-3fe8-4294-8ac9-649b59a6f5ad">
      <Terms xmlns="http://schemas.microsoft.com/office/infopath/2007/PartnerControls"/>
    </lcf76f155ced4ddcb4097134ff3c332f>
    <TaxCatchAll xmlns="66637f10-b3f2-4943-b602-96b52fdbe74e" xsi:nil="true"/>
  </documentManagement>
</p:properties>
</file>

<file path=customXml/itemProps1.xml><?xml version="1.0" encoding="utf-8"?>
<ds:datastoreItem xmlns:ds="http://schemas.openxmlformats.org/officeDocument/2006/customXml" ds:itemID="{57EF0F21-5E4A-4EC8-A7EC-2C356EBB82FA}"/>
</file>

<file path=customXml/itemProps2.xml><?xml version="1.0" encoding="utf-8"?>
<ds:datastoreItem xmlns:ds="http://schemas.openxmlformats.org/officeDocument/2006/customXml" ds:itemID="{61337A54-E2BD-48C4-A5AB-8BAB134B8E92}"/>
</file>

<file path=customXml/itemProps3.xml><?xml version="1.0" encoding="utf-8"?>
<ds:datastoreItem xmlns:ds="http://schemas.openxmlformats.org/officeDocument/2006/customXml" ds:itemID="{5F67D0D6-107D-46CD-A457-4D9F35C764DD}"/>
</file>

<file path=docProps/app.xml><?xml version="1.0" encoding="utf-8"?>
<Properties xmlns="http://schemas.openxmlformats.org/officeDocument/2006/extended-properties" xmlns:vt="http://schemas.openxmlformats.org/officeDocument/2006/docPropsVTypes">
  <Template>Dividende</Template>
  <TotalTime>0</TotalTime>
  <Words>4160</Words>
  <Application>Microsoft Office PowerPoint</Application>
  <PresentationFormat>Grand écran</PresentationFormat>
  <Paragraphs>318</Paragraphs>
  <Slides>24</Slides>
  <Notes>21</Notes>
  <HiddenSlides>0</HiddenSlides>
  <MMClips>0</MMClips>
  <ScaleCrop>false</ScaleCrop>
  <HeadingPairs>
    <vt:vector size="6" baseType="variant">
      <vt:variant>
        <vt:lpstr>Polices utilisées</vt:lpstr>
      </vt:variant>
      <vt:variant>
        <vt:i4>9</vt:i4>
      </vt:variant>
      <vt:variant>
        <vt:lpstr>Thème</vt:lpstr>
      </vt:variant>
      <vt:variant>
        <vt:i4>1</vt:i4>
      </vt:variant>
      <vt:variant>
        <vt:lpstr>Titres des diapositives</vt:lpstr>
      </vt:variant>
      <vt:variant>
        <vt:i4>24</vt:i4>
      </vt:variant>
    </vt:vector>
  </HeadingPairs>
  <TitlesOfParts>
    <vt:vector size="34" baseType="lpstr">
      <vt:lpstr>Meiryo</vt:lpstr>
      <vt:lpstr>MS Mincho</vt:lpstr>
      <vt:lpstr>Arial</vt:lpstr>
      <vt:lpstr>Arial Nova Cond</vt:lpstr>
      <vt:lpstr>Calibri</vt:lpstr>
      <vt:lpstr>Calibri Light</vt:lpstr>
      <vt:lpstr>Gill Sans MT</vt:lpstr>
      <vt:lpstr>Wingdings</vt:lpstr>
      <vt:lpstr>Wingdings 2</vt:lpstr>
      <vt:lpstr>Dividende</vt:lpstr>
      <vt:lpstr>Présentation PowerPoint</vt:lpstr>
      <vt:lpstr>Plan de la présentation</vt:lpstr>
      <vt:lpstr>1. Les effets du travail sur la santé de la femme enceinte et du futur enfant</vt:lpstr>
      <vt:lpstr>Grossesse et travail</vt:lpstr>
      <vt:lpstr>Exemple 1: expositions chimiques</vt:lpstr>
      <vt:lpstr>Exemple 2: Activités et Horaires de travail pénibles</vt:lpstr>
      <vt:lpstr>Exemple 3: le stress</vt:lpstr>
      <vt:lpstr>2. Protection de la maternité au travail: la législation suisse</vt:lpstr>
      <vt:lpstr>La législation sur la protection de la maternité</vt:lpstr>
      <vt:lpstr>loi sur le travail et OPROMA</vt:lpstr>
      <vt:lpstr>Ordonnance sur la protection de la maternité (Oproma)</vt:lpstr>
      <vt:lpstr>3.  Comment la législation est-elle appliquée? résultats de la recherche « protection de la maternité au travail » (FNS, 2017-2020)</vt:lpstr>
      <vt:lpstr>Questions DE RECHERCHE</vt:lpstr>
      <vt:lpstr>Méthodologie et Population d’étude</vt:lpstr>
      <vt:lpstr>QUESTIONNAIRE aUPRèS Des entreprises de la santé et de l’industrie alimentaire en Suisse romande</vt:lpstr>
      <vt:lpstr>Présentation PowerPoint</vt:lpstr>
      <vt:lpstr>Études de cas</vt:lpstr>
      <vt:lpstr>3 entreprises avec des mesures conformes à la législation</vt:lpstr>
      <vt:lpstr>3 entreprises avec des mesures conformes a la législation</vt:lpstr>
      <vt:lpstr>3 entreprises avec des mesures informelles ou inexistantes</vt:lpstr>
      <vt:lpstr>4. Recommandations pour une meilleure protection des travailleuses enceintes</vt:lpstr>
      <vt:lpstr>Recommandations</vt:lpstr>
      <vt:lpstr>Où trouver plus d’informations sur la législation?</vt:lpstr>
      <vt:lpstr>Références</vt:lpstr>
    </vt:vector>
  </TitlesOfParts>
  <Company>HESAV</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ABDERHALDEN Alessia</dc:creator>
  <cp:lastModifiedBy> </cp:lastModifiedBy>
  <cp:revision>536</cp:revision>
  <cp:lastPrinted>2022-05-16T08:57:05Z</cp:lastPrinted>
  <dcterms:created xsi:type="dcterms:W3CDTF">2020-09-09T13:06:47Z</dcterms:created>
  <dcterms:modified xsi:type="dcterms:W3CDTF">2023-06-09T13:39:34Z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0x0101005C9C477BB751054BB6B16E76204AD299</vt:lpwstr>
  </property>
</Properties>
</file>