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notesSlides/notesSlide2.xml" ContentType="application/vnd.openxmlformats-officedocument.presentationml.notesSlide+xml"/>
  <Override PartName="/ppt/slideLayouts/slideLayout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handoutMasters/handoutMaster1.xml" ContentType="application/vnd.openxmlformats-officedocument.presentationml.handoutMaster+xml"/>
  <Override PartName="/ppt/theme/theme3.xml" ContentType="application/vnd.openxmlformats-officedocument.theme+xml"/>
  <Override PartName="/ppt/theme/theme2.xml" ContentType="application/vnd.openxmlformats-officedocument.theme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saveSubsetFonts="1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446" r:id="rId2"/>
    <p:sldId id="439" r:id="rId3"/>
    <p:sldId id="440" r:id="rId4"/>
    <p:sldId id="438" r:id="rId5"/>
    <p:sldId id="453" r:id="rId6"/>
    <p:sldId id="454" r:id="rId7"/>
    <p:sldId id="451" r:id="rId8"/>
    <p:sldId id="452" r:id="rId9"/>
  </p:sldIdLst>
  <p:sldSz cx="9144000" cy="6858000" type="screen4x3"/>
  <p:notesSz cx="6797675" cy="9926638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6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99"/>
    <a:srgbClr val="0041C4"/>
    <a:srgbClr val="00246B"/>
    <a:srgbClr val="FFE989"/>
    <a:srgbClr val="EBEBFF"/>
    <a:srgbClr val="FF99FF"/>
    <a:srgbClr val="CCFF99"/>
    <a:srgbClr val="FFCC00"/>
    <a:srgbClr val="FFFF00"/>
    <a:srgbClr val="B9D2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6192" autoAdjust="0"/>
    <p:restoredTop sz="94710" autoAdjust="0"/>
  </p:normalViewPr>
  <p:slideViewPr>
    <p:cSldViewPr>
      <p:cViewPr varScale="1">
        <p:scale>
          <a:sx n="105" d="100"/>
          <a:sy n="105" d="100"/>
        </p:scale>
        <p:origin x="696" y="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93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-5420"/>
    </p:cViewPr>
  </p:sorterViewPr>
  <p:notesViewPr>
    <p:cSldViewPr>
      <p:cViewPr>
        <p:scale>
          <a:sx n="90" d="100"/>
          <a:sy n="90" d="100"/>
        </p:scale>
        <p:origin x="-2220" y="-78"/>
      </p:cViewPr>
      <p:guideLst>
        <p:guide orient="horz" pos="3126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18" Type="http://schemas.openxmlformats.org/officeDocument/2006/relationships/customXml" Target="../customXml/item3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17" Type="http://schemas.openxmlformats.org/officeDocument/2006/relationships/customXml" Target="../customXml/item2.xml"/><Relationship Id="rId2" Type="http://schemas.openxmlformats.org/officeDocument/2006/relationships/slide" Target="slides/slide1.xml"/><Relationship Id="rId16" Type="http://schemas.openxmlformats.org/officeDocument/2006/relationships/customXml" Target="../customXml/item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2030686" y="9355807"/>
            <a:ext cx="2946400" cy="3528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30" tIns="45716" rIns="91430" bIns="45716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 algn="ctr"/>
            <a:r>
              <a:rPr lang="de-CH" sz="1100" dirty="0">
                <a:latin typeface="+mn-lt"/>
              </a:rPr>
              <a:t>25.4.01</a:t>
            </a:r>
          </a:p>
        </p:txBody>
      </p:sp>
      <p:sp>
        <p:nvSpPr>
          <p:cNvPr id="11059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345357" y="9355807"/>
            <a:ext cx="1512168" cy="3528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30" tIns="45716" rIns="91430" bIns="45716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de-CH" sz="1100" dirty="0">
              <a:latin typeface="+mn-lt"/>
            </a:endParaRPr>
          </a:p>
        </p:txBody>
      </p:sp>
      <p:sp>
        <p:nvSpPr>
          <p:cNvPr id="11059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5083597" y="9355807"/>
            <a:ext cx="1296144" cy="3528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30" tIns="45716" rIns="91430" bIns="45716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3513AE9F-B89B-43F2-8EF4-D7D2A8B11908}" type="slidenum">
              <a:rPr lang="de-CH" sz="1100">
                <a:latin typeface="+mn-lt"/>
              </a:rPr>
              <a:pPr/>
              <a:t>‹N°›</a:t>
            </a:fld>
            <a:endParaRPr lang="de-CH" sz="1100" dirty="0">
              <a:latin typeface="+mn-lt"/>
            </a:endParaRPr>
          </a:p>
        </p:txBody>
      </p:sp>
      <p:pic>
        <p:nvPicPr>
          <p:cNvPr id="6" name="Grafik 5" descr="LogoAEHmitBylin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97251" y="361990"/>
            <a:ext cx="2952328" cy="496873"/>
          </a:xfrm>
          <a:prstGeom prst="rect">
            <a:avLst/>
          </a:prstGeom>
        </p:spPr>
      </p:pic>
      <p:sp>
        <p:nvSpPr>
          <p:cNvPr id="8" name="Kopfzeilenplatzhalter 7"/>
          <p:cNvSpPr>
            <a:spLocks noGrp="1"/>
          </p:cNvSpPr>
          <p:nvPr>
            <p:ph type="hdr" sz="quarter"/>
          </p:nvPr>
        </p:nvSpPr>
        <p:spPr>
          <a:xfrm>
            <a:off x="3470846" y="354807"/>
            <a:ext cx="2880320" cy="496888"/>
          </a:xfrm>
          <a:prstGeom prst="rect">
            <a:avLst/>
          </a:prstGeom>
        </p:spPr>
        <p:txBody>
          <a:bodyPr vert="horz" lIns="91430" tIns="45716" rIns="91430" bIns="45716" rtlCol="0" anchor="b"/>
          <a:lstStyle>
            <a:lvl1pPr algn="l">
              <a:defRPr sz="1200"/>
            </a:lvl1pPr>
          </a:lstStyle>
          <a:p>
            <a:pPr algn="r"/>
            <a:endParaRPr lang="de-CH" sz="1100" b="1" dirty="0">
              <a:latin typeface="+mn-lt"/>
            </a:endParaRPr>
          </a:p>
        </p:txBody>
      </p:sp>
      <p:cxnSp>
        <p:nvCxnSpPr>
          <p:cNvPr id="10" name="Gerade Verbindung 9"/>
          <p:cNvCxnSpPr/>
          <p:nvPr/>
        </p:nvCxnSpPr>
        <p:spPr>
          <a:xfrm>
            <a:off x="446509" y="9499823"/>
            <a:ext cx="5832648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Gerade Verbindung 10"/>
          <p:cNvCxnSpPr/>
          <p:nvPr/>
        </p:nvCxnSpPr>
        <p:spPr>
          <a:xfrm>
            <a:off x="489373" y="930871"/>
            <a:ext cx="5832648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1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30" tIns="45716" rIns="91430" bIns="45716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de-CH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1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30" tIns="45716" rIns="91430" bIns="45716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de-CH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7575" y="744538"/>
            <a:ext cx="4964113" cy="37226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4" y="4714876"/>
            <a:ext cx="4984750" cy="4467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30" tIns="45716" rIns="91430" bIns="45716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Klicken Sie, um die Formate des Vorlagentextes zu bearbeiten</a:t>
            </a:r>
          </a:p>
          <a:p>
            <a:pPr lvl="1"/>
            <a:r>
              <a:rPr lang="en-US"/>
              <a:t>Zweite Ebene</a:t>
            </a:r>
          </a:p>
          <a:p>
            <a:pPr lvl="2"/>
            <a:r>
              <a:rPr lang="en-US"/>
              <a:t>Dritte Ebene</a:t>
            </a:r>
          </a:p>
          <a:p>
            <a:pPr lvl="3"/>
            <a:r>
              <a:rPr lang="en-US"/>
              <a:t>Vierte Ebene</a:t>
            </a:r>
          </a:p>
          <a:p>
            <a:pPr lvl="4"/>
            <a:r>
              <a:rPr lang="en-US"/>
              <a:t>Fünfte Ebene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" y="942975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30" tIns="45716" rIns="91430" bIns="45716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de-CH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2975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30" tIns="45716" rIns="91430" bIns="45716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5E15FAF6-D781-4939-B469-327A3912D88F}" type="slidenum">
              <a:rPr lang="de-CH"/>
              <a:pPr/>
              <a:t>‹N°›</a:t>
            </a:fld>
            <a:endParaRPr lang="de-CH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CH" dirty="0" smtClean="0"/>
              <a:t>Gehabt, gesetzliche Grundlagen, </a:t>
            </a:r>
          </a:p>
          <a:p>
            <a:r>
              <a:rPr lang="de-CH" dirty="0" smtClean="0"/>
              <a:t>Grundlagen AS und GS</a:t>
            </a:r>
          </a:p>
          <a:p>
            <a:r>
              <a:rPr lang="de-CH" dirty="0" smtClean="0"/>
              <a:t>Psychologische Aspekte</a:t>
            </a:r>
          </a:p>
          <a:p>
            <a:r>
              <a:rPr lang="de-CH" dirty="0" smtClean="0"/>
              <a:t>Konfliktgespräche, Kommunikation</a:t>
            </a:r>
          </a:p>
          <a:p>
            <a:r>
              <a:rPr lang="de-CH" dirty="0" smtClean="0"/>
              <a:t>Hausaufgabe</a:t>
            </a:r>
            <a:r>
              <a:rPr lang="de-CH" baseline="0" dirty="0" smtClean="0"/>
              <a:t> wo stehen wir mit Hilfe der Suva Unterlagen</a:t>
            </a:r>
            <a:endParaRPr lang="de-CH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4A1B71-A491-4B0C-A469-7AC1AF54104C}" type="slidenum">
              <a:rPr lang="de-CH" smtClean="0"/>
              <a:pPr/>
              <a:t>1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79230344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C1006BC-F3B8-400B-B87D-B710319FED40}" type="slidenum">
              <a:rPr lang="de-DE" smtClean="0">
                <a:latin typeface="Times New Roman" pitchFamily="18" charset="0"/>
              </a:rPr>
              <a:pPr/>
              <a:t>4</a:t>
            </a:fld>
            <a:endParaRPr lang="de-DE">
              <a:latin typeface="Times New Roman" pitchFamily="18" charset="0"/>
            </a:endParaRPr>
          </a:p>
        </p:txBody>
      </p:sp>
      <p:sp>
        <p:nvSpPr>
          <p:cNvPr id="471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710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de-CH" smtClean="0"/>
              <a:t>Beinhaltet…</a:t>
            </a:r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375739972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15FAF6-D781-4939-B469-327A3912D88F}" type="slidenum">
              <a:rPr lang="de-CH" smtClean="0"/>
              <a:pPr/>
              <a:t>5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70837482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5" descr="C:\Dokumente und Einstellungen\martens.AEH-ZH\Eigene Dateien\Eigene Bilder\img_1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768499"/>
            <a:ext cx="1679575" cy="4468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Grafik 7" descr="img_3.jpg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995294" y="1765325"/>
            <a:ext cx="1681162" cy="4471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Textfeld 12"/>
          <p:cNvSpPr txBox="1"/>
          <p:nvPr userDrawn="1"/>
        </p:nvSpPr>
        <p:spPr>
          <a:xfrm>
            <a:off x="395536" y="764704"/>
            <a:ext cx="842493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CH" sz="2200" b="1" dirty="0">
                <a:solidFill>
                  <a:srgbClr val="003399"/>
                </a:solidFill>
                <a:latin typeface="+mj-lt"/>
              </a:rPr>
              <a:t>AEH </a:t>
            </a:r>
            <a:r>
              <a:rPr lang="de-CH" sz="2200" b="1" baseline="0" dirty="0">
                <a:solidFill>
                  <a:srgbClr val="003399"/>
                </a:solidFill>
                <a:latin typeface="+mj-lt"/>
              </a:rPr>
              <a:t>Zentrum für Arbeitsmedizin, Ergonomie und Hygiene AG</a:t>
            </a:r>
            <a:endParaRPr lang="de-CH" sz="2200" b="1" dirty="0">
              <a:solidFill>
                <a:srgbClr val="003399"/>
              </a:solidFill>
              <a:latin typeface="+mj-lt"/>
            </a:endParaRPr>
          </a:p>
        </p:txBody>
      </p:sp>
      <p:sp>
        <p:nvSpPr>
          <p:cNvPr id="15" name="Textplatzhalter 14"/>
          <p:cNvSpPr>
            <a:spLocks noGrp="1"/>
          </p:cNvSpPr>
          <p:nvPr>
            <p:ph type="body" sz="quarter" idx="13"/>
          </p:nvPr>
        </p:nvSpPr>
        <p:spPr>
          <a:xfrm>
            <a:off x="2339752" y="3284984"/>
            <a:ext cx="4392488" cy="1512168"/>
          </a:xfrm>
        </p:spPr>
        <p:txBody>
          <a:bodyPr/>
          <a:lstStyle>
            <a:lvl1pPr marL="0" indent="0" algn="l">
              <a:buNone/>
              <a:defRPr sz="2800"/>
            </a:lvl1pPr>
            <a:lvl2pPr marL="0" indent="0"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</p:txBody>
      </p:sp>
      <p:sp>
        <p:nvSpPr>
          <p:cNvPr id="2" name="Datumsplatzhalter 1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BC64A7E4-0BA2-4A3B-995E-5EC41D3B8A26}" type="datetime6">
              <a:rPr lang="de-DE" smtClean="0"/>
              <a:pPr/>
              <a:t>Januar 19</a:t>
            </a:fld>
            <a:endParaRPr lang="de-CH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de-CH"/>
              <a:t>Grundwissen AS+GS</a:t>
            </a:r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6A766D96-EF8F-4B16-9351-CBF5C1EF423A}" type="slidenum">
              <a:rPr lang="fr-CH" smtClean="0"/>
              <a:pPr/>
              <a:t>‹N°›</a:t>
            </a:fld>
            <a:endParaRPr lang="fr-CH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23528" y="228600"/>
            <a:ext cx="8382000" cy="381000"/>
          </a:xfrm>
        </p:spPr>
        <p:txBody>
          <a:bodyPr/>
          <a:lstStyle/>
          <a:p>
            <a:r>
              <a:rPr lang="de-DE"/>
              <a:t>Titelmasterformat durch Klicken bearbeiten</a:t>
            </a:r>
            <a:endParaRPr lang="de-CH" dirty="0"/>
          </a:p>
        </p:txBody>
      </p:sp>
      <p:sp>
        <p:nvSpPr>
          <p:cNvPr id="9" name="Inhaltsplatzhalter 2"/>
          <p:cNvSpPr>
            <a:spLocks noGrp="1"/>
          </p:cNvSpPr>
          <p:nvPr>
            <p:ph idx="1"/>
          </p:nvPr>
        </p:nvSpPr>
        <p:spPr>
          <a:xfrm>
            <a:off x="381000" y="764704"/>
            <a:ext cx="8305800" cy="5334000"/>
          </a:xfrm>
        </p:spPr>
        <p:txBody>
          <a:bodyPr/>
          <a:lstStyle>
            <a:lvl1pPr marL="457200" indent="-457200">
              <a:buSzPct val="100000"/>
              <a:buFont typeface="Arial" pitchFamily="34" charset="0"/>
              <a:buChar char="•"/>
              <a:defRPr/>
            </a:lvl1pPr>
            <a:lvl2pPr marL="914400" indent="-457200">
              <a:buSzPct val="100000"/>
              <a:buFont typeface="Symbol" pitchFamily="18" charset="2"/>
              <a:buChar char="-"/>
              <a:defRPr/>
            </a:lvl2pPr>
            <a:lvl3pPr marL="1060450" indent="-342900">
              <a:buFont typeface="Arial" pitchFamily="34" charset="0"/>
              <a:buChar char="•"/>
              <a:defRPr/>
            </a:lvl3pPr>
          </a:lstStyle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92EA53-7D60-4604-B714-EC4572EEBF3D}" type="datetime6">
              <a:rPr lang="de-DE" smtClean="0"/>
              <a:pPr/>
              <a:t>Januar 19</a:t>
            </a:fld>
            <a:endParaRPr lang="de-CH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CH"/>
              <a:t>Grundwissen AS+GS</a:t>
            </a:r>
          </a:p>
        </p:txBody>
      </p:sp>
      <p:sp>
        <p:nvSpPr>
          <p:cNvPr id="8" name="Foliennummernplatzhalt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766D96-EF8F-4B16-9351-CBF5C1EF423A}" type="slidenum">
              <a:rPr lang="fr-CH" smtClean="0"/>
              <a:pPr/>
              <a:t>‹N°›</a:t>
            </a:fld>
            <a:endParaRPr lang="fr-CH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  <a:endParaRPr lang="de-CH" dirty="0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381000" y="762000"/>
            <a:ext cx="4076700" cy="5334000"/>
          </a:xfrm>
        </p:spPr>
        <p:txBody>
          <a:bodyPr/>
          <a:lstStyle>
            <a:lvl1pPr>
              <a:defRPr sz="2000"/>
            </a:lvl1pPr>
            <a:lvl2pPr marL="541338" indent="-187325">
              <a:defRPr sz="2000"/>
            </a:lvl2pPr>
            <a:lvl3pPr marL="717550" indent="-176213"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</p:txBody>
      </p:sp>
      <p:sp>
        <p:nvSpPr>
          <p:cNvPr id="8" name="Inhaltsplatzhalter 2"/>
          <p:cNvSpPr>
            <a:spLocks noGrp="1"/>
          </p:cNvSpPr>
          <p:nvPr>
            <p:ph sz="half" idx="13"/>
          </p:nvPr>
        </p:nvSpPr>
        <p:spPr>
          <a:xfrm>
            <a:off x="4599756" y="764704"/>
            <a:ext cx="4076700" cy="5334000"/>
          </a:xfrm>
        </p:spPr>
        <p:txBody>
          <a:bodyPr/>
          <a:lstStyle>
            <a:lvl1pPr>
              <a:defRPr sz="2000"/>
            </a:lvl1pPr>
            <a:lvl2pPr marL="541338" indent="-187325">
              <a:defRPr sz="2000"/>
            </a:lvl2pPr>
            <a:lvl3pPr marL="717550" indent="-176213"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54F7A8B3-208C-461F-B564-AB90CF6792C9}" type="datetime6">
              <a:rPr lang="de-DE" smtClean="0"/>
              <a:pPr/>
              <a:t>Januar 19</a:t>
            </a:fld>
            <a:endParaRPr lang="de-CH"/>
          </a:p>
        </p:txBody>
      </p:sp>
      <p:sp>
        <p:nvSpPr>
          <p:cNvPr id="9" name="Fußzeilenplatzhalter 8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de-CH"/>
              <a:t>Grundwissen AS+GS</a:t>
            </a:r>
          </a:p>
        </p:txBody>
      </p:sp>
      <p:sp>
        <p:nvSpPr>
          <p:cNvPr id="10" name="Foliennummernplatzhalter 9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6A766D96-EF8F-4B16-9351-CBF5C1EF423A}" type="slidenum">
              <a:rPr lang="fr-CH" smtClean="0"/>
              <a:pPr/>
              <a:t>‹N°›</a:t>
            </a:fld>
            <a:endParaRPr lang="fr-CH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  <a:endParaRPr lang="de-CH"/>
          </a:p>
        </p:txBody>
      </p:sp>
      <p:sp>
        <p:nvSpPr>
          <p:cNvPr id="6" name="Datumsplatzhalt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6149FE-AEB2-43BC-9FEF-7076DF43657A}" type="datetime6">
              <a:rPr lang="de-DE" smtClean="0"/>
              <a:pPr/>
              <a:t>Januar 19</a:t>
            </a:fld>
            <a:endParaRPr lang="de-CH"/>
          </a:p>
        </p:txBody>
      </p:sp>
      <p:sp>
        <p:nvSpPr>
          <p:cNvPr id="7" name="Fußzeilenplatzhalt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CH"/>
              <a:t>Grundwissen AS+GS</a:t>
            </a:r>
          </a:p>
        </p:txBody>
      </p:sp>
      <p:sp>
        <p:nvSpPr>
          <p:cNvPr id="8" name="Foliennummernplatzhalt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766D96-EF8F-4B16-9351-CBF5C1EF423A}" type="slidenum">
              <a:rPr lang="fr-CH" smtClean="0"/>
              <a:pPr/>
              <a:t>‹N°›</a:t>
            </a:fld>
            <a:endParaRPr lang="fr-CH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2E2700-9AB9-46FB-9D8D-9713D52B9269}" type="datetime6">
              <a:rPr lang="de-DE" smtClean="0"/>
              <a:pPr/>
              <a:t>Januar 19</a:t>
            </a:fld>
            <a:endParaRPr lang="de-CH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CH"/>
              <a:t>Grundwissen AS+GS</a:t>
            </a:r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766D96-EF8F-4B16-9351-CBF5C1EF423A}" type="slidenum">
              <a:rPr lang="fr-CH" smtClean="0"/>
              <a:pPr/>
              <a:t>‹N°›</a:t>
            </a:fld>
            <a:endParaRPr lang="fr-CH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>
  <p:cSld name="Titel, Text und Clip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438400" y="228600"/>
            <a:ext cx="6248400" cy="1143000"/>
          </a:xfrm>
        </p:spPr>
        <p:txBody>
          <a:bodyPr/>
          <a:lstStyle/>
          <a:p>
            <a:r>
              <a:rPr lang="de-DE"/>
              <a:t>Titelmasterformat durch Klicken bearbeiten</a:t>
            </a:r>
            <a:endParaRPr lang="de-CH"/>
          </a:p>
        </p:txBody>
      </p:sp>
      <p:sp>
        <p:nvSpPr>
          <p:cNvPr id="3" name="Textplatzhalter 2"/>
          <p:cNvSpPr>
            <a:spLocks noGrp="1"/>
          </p:cNvSpPr>
          <p:nvPr>
            <p:ph type="body" sz="half" idx="1"/>
          </p:nvPr>
        </p:nvSpPr>
        <p:spPr>
          <a:xfrm>
            <a:off x="381000" y="1600200"/>
            <a:ext cx="4076700" cy="4953000"/>
          </a:xfrm>
        </p:spPr>
        <p:txBody>
          <a:bodyPr/>
          <a:lstStyle/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4" name="ClipArt-Platzhalter 3"/>
          <p:cNvSpPr>
            <a:spLocks noGrp="1"/>
          </p:cNvSpPr>
          <p:nvPr>
            <p:ph type="clipArt" sz="half" idx="2"/>
          </p:nvPr>
        </p:nvSpPr>
        <p:spPr>
          <a:xfrm>
            <a:off x="4610100" y="1600200"/>
            <a:ext cx="4076700" cy="4953000"/>
          </a:xfrm>
        </p:spPr>
        <p:txBody>
          <a:bodyPr/>
          <a:lstStyle/>
          <a:p>
            <a:pPr lvl="0"/>
            <a:endParaRPr lang="de-CH" noProof="0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EE77BB-3010-4C67-9AEA-81C42374BBDE}" type="datetime6">
              <a:rPr lang="de-DE" smtClean="0"/>
              <a:pPr/>
              <a:t>Januar 19</a:t>
            </a:fld>
            <a:endParaRPr lang="de-CH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CH"/>
              <a:t>Grundwissen AS+GS</a:t>
            </a:r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766D96-EF8F-4B16-9351-CBF5C1EF423A}" type="slidenum">
              <a:rPr lang="fr-CH" smtClean="0"/>
              <a:pPr/>
              <a:t>‹N°›</a:t>
            </a:fld>
            <a:endParaRPr lang="fr-CH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de-DE"/>
              <a:t>Formatvorlage des Untertitelmasters durch Klicken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6B908D-5298-473C-B2B5-D2A704025501}" type="datetime6">
              <a:rPr lang="de-DE" smtClean="0"/>
              <a:pPr/>
              <a:t>Januar 19</a:t>
            </a:fld>
            <a:endParaRPr lang="de-CH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CH"/>
              <a:t>Grundwissen AS+GS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766D96-EF8F-4B16-9351-CBF5C1EF423A}" type="slidenum">
              <a:rPr lang="fr-CH" smtClean="0"/>
              <a:pPr/>
              <a:t>‹N°›</a:t>
            </a:fld>
            <a:endParaRPr lang="fr-CH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0" name="Rectangle 66"/>
          <p:cNvSpPr>
            <a:spLocks noChangeArrowheads="1"/>
          </p:cNvSpPr>
          <p:nvPr/>
        </p:nvSpPr>
        <p:spPr bwMode="auto">
          <a:xfrm>
            <a:off x="0" y="6553200"/>
            <a:ext cx="8077200" cy="304800"/>
          </a:xfrm>
          <a:prstGeom prst="rect">
            <a:avLst/>
          </a:prstGeom>
          <a:solidFill>
            <a:srgbClr val="003399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de-CH"/>
          </a:p>
        </p:txBody>
      </p:sp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04800" y="228600"/>
            <a:ext cx="8382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de-CH" dirty="0"/>
              <a:t>Hier klicken, um Master-Titelformat.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81000" y="764704"/>
            <a:ext cx="8305800" cy="533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CH" dirty="0"/>
              <a:t>Hier klicken, um Master-Textformat zu bearbeiten.</a:t>
            </a:r>
          </a:p>
          <a:p>
            <a:pPr lvl="1"/>
            <a:r>
              <a:rPr lang="de-CH" dirty="0"/>
              <a:t>Zweite Ebene</a:t>
            </a:r>
          </a:p>
          <a:p>
            <a:pPr lvl="2"/>
            <a:r>
              <a:rPr lang="de-CH" dirty="0"/>
              <a:t>Dritte Ebene</a:t>
            </a:r>
          </a:p>
        </p:txBody>
      </p:sp>
      <p:sp>
        <p:nvSpPr>
          <p:cNvPr id="1034" name="Line 10"/>
          <p:cNvSpPr>
            <a:spLocks noChangeShapeType="1"/>
          </p:cNvSpPr>
          <p:nvPr/>
        </p:nvSpPr>
        <p:spPr bwMode="auto">
          <a:xfrm>
            <a:off x="381000" y="609600"/>
            <a:ext cx="8305800" cy="0"/>
          </a:xfrm>
          <a:prstGeom prst="line">
            <a:avLst/>
          </a:prstGeom>
          <a:noFill/>
          <a:ln w="38100">
            <a:solidFill>
              <a:srgbClr val="003399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de-CH"/>
          </a:p>
        </p:txBody>
      </p:sp>
      <p:pic>
        <p:nvPicPr>
          <p:cNvPr id="1086" name="Picture 29" descr="I:\Werbung\Logo AEH ohne Byline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8077200" y="6545263"/>
            <a:ext cx="1044575" cy="33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50168" y="6583363"/>
            <a:ext cx="2133600" cy="246062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chemeClr val="bg1"/>
                </a:solidFill>
                <a:latin typeface="+mn-lt"/>
              </a:defRPr>
            </a:lvl1pPr>
          </a:lstStyle>
          <a:p>
            <a:fld id="{77660259-9AB8-4A1A-80CB-BCCCDBD0C54E}" type="datetime6">
              <a:rPr lang="de-DE" smtClean="0"/>
              <a:pPr/>
              <a:t>Januar 19</a:t>
            </a:fld>
            <a:endParaRPr lang="de-CH"/>
          </a:p>
        </p:txBody>
      </p:sp>
      <p:sp>
        <p:nvSpPr>
          <p:cNvPr id="10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895600" y="6600825"/>
            <a:ext cx="2900536" cy="257175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de-CH"/>
              <a:t>Grundwissen AS+GS</a:t>
            </a:r>
          </a:p>
        </p:txBody>
      </p:sp>
      <p:sp>
        <p:nvSpPr>
          <p:cNvPr id="11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5867400" y="6613525"/>
            <a:ext cx="2133600" cy="244475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chemeClr val="bg1"/>
                </a:solidFill>
                <a:latin typeface="+mn-lt"/>
              </a:defRPr>
            </a:lvl1pPr>
          </a:lstStyle>
          <a:p>
            <a:fld id="{6A766D96-EF8F-4B16-9351-CBF5C1EF423A}" type="slidenum">
              <a:rPr lang="fr-CH"/>
              <a:pPr/>
              <a:t>‹N°›</a:t>
            </a:fld>
            <a:endParaRPr lang="fr-CH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7" r:id="rId2"/>
    <p:sldLayoutId id="2147483652" r:id="rId3"/>
    <p:sldLayoutId id="2147483654" r:id="rId4"/>
    <p:sldLayoutId id="2147483655" r:id="rId5"/>
    <p:sldLayoutId id="2147483658" r:id="rId6"/>
    <p:sldLayoutId id="2147483659" r:id="rId7"/>
  </p:sldLayoutIdLst>
  <p:hf hd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003399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003399"/>
          </a:solidFill>
          <a:latin typeface="Verdana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003399"/>
          </a:solidFill>
          <a:latin typeface="Verdana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003399"/>
          </a:solidFill>
          <a:latin typeface="Verdana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003399"/>
          </a:solidFill>
          <a:latin typeface="Verdana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003399"/>
          </a:solidFill>
          <a:latin typeface="Verdana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003399"/>
          </a:solidFill>
          <a:latin typeface="Verdana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003399"/>
          </a:solidFill>
          <a:latin typeface="Verdana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003399"/>
          </a:solidFill>
          <a:latin typeface="Verdana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rgbClr val="003399"/>
        </a:buClr>
        <a:buSzPct val="150000"/>
        <a:buChar char="•"/>
        <a:defRPr sz="20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rgbClr val="003399"/>
        </a:buClr>
        <a:buSzPct val="150000"/>
        <a:buChar char="-"/>
        <a:defRPr sz="2000" b="1">
          <a:solidFill>
            <a:srgbClr val="003399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rgbClr val="003399"/>
        </a:buClr>
        <a:buChar char="•"/>
        <a:defRPr b="1">
          <a:solidFill>
            <a:srgbClr val="003399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wmf"/><Relationship Id="rId5" Type="http://schemas.openxmlformats.org/officeDocument/2006/relationships/image" Target="../media/image8.wmf"/><Relationship Id="rId4" Type="http://schemas.openxmlformats.org/officeDocument/2006/relationships/image" Target="../media/image7.w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3"/>
          <p:cNvSpPr>
            <a:spLocks noGrp="1" noChangeArrowheads="1"/>
          </p:cNvSpPr>
          <p:nvPr>
            <p:ph type="body" sz="quarter" idx="13"/>
          </p:nvPr>
        </p:nvSpPr>
        <p:spPr/>
        <p:txBody>
          <a:bodyPr/>
          <a:lstStyle/>
          <a:p>
            <a:pPr algn="ctr" eaLnBrk="1" hangingPunct="1"/>
            <a:r>
              <a:rPr lang="fr-CH" dirty="0" smtClean="0"/>
              <a:t>Concept d’urgence</a:t>
            </a:r>
            <a:endParaRPr lang="fr-CH" dirty="0"/>
          </a:p>
        </p:txBody>
      </p:sp>
    </p:spTree>
    <p:extLst>
      <p:ext uri="{BB962C8B-B14F-4D97-AF65-F5344CB8AC3E}">
        <p14:creationId xmlns:p14="http://schemas.microsoft.com/office/powerpoint/2010/main" val="24580309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4"/>
          <p:cNvSpPr>
            <a:spLocks noGrp="1" noChangeArrowheads="1"/>
          </p:cNvSpPr>
          <p:nvPr>
            <p:ph type="title" idx="4294967295"/>
          </p:nvPr>
        </p:nvSpPr>
        <p:spPr>
          <a:xfrm>
            <a:off x="323850" y="228600"/>
            <a:ext cx="8382000" cy="381000"/>
          </a:xfrm>
        </p:spPr>
        <p:txBody>
          <a:bodyPr/>
          <a:lstStyle/>
          <a:p>
            <a:r>
              <a:rPr lang="fr-FR" dirty="0" smtClean="0"/>
              <a:t>Tu te dis que ça ne t’arrivera jamais !</a:t>
            </a:r>
          </a:p>
        </p:txBody>
      </p:sp>
      <p:sp>
        <p:nvSpPr>
          <p:cNvPr id="41987" name="Rectangle 5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marL="457200" indent="-457200">
              <a:buSzPct val="100000"/>
            </a:pPr>
            <a:r>
              <a:rPr lang="fr-CH" dirty="0" smtClean="0"/>
              <a:t>Tu as considéré la chose sous toutes les facettes. </a:t>
            </a:r>
          </a:p>
          <a:p>
            <a:pPr marL="457200" indent="-457200">
              <a:buSzPct val="100000"/>
            </a:pPr>
            <a:endParaRPr lang="de-CH" dirty="0" smtClean="0"/>
          </a:p>
          <a:p>
            <a:pPr marL="457200" indent="-457200">
              <a:buSzPct val="100000"/>
            </a:pPr>
            <a:r>
              <a:rPr lang="fr-CH" dirty="0" smtClean="0"/>
              <a:t>Tu l’as déjà fait mille fois.</a:t>
            </a:r>
          </a:p>
          <a:p>
            <a:pPr marL="457200" indent="-457200">
              <a:buSzPct val="100000"/>
            </a:pPr>
            <a:endParaRPr lang="fr-CH" dirty="0" smtClean="0"/>
          </a:p>
          <a:p>
            <a:pPr marL="457200" indent="-457200">
              <a:buSzPct val="100000"/>
            </a:pPr>
            <a:r>
              <a:rPr lang="fr-CH" dirty="0" smtClean="0"/>
              <a:t>Cela correspond à ton tempérament.</a:t>
            </a:r>
          </a:p>
          <a:p>
            <a:pPr marL="457200" indent="-457200">
              <a:buSzPct val="100000"/>
            </a:pPr>
            <a:endParaRPr lang="fr-CH" dirty="0" smtClean="0"/>
          </a:p>
          <a:p>
            <a:pPr marL="457200" indent="-457200">
              <a:buSzPct val="100000"/>
            </a:pPr>
            <a:r>
              <a:rPr lang="fr-CH" dirty="0" smtClean="0"/>
              <a:t>Tu sais ce que tu fais. Tu t’y es entraîné toute ta vie.</a:t>
            </a:r>
          </a:p>
          <a:p>
            <a:pPr marL="457200" indent="-457200">
              <a:buSzPct val="100000"/>
            </a:pPr>
            <a:endParaRPr lang="fr-CH" dirty="0" smtClean="0"/>
          </a:p>
          <a:p>
            <a:pPr marL="457200" indent="-457200">
              <a:buSzPct val="100000"/>
            </a:pPr>
            <a:r>
              <a:rPr lang="fr-CH" dirty="0" smtClean="0"/>
              <a:t>Il n’y a absolument rien qui peut déraper, n’est-ce pas?</a:t>
            </a:r>
          </a:p>
        </p:txBody>
      </p:sp>
    </p:spTree>
    <p:extLst>
      <p:ext uri="{BB962C8B-B14F-4D97-AF65-F5344CB8AC3E}">
        <p14:creationId xmlns:p14="http://schemas.microsoft.com/office/powerpoint/2010/main" val="414867929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6013" y="1125538"/>
            <a:ext cx="6477000" cy="495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3011" name="Rectangle 3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fr-CH" dirty="0" smtClean="0"/>
              <a:t>Penses-y encore une fois</a:t>
            </a:r>
          </a:p>
        </p:txBody>
      </p:sp>
    </p:spTree>
    <p:extLst>
      <p:ext uri="{BB962C8B-B14F-4D97-AF65-F5344CB8AC3E}">
        <p14:creationId xmlns:p14="http://schemas.microsoft.com/office/powerpoint/2010/main" val="42687126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CH" dirty="0" smtClean="0"/>
              <a:t>Organisation d’urgence</a:t>
            </a:r>
            <a:endParaRPr lang="fr-CH" dirty="0"/>
          </a:p>
        </p:txBody>
      </p:sp>
      <p:sp>
        <p:nvSpPr>
          <p:cNvPr id="5" name="Inhaltsplatzhalt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endParaRPr lang="de-CH" dirty="0"/>
          </a:p>
          <a:p>
            <a:pPr>
              <a:defRPr/>
            </a:pPr>
            <a:r>
              <a:rPr lang="fr-CH" dirty="0" smtClean="0"/>
              <a:t>Incendie</a:t>
            </a:r>
          </a:p>
          <a:p>
            <a:pPr>
              <a:defRPr/>
            </a:pPr>
            <a:r>
              <a:rPr lang="fr-CH" dirty="0" smtClean="0"/>
              <a:t>Premiers secours (</a:t>
            </a:r>
            <a:r>
              <a:rPr lang="fr-CH" u="sng" dirty="0" smtClean="0"/>
              <a:t>soins</a:t>
            </a:r>
            <a:r>
              <a:rPr lang="fr-CH" dirty="0" smtClean="0"/>
              <a:t>?)</a:t>
            </a:r>
          </a:p>
          <a:p>
            <a:pPr>
              <a:defRPr/>
            </a:pPr>
            <a:r>
              <a:rPr lang="fr-CH" dirty="0" smtClean="0"/>
              <a:t>Évacuation</a:t>
            </a:r>
          </a:p>
          <a:p>
            <a:pPr>
              <a:defRPr/>
            </a:pPr>
            <a:r>
              <a:rPr lang="fr-CH" dirty="0" smtClean="0"/>
              <a:t>(Menace, agression)</a:t>
            </a:r>
          </a:p>
          <a:p>
            <a:pPr>
              <a:defRPr/>
            </a:pPr>
            <a:endParaRPr lang="de-CH" dirty="0"/>
          </a:p>
        </p:txBody>
      </p:sp>
      <p:pic>
        <p:nvPicPr>
          <p:cNvPr id="8" name="Grafik 7" descr="178px-E003_svg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644008" y="1052736"/>
            <a:ext cx="900000" cy="900000"/>
          </a:xfrm>
          <a:prstGeom prst="rect">
            <a:avLst/>
          </a:prstGeom>
        </p:spPr>
      </p:pic>
      <p:pic>
        <p:nvPicPr>
          <p:cNvPr id="6" name="Picture 3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51266" y="2813720"/>
            <a:ext cx="830769" cy="90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40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932040" y="3501008"/>
            <a:ext cx="828604" cy="90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39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555776" y="4509120"/>
            <a:ext cx="830771" cy="90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Foliennummernplatzhalt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766D96-EF8F-4B16-9351-CBF5C1EF423A}" type="slidenum">
              <a:rPr lang="fr-CH" smtClean="0"/>
              <a:pPr/>
              <a:t>4</a:t>
            </a:fld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2147134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dirty="0" smtClean="0"/>
              <a:t>Mission/rôle des </a:t>
            </a:r>
            <a:r>
              <a:rPr lang="fr-CH" dirty="0" err="1" smtClean="0"/>
              <a:t>PàS</a:t>
            </a:r>
            <a:r>
              <a:rPr lang="fr-CH" dirty="0" smtClean="0"/>
              <a:t> 2019</a:t>
            </a:r>
            <a:endParaRPr lang="fr-CH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CH" smtClean="0"/>
              <a:t>Grundwissen AS+GS</a:t>
            </a:r>
            <a:endParaRPr lang="de-CH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766D96-EF8F-4B16-9351-CBF5C1EF423A}" type="slidenum">
              <a:rPr lang="fr-CH" smtClean="0"/>
              <a:pPr/>
              <a:t>5</a:t>
            </a:fld>
            <a:endParaRPr lang="fr-CH"/>
          </a:p>
        </p:txBody>
      </p:sp>
      <p:pic>
        <p:nvPicPr>
          <p:cNvPr id="9" name="Imag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4300" y="908720"/>
            <a:ext cx="8443000" cy="540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35516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 err="1" smtClean="0"/>
              <a:t>Tâches</a:t>
            </a:r>
            <a:r>
              <a:rPr lang="de-CH" dirty="0" smtClean="0"/>
              <a:t> </a:t>
            </a:r>
            <a:r>
              <a:rPr lang="de-CH" dirty="0" err="1" smtClean="0"/>
              <a:t>PàS</a:t>
            </a:r>
            <a:r>
              <a:rPr lang="de-CH" dirty="0" smtClean="0"/>
              <a:t> </a:t>
            </a:r>
            <a:r>
              <a:rPr lang="de-CH" dirty="0" smtClean="0"/>
              <a:t>2019</a:t>
            </a:r>
            <a:endParaRPr lang="de-CH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CH" smtClean="0"/>
              <a:t>Grundwissen AS+GS</a:t>
            </a:r>
            <a:endParaRPr lang="de-CH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766D96-EF8F-4B16-9351-CBF5C1EF423A}" type="slidenum">
              <a:rPr lang="fr-CH" smtClean="0"/>
              <a:pPr/>
              <a:t>6</a:t>
            </a:fld>
            <a:endParaRPr lang="fr-CH"/>
          </a:p>
        </p:txBody>
      </p:sp>
      <p:pic>
        <p:nvPicPr>
          <p:cNvPr id="6" name="Imag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504" y="1052736"/>
            <a:ext cx="8866084" cy="43204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010991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dirty="0" smtClean="0"/>
              <a:t>Concept d’urgence</a:t>
            </a:r>
            <a:endParaRPr lang="fr-CH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r-CH" dirty="0" smtClean="0"/>
          </a:p>
          <a:p>
            <a:r>
              <a:rPr lang="fr-CH" dirty="0" smtClean="0"/>
              <a:t>Manuel d’urgence</a:t>
            </a:r>
          </a:p>
          <a:p>
            <a:endParaRPr lang="fr-CH" dirty="0" smtClean="0"/>
          </a:p>
          <a:p>
            <a:endParaRPr lang="fr-CH" dirty="0" smtClean="0"/>
          </a:p>
          <a:p>
            <a:endParaRPr lang="fr-CH" dirty="0" smtClean="0"/>
          </a:p>
          <a:p>
            <a:endParaRPr lang="fr-CH" dirty="0" smtClean="0"/>
          </a:p>
          <a:p>
            <a:r>
              <a:rPr lang="fr-CH" dirty="0" smtClean="0"/>
              <a:t>Fiche d’urgence</a:t>
            </a:r>
          </a:p>
          <a:p>
            <a:endParaRPr lang="fr-CH" dirty="0" smtClean="0"/>
          </a:p>
          <a:p>
            <a:endParaRPr lang="fr-CH" dirty="0" smtClean="0"/>
          </a:p>
          <a:p>
            <a:endParaRPr lang="fr-CH" dirty="0" smtClean="0"/>
          </a:p>
          <a:p>
            <a:endParaRPr lang="fr-CH" dirty="0" smtClean="0"/>
          </a:p>
          <a:p>
            <a:r>
              <a:rPr lang="fr-CH" dirty="0" smtClean="0"/>
              <a:t>Formation des collaborateurs et collaboratrices</a:t>
            </a:r>
          </a:p>
          <a:p>
            <a:pPr lvl="1"/>
            <a:r>
              <a:rPr lang="fr-CH" dirty="0" smtClean="0"/>
              <a:t>Introduction pour les nouvelles personnes</a:t>
            </a:r>
          </a:p>
          <a:p>
            <a:pPr lvl="1"/>
            <a:r>
              <a:rPr lang="fr-CH" dirty="0" smtClean="0"/>
              <a:t>Rappel </a:t>
            </a:r>
            <a:r>
              <a:rPr lang="fr-CH" dirty="0"/>
              <a:t>pour tous </a:t>
            </a:r>
            <a:r>
              <a:rPr lang="fr-CH" dirty="0" smtClean="0"/>
              <a:t>et toutes</a:t>
            </a:r>
          </a:p>
          <a:p>
            <a:pPr lvl="1"/>
            <a:r>
              <a:rPr lang="fr-CH" dirty="0" smtClean="0"/>
              <a:t>Cours spécifiques pour secouristes et  assistant-e-s à l’évacuation</a:t>
            </a:r>
            <a:endParaRPr lang="fr-CH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766D96-EF8F-4B16-9351-CBF5C1EF423A}" type="slidenum">
              <a:rPr lang="fr-CH" smtClean="0"/>
              <a:pPr/>
              <a:t>7</a:t>
            </a:fld>
            <a:endParaRPr lang="fr-CH"/>
          </a:p>
        </p:txBody>
      </p:sp>
      <p:pic>
        <p:nvPicPr>
          <p:cNvPr id="6" name="Grafik 5" descr="Free vector graphic: Binder, File, Folder, Office - Free ...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5896" y="908534"/>
            <a:ext cx="3154288" cy="18005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716039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dirty="0" smtClean="0"/>
              <a:t>Concept d’urgence</a:t>
            </a:r>
            <a:endParaRPr lang="fr-CH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CH" dirty="0" smtClean="0"/>
              <a:t>Technique : matériel</a:t>
            </a:r>
          </a:p>
          <a:p>
            <a:pPr lvl="1"/>
            <a:r>
              <a:rPr lang="fr-CH" dirty="0" smtClean="0"/>
              <a:t>Premiers soins : caisse de premiers soins, défibrillateur, …</a:t>
            </a:r>
          </a:p>
          <a:p>
            <a:pPr lvl="1"/>
            <a:r>
              <a:rPr lang="fr-CH" dirty="0" smtClean="0"/>
              <a:t>Incendie : installation de détection d’incendie, matériel d’extinction, …</a:t>
            </a:r>
          </a:p>
          <a:p>
            <a:pPr lvl="1"/>
            <a:r>
              <a:rPr lang="fr-CH" dirty="0" smtClean="0"/>
              <a:t>Évacuation : voies d’évacuation avec signalisation, valise (kit?) d’évacuation</a:t>
            </a:r>
          </a:p>
          <a:p>
            <a:r>
              <a:rPr lang="fr-CH" dirty="0" smtClean="0"/>
              <a:t>Organisation</a:t>
            </a:r>
          </a:p>
          <a:p>
            <a:pPr lvl="1"/>
            <a:r>
              <a:rPr lang="fr-CH" dirty="0" smtClean="0"/>
              <a:t>Alerte !</a:t>
            </a:r>
          </a:p>
          <a:p>
            <a:pPr lvl="1"/>
            <a:r>
              <a:rPr lang="fr-CH" dirty="0" smtClean="0"/>
              <a:t>Premiers secours : les secouristes et leur formation</a:t>
            </a:r>
          </a:p>
          <a:p>
            <a:pPr lvl="1"/>
            <a:r>
              <a:rPr lang="fr-CH" dirty="0" smtClean="0"/>
              <a:t>Incendie</a:t>
            </a:r>
            <a:r>
              <a:rPr lang="fr-CH" dirty="0"/>
              <a:t> </a:t>
            </a:r>
            <a:r>
              <a:rPr lang="fr-CH" dirty="0" smtClean="0"/>
              <a:t>: entretien du matériel, propreté et ordre</a:t>
            </a:r>
          </a:p>
          <a:p>
            <a:pPr lvl="1"/>
            <a:r>
              <a:rPr lang="fr-CH" dirty="0" smtClean="0"/>
              <a:t>Évacuation : assistants d’évacuation et leur formation</a:t>
            </a:r>
          </a:p>
          <a:p>
            <a:r>
              <a:rPr lang="fr-CH" dirty="0" smtClean="0"/>
              <a:t>Personnel</a:t>
            </a:r>
          </a:p>
          <a:p>
            <a:pPr lvl="1"/>
            <a:r>
              <a:rPr lang="fr-CH" dirty="0" smtClean="0"/>
              <a:t>Information et formation de tout le personnel</a:t>
            </a:r>
          </a:p>
          <a:p>
            <a:pPr lvl="1"/>
            <a:r>
              <a:rPr lang="fr-CH" dirty="0" smtClean="0"/>
              <a:t>Fiche d’urgence</a:t>
            </a:r>
          </a:p>
          <a:p>
            <a:pPr lvl="1"/>
            <a:r>
              <a:rPr lang="fr-CH" dirty="0" smtClean="0"/>
              <a:t>Manuel d’urgence</a:t>
            </a:r>
          </a:p>
          <a:p>
            <a:pPr lvl="1"/>
            <a:endParaRPr lang="fr-CH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766D96-EF8F-4B16-9351-CBF5C1EF423A}" type="slidenum">
              <a:rPr lang="fr-CH" smtClean="0"/>
              <a:pPr/>
              <a:t>8</a:t>
            </a:fld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10617235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theme/theme1.xml><?xml version="1.0" encoding="utf-8"?>
<a:theme xmlns:a="http://schemas.openxmlformats.org/drawingml/2006/main" name="AEH-Präsentation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 Klassisch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  <a:txDef>
      <a:spPr>
        <a:noFill/>
      </a:spPr>
      <a:bodyPr wrap="square" rtlCol="0">
        <a:spAutoFit/>
      </a:bodyPr>
      <a:lstStyle>
        <a:defPPr>
          <a:defRPr sz="2000" dirty="0" err="1" smtClean="0">
            <a:latin typeface="+mn-lt"/>
          </a:defRPr>
        </a:defPPr>
      </a:lstStyle>
    </a:txDef>
  </a:objectDefaults>
  <a:extraClrSchemeLst>
    <a:extraClrScheme>
      <a:clrScheme name="Folienvorlage Entwurf a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olienvorlage Entwurf a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olienvorlage Entwurf a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olienvorlage Entwurf a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olienvorlage Entwurf a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olienvorlage Entwurf a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olienvorlage Entwurf a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Larissa-Design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Larissa-Design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enutzerdefiniert 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5C9C477BB751054BB6B16E76204AD299" ma:contentTypeVersion="15" ma:contentTypeDescription="Ein neues Dokument erstellen." ma:contentTypeScope="" ma:versionID="2fcad5e6ca1386241b936259b564c0a7">
  <xsd:schema xmlns:xsd="http://www.w3.org/2001/XMLSchema" xmlns:xs="http://www.w3.org/2001/XMLSchema" xmlns:p="http://schemas.microsoft.com/office/2006/metadata/properties" xmlns:ns2="aaf50e29-3fe8-4294-8ac9-649b59a6f5ad" xmlns:ns3="66637f10-b3f2-4943-b602-96b52fdbe74e" targetNamespace="http://schemas.microsoft.com/office/2006/metadata/properties" ma:root="true" ma:fieldsID="ae18ba0a17d303afbd3e3f0b1553733c" ns2:_="" ns3:_="">
    <xsd:import namespace="aaf50e29-3fe8-4294-8ac9-649b59a6f5ad"/>
    <xsd:import namespace="66637f10-b3f2-4943-b602-96b52fdbe74e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MediaServiceDateTaken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Location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af50e29-3fe8-4294-8ac9-649b59a6f5a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4" nillable="true" ma:displayName="MediaLengthInSeconds" ma:hidden="true" ma:internalName="MediaLengthInSeconds" ma:readOnly="true">
      <xsd:simpleType>
        <xsd:restriction base="dms:Unknown"/>
      </xsd:simple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lcf76f155ced4ddcb4097134ff3c332f" ma:index="17" nillable="true" ma:taxonomy="true" ma:internalName="lcf76f155ced4ddcb4097134ff3c332f" ma:taxonomyFieldName="MediaServiceImageTags" ma:displayName="Bildmarkierungen" ma:readOnly="false" ma:fieldId="{5cf76f15-5ced-4ddc-b409-7134ff3c332f}" ma:taxonomyMulti="true" ma:sspId="f578a7db-929c-47b4-93dc-4c5113086ff0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20" nillable="true" ma:displayName="Location" ma:description="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6637f10-b3f2-4943-b602-96b52fdbe74e" elementFormDefault="qualified">
    <xsd:import namespace="http://schemas.microsoft.com/office/2006/documentManagement/types"/>
    <xsd:import namespace="http://schemas.microsoft.com/office/infopath/2007/PartnerControls"/>
    <xsd:element name="TaxCatchAll" ma:index="18" nillable="true" ma:displayName="Taxonomy Catch All Column" ma:hidden="true" ma:list="{b26ec1d1-6dd1-482a-9e40-f122bb537335}" ma:internalName="TaxCatchAll" ma:showField="CatchAllData" ma:web="66637f10-b3f2-4943-b602-96b52fdbe74e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21" nillable="true" ma:displayName="Freigegeben für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2" nillable="true" ma:displayName="Freigegeben für -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altstyp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aaf50e29-3fe8-4294-8ac9-649b59a6f5ad">
      <Terms xmlns="http://schemas.microsoft.com/office/infopath/2007/PartnerControls"/>
    </lcf76f155ced4ddcb4097134ff3c332f>
    <TaxCatchAll xmlns="66637f10-b3f2-4943-b602-96b52fdbe74e" xsi:nil="true"/>
  </documentManagement>
</p:properties>
</file>

<file path=customXml/itemProps1.xml><?xml version="1.0" encoding="utf-8"?>
<ds:datastoreItem xmlns:ds="http://schemas.openxmlformats.org/officeDocument/2006/customXml" ds:itemID="{32D17C0E-05FF-470A-926E-98F9FB15F915}"/>
</file>

<file path=customXml/itemProps2.xml><?xml version="1.0" encoding="utf-8"?>
<ds:datastoreItem xmlns:ds="http://schemas.openxmlformats.org/officeDocument/2006/customXml" ds:itemID="{F4BC2CDA-11E8-4176-B321-22D249782348}"/>
</file>

<file path=customXml/itemProps3.xml><?xml version="1.0" encoding="utf-8"?>
<ds:datastoreItem xmlns:ds="http://schemas.openxmlformats.org/officeDocument/2006/customXml" ds:itemID="{DBE08E6F-4AA0-4A93-B259-734BDCD5BBAB}"/>
</file>

<file path=docProps/app.xml><?xml version="1.0" encoding="utf-8"?>
<Properties xmlns="http://schemas.openxmlformats.org/officeDocument/2006/extended-properties" xmlns:vt="http://schemas.openxmlformats.org/officeDocument/2006/docPropsVTypes">
  <Template>AEH-Präsentation</Template>
  <TotalTime>0</TotalTime>
  <Words>230</Words>
  <Application>Microsoft Office PowerPoint</Application>
  <PresentationFormat>Affichage à l'écran (4:3)</PresentationFormat>
  <Paragraphs>66</Paragraphs>
  <Slides>8</Slides>
  <Notes>3</Notes>
  <HiddenSlides>1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8</vt:i4>
      </vt:variant>
    </vt:vector>
  </HeadingPairs>
  <TitlesOfParts>
    <vt:vector size="13" baseType="lpstr">
      <vt:lpstr>Arial</vt:lpstr>
      <vt:lpstr>Symbol</vt:lpstr>
      <vt:lpstr>Times New Roman</vt:lpstr>
      <vt:lpstr>Verdana</vt:lpstr>
      <vt:lpstr>AEH-Präsentation</vt:lpstr>
      <vt:lpstr>Présentation PowerPoint</vt:lpstr>
      <vt:lpstr>Tu te dis que ça ne t’arrivera jamais !</vt:lpstr>
      <vt:lpstr>Penses-y encore une fois</vt:lpstr>
      <vt:lpstr>Organisation d’urgence</vt:lpstr>
      <vt:lpstr>Mission/rôle des PàS 2019</vt:lpstr>
      <vt:lpstr>Tâches PàS 2019</vt:lpstr>
      <vt:lpstr>Concept d’urgence</vt:lpstr>
      <vt:lpstr>Concept d’urgence</vt:lpstr>
    </vt:vector>
  </TitlesOfParts>
  <Company>Hewlett-Packard Company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Kursprogramm</dc:title>
  <dc:creator>Tanja Vitale</dc:creator>
  <cp:lastModifiedBy>Juliet Harding_</cp:lastModifiedBy>
  <cp:revision>101</cp:revision>
  <cp:lastPrinted>2019-01-15T12:11:50Z</cp:lastPrinted>
  <dcterms:created xsi:type="dcterms:W3CDTF">2013-10-21T08:44:28Z</dcterms:created>
  <dcterms:modified xsi:type="dcterms:W3CDTF">2019-01-18T16:57:27Z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0x0101005C9C477BB751054BB6B16E76204AD299</vt:lpwstr>
  </property>
</Properties>
</file>