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handoutMasters/handoutMaster1.xml" ContentType="application/vnd.openxmlformats-officedocument.presentationml.handoutMaster+xml"/>
  <Override PartName="/ppt/theme/theme1.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30" r:id="rId1"/>
    <p:sldMasterId id="2147483834" r:id="rId2"/>
  </p:sldMasterIdLst>
  <p:notesMasterIdLst>
    <p:notesMasterId r:id="rId17"/>
  </p:notesMasterIdLst>
  <p:handoutMasterIdLst>
    <p:handoutMasterId r:id="rId18"/>
  </p:handoutMasterIdLst>
  <p:sldIdLst>
    <p:sldId id="511" r:id="rId3"/>
    <p:sldId id="510" r:id="rId4"/>
    <p:sldId id="497" r:id="rId5"/>
    <p:sldId id="498" r:id="rId6"/>
    <p:sldId id="514" r:id="rId7"/>
    <p:sldId id="517" r:id="rId8"/>
    <p:sldId id="499" r:id="rId9"/>
    <p:sldId id="500" r:id="rId10"/>
    <p:sldId id="501" r:id="rId11"/>
    <p:sldId id="502" r:id="rId12"/>
    <p:sldId id="503" r:id="rId13"/>
    <p:sldId id="509" r:id="rId14"/>
    <p:sldId id="508" r:id="rId15"/>
    <p:sldId id="504" r:id="rId16"/>
  </p:sldIdLst>
  <p:sldSz cx="9144000" cy="6858000" type="screen4x3"/>
  <p:notesSz cx="6797675" cy="9856788"/>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AEAEA"/>
    <a:srgbClr val="FFFFCC"/>
    <a:srgbClr val="333333"/>
    <a:srgbClr val="B2B2B2"/>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7610" autoAdjust="0"/>
  </p:normalViewPr>
  <p:slideViewPr>
    <p:cSldViewPr>
      <p:cViewPr varScale="1">
        <p:scale>
          <a:sx n="80" d="100"/>
          <a:sy n="80" d="100"/>
        </p:scale>
        <p:origin x="-96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2" y="2"/>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defRPr sz="1200"/>
            </a:lvl1pPr>
          </a:lstStyle>
          <a:p>
            <a:pPr>
              <a:defRPr/>
            </a:pPr>
            <a:endParaRPr lang="de-DE"/>
          </a:p>
        </p:txBody>
      </p:sp>
      <p:sp>
        <p:nvSpPr>
          <p:cNvPr id="76803" name="Rectangle 3"/>
          <p:cNvSpPr>
            <a:spLocks noGrp="1" noChangeArrowheads="1"/>
          </p:cNvSpPr>
          <p:nvPr>
            <p:ph type="dt" sz="quarter" idx="1"/>
          </p:nvPr>
        </p:nvSpPr>
        <p:spPr bwMode="auto">
          <a:xfrm>
            <a:off x="3850445" y="2"/>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r">
              <a:defRPr sz="1200"/>
            </a:lvl1pPr>
          </a:lstStyle>
          <a:p>
            <a:pPr>
              <a:defRPr/>
            </a:pPr>
            <a:endParaRPr lang="de-DE"/>
          </a:p>
        </p:txBody>
      </p:sp>
      <p:sp>
        <p:nvSpPr>
          <p:cNvPr id="76804" name="Rectangle 4"/>
          <p:cNvSpPr>
            <a:spLocks noGrp="1" noChangeArrowheads="1"/>
          </p:cNvSpPr>
          <p:nvPr>
            <p:ph type="ftr" sz="quarter" idx="2"/>
          </p:nvPr>
        </p:nvSpPr>
        <p:spPr bwMode="auto">
          <a:xfrm>
            <a:off x="2" y="9362240"/>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defRPr sz="1200"/>
            </a:lvl1pPr>
          </a:lstStyle>
          <a:p>
            <a:pPr>
              <a:defRPr/>
            </a:pPr>
            <a:endParaRPr lang="de-DE"/>
          </a:p>
        </p:txBody>
      </p:sp>
      <p:sp>
        <p:nvSpPr>
          <p:cNvPr id="76805" name="Rectangle 5"/>
          <p:cNvSpPr>
            <a:spLocks noGrp="1" noChangeArrowheads="1"/>
          </p:cNvSpPr>
          <p:nvPr>
            <p:ph type="sldNum" sz="quarter" idx="3"/>
          </p:nvPr>
        </p:nvSpPr>
        <p:spPr bwMode="auto">
          <a:xfrm>
            <a:off x="3850445" y="9362240"/>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lgn="r">
              <a:defRPr sz="1200"/>
            </a:lvl1pPr>
          </a:lstStyle>
          <a:p>
            <a:pPr>
              <a:defRPr/>
            </a:pPr>
            <a:fld id="{20B9CB97-DEC8-4FF5-8FA8-E279D7C10093}" type="slidenum">
              <a:rPr lang="de-DE"/>
              <a:pPr>
                <a:defRPr/>
              </a:pPr>
              <a:t>‹Nr.›</a:t>
            </a:fld>
            <a:endParaRPr lang="fr-FR"/>
          </a:p>
        </p:txBody>
      </p:sp>
    </p:spTree>
    <p:extLst>
      <p:ext uri="{BB962C8B-B14F-4D97-AF65-F5344CB8AC3E}">
        <p14:creationId xmlns:p14="http://schemas.microsoft.com/office/powerpoint/2010/main" val="9433446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2" y="2"/>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defRPr sz="1200"/>
            </a:lvl1pPr>
          </a:lstStyle>
          <a:p>
            <a:pPr>
              <a:defRPr/>
            </a:pPr>
            <a:endParaRPr lang="de-DE"/>
          </a:p>
        </p:txBody>
      </p:sp>
      <p:sp>
        <p:nvSpPr>
          <p:cNvPr id="23555" name="Rectangle 3"/>
          <p:cNvSpPr>
            <a:spLocks noGrp="1" noChangeArrowheads="1"/>
          </p:cNvSpPr>
          <p:nvPr>
            <p:ph type="dt" idx="1"/>
          </p:nvPr>
        </p:nvSpPr>
        <p:spPr bwMode="auto">
          <a:xfrm>
            <a:off x="3850445" y="2"/>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lvl1pPr algn="r">
              <a:defRPr sz="1200"/>
            </a:lvl1pPr>
          </a:lstStyle>
          <a:p>
            <a:pPr>
              <a:defRPr/>
            </a:pPr>
            <a:endParaRPr lang="de-DE"/>
          </a:p>
        </p:txBody>
      </p:sp>
      <p:sp>
        <p:nvSpPr>
          <p:cNvPr id="9220" name="Rectangle 4"/>
          <p:cNvSpPr>
            <a:spLocks noGrp="1" noRot="1" noChangeAspect="1" noChangeArrowheads="1" noTextEdit="1"/>
          </p:cNvSpPr>
          <p:nvPr>
            <p:ph type="sldImg" idx="2"/>
          </p:nvPr>
        </p:nvSpPr>
        <p:spPr bwMode="auto">
          <a:xfrm>
            <a:off x="935038" y="739775"/>
            <a:ext cx="4927600" cy="36957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3557" name="Rectangle 5"/>
          <p:cNvSpPr>
            <a:spLocks noGrp="1" noChangeArrowheads="1"/>
          </p:cNvSpPr>
          <p:nvPr>
            <p:ph type="body" sz="quarter" idx="3"/>
          </p:nvPr>
        </p:nvSpPr>
        <p:spPr bwMode="auto">
          <a:xfrm>
            <a:off x="679768" y="4681975"/>
            <a:ext cx="5438140" cy="4435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23558" name="Rectangle 6"/>
          <p:cNvSpPr>
            <a:spLocks noGrp="1" noChangeArrowheads="1"/>
          </p:cNvSpPr>
          <p:nvPr>
            <p:ph type="ftr" sz="quarter" idx="4"/>
          </p:nvPr>
        </p:nvSpPr>
        <p:spPr bwMode="auto">
          <a:xfrm>
            <a:off x="2" y="9362240"/>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defRPr sz="1200"/>
            </a:lvl1pPr>
          </a:lstStyle>
          <a:p>
            <a:pPr>
              <a:defRPr/>
            </a:pPr>
            <a:endParaRPr lang="de-DE"/>
          </a:p>
        </p:txBody>
      </p:sp>
      <p:sp>
        <p:nvSpPr>
          <p:cNvPr id="23559" name="Rectangle 7"/>
          <p:cNvSpPr>
            <a:spLocks noGrp="1" noChangeArrowheads="1"/>
          </p:cNvSpPr>
          <p:nvPr>
            <p:ph type="sldNum" sz="quarter" idx="5"/>
          </p:nvPr>
        </p:nvSpPr>
        <p:spPr bwMode="auto">
          <a:xfrm>
            <a:off x="3850445" y="9362240"/>
            <a:ext cx="2945659" cy="49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0" tIns="45715" rIns="91430" bIns="45715" numCol="1" anchor="b" anchorCtr="0" compatLnSpc="1">
            <a:prstTxWarp prst="textNoShape">
              <a:avLst/>
            </a:prstTxWarp>
          </a:bodyPr>
          <a:lstStyle>
            <a:lvl1pPr algn="r">
              <a:defRPr sz="1200"/>
            </a:lvl1pPr>
          </a:lstStyle>
          <a:p>
            <a:pPr>
              <a:defRPr/>
            </a:pPr>
            <a:fld id="{9E5759D8-32E0-4B49-81CD-DC6785CFACA5}" type="slidenum">
              <a:rPr lang="de-DE"/>
              <a:pPr>
                <a:defRPr/>
              </a:pPr>
              <a:t>‹Nr.›</a:t>
            </a:fld>
            <a:endParaRPr lang="fr-FR"/>
          </a:p>
        </p:txBody>
      </p:sp>
    </p:spTree>
    <p:extLst>
      <p:ext uri="{BB962C8B-B14F-4D97-AF65-F5344CB8AC3E}">
        <p14:creationId xmlns:p14="http://schemas.microsoft.com/office/powerpoint/2010/main" val="3473036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p:cNvSpPr>
            <a:spLocks noGrp="1" noRot="1" noChangeAspect="1" noTextEdit="1"/>
          </p:cNvSpPr>
          <p:nvPr>
            <p:ph type="sldImg"/>
          </p:nvPr>
        </p:nvSpPr>
        <p:spPr>
          <a:ln/>
        </p:spPr>
      </p:sp>
      <p:sp>
        <p:nvSpPr>
          <p:cNvPr id="10243" name="Notizenplatzhalter 2"/>
          <p:cNvSpPr>
            <a:spLocks noGrp="1"/>
          </p:cNvSpPr>
          <p:nvPr>
            <p:ph type="body" idx="1"/>
          </p:nvPr>
        </p:nvSpPr>
        <p:spPr>
          <a:noFill/>
        </p:spPr>
        <p:txBody>
          <a:bodyPr/>
          <a:lstStyle/>
          <a:p>
            <a:r>
              <a:rPr lang="fr-FR" smtClean="0"/>
              <a:t>Mieux vaut parler d’un niveau comparable aux directives européennes, faute de quoi on pourrait donner l’impression qu’il est équivalent aux pays de l’UE. De nombreux membres ont des directives bien plus strictes que les directives européennes.</a:t>
            </a:r>
          </a:p>
        </p:txBody>
      </p:sp>
      <p:sp>
        <p:nvSpPr>
          <p:cNvPr id="10244" name="Foliennummernplatzhalter 3"/>
          <p:cNvSpPr>
            <a:spLocks noGrp="1"/>
          </p:cNvSpPr>
          <p:nvPr>
            <p:ph type="sldNum" sz="quarter" idx="5"/>
          </p:nvPr>
        </p:nvSpPr>
        <p:spPr>
          <a:noFill/>
        </p:spPr>
        <p:txBody>
          <a:bodyPr/>
          <a:lstStyle>
            <a:lvl1pPr eaLnBrk="0" hangingPunct="0">
              <a:defRPr>
                <a:solidFill>
                  <a:schemeClr val="tx1"/>
                </a:solidFill>
                <a:latin typeface="Arial" charset="0"/>
              </a:defRPr>
            </a:lvl1pPr>
            <a:lvl2pPr marL="742868" indent="-285718" eaLnBrk="0" hangingPunct="0">
              <a:defRPr>
                <a:solidFill>
                  <a:schemeClr val="tx1"/>
                </a:solidFill>
                <a:latin typeface="Arial" charset="0"/>
              </a:defRPr>
            </a:lvl2pPr>
            <a:lvl3pPr marL="1142873" indent="-228575" eaLnBrk="0" hangingPunct="0">
              <a:defRPr>
                <a:solidFill>
                  <a:schemeClr val="tx1"/>
                </a:solidFill>
                <a:latin typeface="Arial" charset="0"/>
              </a:defRPr>
            </a:lvl3pPr>
            <a:lvl4pPr marL="1600021" indent="-228575" eaLnBrk="0" hangingPunct="0">
              <a:defRPr>
                <a:solidFill>
                  <a:schemeClr val="tx1"/>
                </a:solidFill>
                <a:latin typeface="Arial" charset="0"/>
              </a:defRPr>
            </a:lvl4pPr>
            <a:lvl5pPr marL="2057171" indent="-228575" eaLnBrk="0" hangingPunct="0">
              <a:defRPr>
                <a:solidFill>
                  <a:schemeClr val="tx1"/>
                </a:solidFill>
                <a:latin typeface="Arial" charset="0"/>
              </a:defRPr>
            </a:lvl5pPr>
            <a:lvl6pPr marL="2514320" indent="-228575" eaLnBrk="0" fontAlgn="base" hangingPunct="0">
              <a:spcBef>
                <a:spcPct val="0"/>
              </a:spcBef>
              <a:spcAft>
                <a:spcPct val="0"/>
              </a:spcAft>
              <a:defRPr>
                <a:solidFill>
                  <a:schemeClr val="tx1"/>
                </a:solidFill>
                <a:latin typeface="Arial" charset="0"/>
              </a:defRPr>
            </a:lvl6pPr>
            <a:lvl7pPr marL="2971469" indent="-228575" eaLnBrk="0" fontAlgn="base" hangingPunct="0">
              <a:spcBef>
                <a:spcPct val="0"/>
              </a:spcBef>
              <a:spcAft>
                <a:spcPct val="0"/>
              </a:spcAft>
              <a:defRPr>
                <a:solidFill>
                  <a:schemeClr val="tx1"/>
                </a:solidFill>
                <a:latin typeface="Arial" charset="0"/>
              </a:defRPr>
            </a:lvl7pPr>
            <a:lvl8pPr marL="3428618" indent="-228575" eaLnBrk="0" fontAlgn="base" hangingPunct="0">
              <a:spcBef>
                <a:spcPct val="0"/>
              </a:spcBef>
              <a:spcAft>
                <a:spcPct val="0"/>
              </a:spcAft>
              <a:defRPr>
                <a:solidFill>
                  <a:schemeClr val="tx1"/>
                </a:solidFill>
                <a:latin typeface="Arial" charset="0"/>
              </a:defRPr>
            </a:lvl8pPr>
            <a:lvl9pPr marL="3885767" indent="-228575" eaLnBrk="0" fontAlgn="base" hangingPunct="0">
              <a:spcBef>
                <a:spcPct val="0"/>
              </a:spcBef>
              <a:spcAft>
                <a:spcPct val="0"/>
              </a:spcAft>
              <a:defRPr>
                <a:solidFill>
                  <a:schemeClr val="tx1"/>
                </a:solidFill>
                <a:latin typeface="Arial" charset="0"/>
              </a:defRPr>
            </a:lvl9pPr>
          </a:lstStyle>
          <a:p>
            <a:pPr eaLnBrk="1" hangingPunct="1"/>
            <a:fld id="{37CE4693-6D13-4F70-A15F-BB5344CF1903}" type="slidenum">
              <a:rPr lang="de-DE" smtClean="0"/>
              <a:pPr eaLnBrk="1" hangingPunct="1"/>
              <a:t>3</a:t>
            </a:fld>
            <a:endParaRPr lang="fr-FR" smtClean="0"/>
          </a:p>
        </p:txBody>
      </p:sp>
    </p:spTree>
    <p:extLst>
      <p:ext uri="{BB962C8B-B14F-4D97-AF65-F5344CB8AC3E}">
        <p14:creationId xmlns:p14="http://schemas.microsoft.com/office/powerpoint/2010/main" val="266656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rste Ebene">
    <p:spTree>
      <p:nvGrpSpPr>
        <p:cNvPr id="1" name=""/>
        <p:cNvGrpSpPr/>
        <p:nvPr/>
      </p:nvGrpSpPr>
      <p:grpSpPr>
        <a:xfrm>
          <a:off x="0" y="0"/>
          <a:ext cx="0" cy="0"/>
          <a:chOff x="0" y="0"/>
          <a:chExt cx="0" cy="0"/>
        </a:xfrm>
      </p:grpSpPr>
      <p:sp>
        <p:nvSpPr>
          <p:cNvPr id="8" name="Inhaltsplatzhalter 2"/>
          <p:cNvSpPr>
            <a:spLocks noGrp="1"/>
          </p:cNvSpPr>
          <p:nvPr>
            <p:ph idx="12" hasCustomPrompt="1"/>
          </p:nvPr>
        </p:nvSpPr>
        <p:spPr>
          <a:xfrm>
            <a:off x="349187" y="1700808"/>
            <a:ext cx="8445625" cy="4608512"/>
          </a:xfrm>
          <a:prstGeom prst="rect">
            <a:avLst/>
          </a:prstGeom>
        </p:spPr>
        <p:txBody>
          <a:bodyPr>
            <a:normAutofit/>
          </a:bodyPr>
          <a:lstStyle>
            <a:lvl1pPr>
              <a:defRPr/>
            </a:lvl1pPr>
            <a:lvl2pPr marL="715963" indent="-358775">
              <a:defRPr baseline="0"/>
            </a:lvl2pPr>
          </a:lstStyle>
          <a:p>
            <a:pPr>
              <a:buClr>
                <a:srgbClr val="FF0000"/>
              </a:buClr>
              <a:buFont typeface="Wingdings" pitchFamily="2" charset="2"/>
              <a:buChar char="§"/>
            </a:pPr>
            <a:r>
              <a:rPr lang="de-CH" sz="2400" dirty="0" smtClean="0">
                <a:latin typeface="Arial" pitchFamily="34" charset="0"/>
                <a:cs typeface="Arial" pitchFamily="34" charset="0"/>
              </a:rPr>
              <a:t>Erste Ebene	</a:t>
            </a:r>
          </a:p>
          <a:p>
            <a:pPr lvl="1">
              <a:buClr>
                <a:srgbClr val="FF0000"/>
              </a:buClr>
              <a:buFont typeface="Wingdings" pitchFamily="2" charset="2"/>
              <a:buChar char="§"/>
            </a:pPr>
            <a:r>
              <a:rPr lang="de-CH" sz="2000" dirty="0" smtClean="0">
                <a:latin typeface="Arial" pitchFamily="34" charset="0"/>
                <a:cs typeface="Arial" pitchFamily="34" charset="0"/>
              </a:rPr>
              <a:t>Zweite Ebene</a:t>
            </a:r>
            <a:endParaRPr lang="de-CH" sz="2400" dirty="0" smtClean="0">
              <a:latin typeface="Arial" pitchFamily="34" charset="0"/>
              <a:cs typeface="Arial" pitchFamily="34" charset="0"/>
            </a:endParaRPr>
          </a:p>
          <a:p>
            <a:pPr lvl="1">
              <a:buClr>
                <a:srgbClr val="FF0000"/>
              </a:buClr>
              <a:buFont typeface="Wingdings" pitchFamily="2" charset="2"/>
              <a:buChar char="§"/>
            </a:pPr>
            <a:endParaRPr lang="de-CH" sz="2000" dirty="0" smtClean="0">
              <a:latin typeface="Arial" pitchFamily="34" charset="0"/>
              <a:cs typeface="Arial" pitchFamily="34" charset="0"/>
            </a:endParaRPr>
          </a:p>
        </p:txBody>
      </p:sp>
      <p:sp>
        <p:nvSpPr>
          <p:cNvPr id="4" name="Datumsplatzhalter 3"/>
          <p:cNvSpPr>
            <a:spLocks noGrp="1"/>
          </p:cNvSpPr>
          <p:nvPr>
            <p:ph type="dt" sz="half" idx="10"/>
          </p:nvPr>
        </p:nvSpPr>
        <p:spPr/>
        <p:txBody>
          <a:bodyPr/>
          <a:lstStyle>
            <a:lvl1pPr>
              <a:defRPr>
                <a:latin typeface="Futura Bk BT" pitchFamily="34" charset="0"/>
              </a:defRPr>
            </a:lvl1pPr>
          </a:lstStyle>
          <a:p>
            <a:pPr>
              <a:defRPr/>
            </a:pPr>
            <a:r>
              <a:rPr lang="de-DE" smtClean="0">
                <a:solidFill>
                  <a:srgbClr val="000000"/>
                </a:solidFill>
              </a:rPr>
              <a:t>  2016</a:t>
            </a:r>
            <a:endParaRPr lang="de-DE" dirty="0">
              <a:solidFill>
                <a:srgbClr val="000000"/>
              </a:solidFill>
              <a:latin typeface="Arial" panose="020B0604020202020204" pitchFamily="34" charset="0"/>
              <a:cs typeface="Arial" panose="020B0604020202020204" pitchFamily="34" charset="0"/>
            </a:endParaRPr>
          </a:p>
        </p:txBody>
      </p:sp>
      <p:sp>
        <p:nvSpPr>
          <p:cNvPr id="5" name="Foliennummernplatzhalter 4"/>
          <p:cNvSpPr>
            <a:spLocks noGrp="1"/>
          </p:cNvSpPr>
          <p:nvPr>
            <p:ph type="sldNum" sz="quarter" idx="11"/>
          </p:nvPr>
        </p:nvSpPr>
        <p:spPr/>
        <p:txBody>
          <a:bodyPr/>
          <a:lstStyle>
            <a:lvl1pPr>
              <a:defRPr sz="800">
                <a:latin typeface="+mj-lt"/>
              </a:defRPr>
            </a:lvl1pPr>
          </a:lstStyle>
          <a:p>
            <a:pPr>
              <a:defRPr/>
            </a:pPr>
            <a:endParaRPr lang="de-DE" dirty="0" smtClean="0">
              <a:solidFill>
                <a:srgbClr val="000000"/>
              </a:solidFill>
            </a:endParaRPr>
          </a:p>
          <a:p>
            <a:pPr>
              <a:defRPr/>
            </a:pPr>
            <a:fld id="{6C58D6A9-BD3E-4FE1-A215-B0FB3D2D284A}" type="slidenum">
              <a:rPr lang="de-DE" smtClean="0">
                <a:solidFill>
                  <a:srgbClr val="000000"/>
                </a:solidFill>
                <a:latin typeface="Arial" panose="020B0604020202020204" pitchFamily="34" charset="0"/>
                <a:cs typeface="Arial" panose="020B0604020202020204" pitchFamily="34" charset="0"/>
              </a:rPr>
              <a:pPr>
                <a:defRPr/>
              </a:pPr>
              <a:t>‹Nr.›</a:t>
            </a:fld>
            <a:endParaRPr lang="de-DE" dirty="0">
              <a:solidFill>
                <a:srgbClr val="000000"/>
              </a:solidFill>
              <a:latin typeface="Arial" panose="020B0604020202020204" pitchFamily="34" charset="0"/>
              <a:cs typeface="Arial" panose="020B0604020202020204" pitchFamily="34" charset="0"/>
            </a:endParaRPr>
          </a:p>
        </p:txBody>
      </p:sp>
      <p:sp>
        <p:nvSpPr>
          <p:cNvPr id="6" name="Titel 1"/>
          <p:cNvSpPr>
            <a:spLocks noGrp="1"/>
          </p:cNvSpPr>
          <p:nvPr>
            <p:ph type="title"/>
          </p:nvPr>
        </p:nvSpPr>
        <p:spPr>
          <a:xfrm>
            <a:off x="349188" y="836712"/>
            <a:ext cx="8445624" cy="634082"/>
          </a:xfrm>
          <a:prstGeom prst="rect">
            <a:avLst/>
          </a:prstGeom>
          <a:ln>
            <a:noFill/>
            <a:prstDash val="solid"/>
          </a:ln>
        </p:spPr>
        <p:txBody>
          <a:bodyPr>
            <a:noAutofit/>
          </a:bodyPr>
          <a:lstStyle>
            <a:lvl1pPr>
              <a:defRPr b="0" baseline="0"/>
            </a:lvl1pPr>
          </a:lstStyle>
          <a:p>
            <a:pPr algn="l"/>
            <a:r>
              <a:rPr lang="fr-FR" sz="2800" b="1" dirty="0" smtClean="0">
                <a:latin typeface="Arial" pitchFamily="34" charset="0"/>
                <a:cs typeface="Arial" pitchFamily="34" charset="0"/>
              </a:rPr>
              <a:t>Modifiez le style du titre</a:t>
            </a:r>
            <a:endParaRPr lang="de-CH" sz="2800" b="1" dirty="0">
              <a:latin typeface="Arial" pitchFamily="34" charset="0"/>
              <a:cs typeface="Arial" pitchFamily="34" charset="0"/>
            </a:endParaRPr>
          </a:p>
        </p:txBody>
      </p:sp>
    </p:spTree>
    <p:extLst>
      <p:ext uri="{BB962C8B-B14F-4D97-AF65-F5344CB8AC3E}">
        <p14:creationId xmlns:p14="http://schemas.microsoft.com/office/powerpoint/2010/main" val="2214816900"/>
      </p:ext>
    </p:extLst>
  </p:cSld>
  <p:clrMapOvr>
    <a:masterClrMapping/>
  </p:clrMapOvr>
  <p:transition>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r>
              <a:rPr lang="de-DE" smtClean="0"/>
              <a:t>  2016</a:t>
            </a:r>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4289578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r>
              <a:rPr lang="de-DE" smtClean="0"/>
              <a:t>  2016</a:t>
            </a:r>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476165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r>
              <a:rPr lang="de-DE" smtClean="0"/>
              <a:t>  2016</a:t>
            </a:r>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1815568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r>
              <a:rPr lang="de-DE" smtClean="0"/>
              <a:t>  2016</a:t>
            </a:r>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3362542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2406971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4269672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276475"/>
            <a:ext cx="7772400" cy="1470025"/>
          </a:xfrm>
          <a:prstGeom prst="rect">
            <a:avLst/>
          </a:prstGeom>
        </p:spPr>
        <p:txBody>
          <a:bodyPr>
            <a:normAutofit/>
          </a:bodyPr>
          <a:lstStyle>
            <a:lvl1pPr algn="ctr">
              <a:lnSpc>
                <a:spcPts val="4500"/>
              </a:lnSpc>
              <a:defRPr sz="2800" b="1"/>
            </a:lvl1pPr>
          </a:lstStyle>
          <a:p>
            <a:r>
              <a:rPr lang="fr-FR" noProof="0" smtClean="0"/>
              <a:t>Modifiez le style du titre</a:t>
            </a:r>
            <a:endParaRPr lang="de-CH" noProof="0"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lnSpc>
                <a:spcPts val="3500"/>
              </a:lnSpc>
              <a:spcBef>
                <a:spcPct val="0"/>
              </a:spcBef>
              <a:buFont typeface="Wingdings" pitchFamily="2" charset="2"/>
              <a:buNone/>
              <a:defRPr/>
            </a:lvl1pPr>
          </a:lstStyle>
          <a:p>
            <a:r>
              <a:rPr lang="fr-FR" noProof="0" smtClean="0"/>
              <a:t>Modifiez le style des sous-titres du masque</a:t>
            </a:r>
            <a:endParaRPr lang="de-CH" noProof="0" dirty="0"/>
          </a:p>
        </p:txBody>
      </p:sp>
      <p:pic>
        <p:nvPicPr>
          <p:cNvPr id="1027" name="Picture 3" descr="logo_deutsch"/>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51520" y="212725"/>
            <a:ext cx="32004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436096" y="212725"/>
            <a:ext cx="3400425" cy="49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48353"/>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rste Ebene">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lvl1pPr>
              <a:defRPr>
                <a:latin typeface="Futura Bk BT" pitchFamily="34" charset="0"/>
              </a:defRPr>
            </a:lvl1pPr>
          </a:lstStyle>
          <a:p>
            <a:pPr>
              <a:defRPr/>
            </a:pPr>
            <a:r>
              <a:rPr lang="de-DE" smtClean="0">
                <a:solidFill>
                  <a:srgbClr val="000000"/>
                </a:solidFill>
              </a:rPr>
              <a:t>  2016</a:t>
            </a:r>
            <a:endParaRPr lang="de-DE" dirty="0">
              <a:solidFill>
                <a:srgbClr val="000000"/>
              </a:solidFill>
              <a:latin typeface="Arial" panose="020B0604020202020204" pitchFamily="34" charset="0"/>
              <a:cs typeface="Arial" panose="020B0604020202020204" pitchFamily="34" charset="0"/>
            </a:endParaRPr>
          </a:p>
        </p:txBody>
      </p:sp>
      <p:sp>
        <p:nvSpPr>
          <p:cNvPr id="5" name="Foliennummernplatzhalter 4"/>
          <p:cNvSpPr>
            <a:spLocks noGrp="1"/>
          </p:cNvSpPr>
          <p:nvPr>
            <p:ph type="sldNum" sz="quarter" idx="11"/>
          </p:nvPr>
        </p:nvSpPr>
        <p:spPr/>
        <p:txBody>
          <a:bodyPr/>
          <a:lstStyle>
            <a:lvl1pPr>
              <a:defRPr sz="800">
                <a:latin typeface="+mj-lt"/>
              </a:defRPr>
            </a:lvl1pPr>
          </a:lstStyle>
          <a:p>
            <a:pPr>
              <a:defRPr/>
            </a:pPr>
            <a:endParaRPr lang="de-DE" dirty="0" smtClean="0">
              <a:solidFill>
                <a:srgbClr val="000000"/>
              </a:solidFill>
            </a:endParaRPr>
          </a:p>
          <a:p>
            <a:pPr>
              <a:defRPr/>
            </a:pPr>
            <a:fld id="{6C58D6A9-BD3E-4FE1-A215-B0FB3D2D284A}" type="slidenum">
              <a:rPr lang="de-DE" smtClean="0">
                <a:solidFill>
                  <a:srgbClr val="000000"/>
                </a:solidFill>
                <a:latin typeface="Arial" panose="020B0604020202020204" pitchFamily="34" charset="0"/>
                <a:cs typeface="Arial" panose="020B0604020202020204" pitchFamily="34" charset="0"/>
              </a:rPr>
              <a:pPr>
                <a:defRPr/>
              </a:pPr>
              <a:t>‹Nr.›</a:t>
            </a:fld>
            <a:endParaRPr lang="de-DE" dirty="0">
              <a:solidFill>
                <a:srgbClr val="000000"/>
              </a:solidFill>
              <a:latin typeface="Arial" panose="020B0604020202020204" pitchFamily="34" charset="0"/>
              <a:cs typeface="Arial" panose="020B0604020202020204" pitchFamily="34" charset="0"/>
            </a:endParaRPr>
          </a:p>
        </p:txBody>
      </p:sp>
      <p:sp>
        <p:nvSpPr>
          <p:cNvPr id="8" name="Textplatzhalter 2"/>
          <p:cNvSpPr>
            <a:spLocks noGrp="1"/>
          </p:cNvSpPr>
          <p:nvPr>
            <p:ph idx="1"/>
          </p:nvPr>
        </p:nvSpPr>
        <p:spPr>
          <a:xfrm>
            <a:off x="457200" y="1988840"/>
            <a:ext cx="8229600" cy="3805883"/>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836712"/>
            <a:ext cx="85725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3068" y="1555849"/>
            <a:ext cx="8297863" cy="3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786705"/>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1310329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240625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1796006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r>
              <a:rPr lang="de-DE" smtClean="0"/>
              <a:t>  2016</a:t>
            </a:r>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351555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r>
              <a:rPr lang="de-DE" smtClean="0"/>
              <a:t>  2016</a:t>
            </a:r>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1500257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r>
              <a:rPr lang="de-DE" smtClean="0"/>
              <a:t>  2016</a:t>
            </a:r>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AEBA5DE-794B-4353-974E-36960416BE61}" type="slidenum">
              <a:rPr lang="fr-FR" smtClean="0"/>
              <a:t>‹Nr.›</a:t>
            </a:fld>
            <a:endParaRPr lang="fr-FR"/>
          </a:p>
        </p:txBody>
      </p:sp>
    </p:spTree>
    <p:extLst>
      <p:ext uri="{BB962C8B-B14F-4D97-AF65-F5344CB8AC3E}">
        <p14:creationId xmlns:p14="http://schemas.microsoft.com/office/powerpoint/2010/main" val="24640940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457200" y="6308725"/>
            <a:ext cx="2133600" cy="433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dirty="0" smtClean="0">
                <a:latin typeface="NimbusSanNov" pitchFamily="18" charset="0"/>
                <a:cs typeface="+mn-cs"/>
              </a:defRPr>
            </a:lvl1pPr>
          </a:lstStyle>
          <a:p>
            <a:pPr>
              <a:defRPr/>
            </a:pPr>
            <a:r>
              <a:rPr lang="de-DE" smtClean="0">
                <a:solidFill>
                  <a:srgbClr val="000000"/>
                </a:solidFill>
              </a:rPr>
              <a:t>  2016</a:t>
            </a:r>
            <a:endParaRPr lang="de-DE" dirty="0">
              <a:solidFill>
                <a:srgbClr val="000000"/>
              </a:solidFill>
              <a:latin typeface="Arial" panose="020B0604020202020204" pitchFamily="34" charset="0"/>
              <a:cs typeface="Arial" panose="020B0604020202020204" pitchFamily="34" charset="0"/>
            </a:endParaRPr>
          </a:p>
        </p:txBody>
      </p:sp>
      <p:sp>
        <p:nvSpPr>
          <p:cNvPr id="1030" name="Rectangle 6"/>
          <p:cNvSpPr>
            <a:spLocks noGrp="1" noChangeArrowheads="1"/>
          </p:cNvSpPr>
          <p:nvPr>
            <p:ph type="sldNum" sz="quarter" idx="4"/>
          </p:nvPr>
        </p:nvSpPr>
        <p:spPr bwMode="auto">
          <a:xfrm>
            <a:off x="2627313" y="6364288"/>
            <a:ext cx="3887787" cy="3603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dirty="0" smtClean="0">
                <a:latin typeface="NimbusSanNovSemBol" pitchFamily="18" charset="0"/>
                <a:cs typeface="+mn-cs"/>
              </a:defRPr>
            </a:lvl1pPr>
          </a:lstStyle>
          <a:p>
            <a:pPr>
              <a:defRPr/>
            </a:pPr>
            <a:endParaRPr lang="de-DE" dirty="0" smtClean="0">
              <a:solidFill>
                <a:srgbClr val="000000"/>
              </a:solidFill>
            </a:endParaRPr>
          </a:p>
          <a:p>
            <a:pPr>
              <a:defRPr/>
            </a:pPr>
            <a:fld id="{DB910B38-8C58-4D2D-8539-314398D723EB}" type="slidenum">
              <a:rPr lang="de-DE" smtClean="0">
                <a:solidFill>
                  <a:srgbClr val="000000"/>
                </a:solidFill>
                <a:latin typeface="Arial" panose="020B0604020202020204" pitchFamily="34" charset="0"/>
                <a:cs typeface="Arial" panose="020B0604020202020204" pitchFamily="34" charset="0"/>
              </a:rPr>
              <a:pPr>
                <a:defRPr/>
              </a:pPr>
              <a:t>‹Nr.›</a:t>
            </a:fld>
            <a:endParaRPr lang="de-DE" dirty="0">
              <a:solidFill>
                <a:srgbClr val="000000"/>
              </a:solidFill>
              <a:latin typeface="Arial" panose="020B0604020202020204" pitchFamily="34" charset="0"/>
              <a:cs typeface="Arial" panose="020B0604020202020204" pitchFamily="34" charset="0"/>
            </a:endParaRPr>
          </a:p>
        </p:txBody>
      </p:sp>
      <p:sp>
        <p:nvSpPr>
          <p:cNvPr id="8" name="Titel 1"/>
          <p:cNvSpPr txBox="1">
            <a:spLocks/>
          </p:cNvSpPr>
          <p:nvPr/>
        </p:nvSpPr>
        <p:spPr>
          <a:xfrm>
            <a:off x="374848" y="274638"/>
            <a:ext cx="8229600" cy="634082"/>
          </a:xfrm>
          <a:prstGeom prst="rect">
            <a:avLst/>
          </a:prstGeom>
          <a:ln>
            <a:noFill/>
            <a:prstDash val="solid"/>
          </a:ln>
        </p:spPr>
        <p:txBody>
          <a:bodyPr>
            <a:noAutofit/>
          </a:bodyPr>
          <a:lstStyle>
            <a:lvl1pPr algn="ctr" rtl="0" eaLnBrk="1" fontAlgn="base" hangingPunct="1">
              <a:spcBef>
                <a:spcPct val="0"/>
              </a:spcBef>
              <a:spcAft>
                <a:spcPct val="0"/>
              </a:spcAft>
              <a:defRPr sz="3600" b="1" baseline="0">
                <a:solidFill>
                  <a:schemeClr val="tx2"/>
                </a:solidFill>
                <a:latin typeface="NimbusSanNov" pitchFamily="18" charset="0"/>
                <a:ea typeface="+mj-ea"/>
                <a:cs typeface="+mj-cs"/>
              </a:defRPr>
            </a:lvl1pPr>
            <a:lvl2pPr algn="ctr" rtl="0" eaLnBrk="1" fontAlgn="base" hangingPunct="1">
              <a:spcBef>
                <a:spcPct val="0"/>
              </a:spcBef>
              <a:spcAft>
                <a:spcPct val="0"/>
              </a:spcAft>
              <a:defRPr sz="3600" b="1">
                <a:solidFill>
                  <a:schemeClr val="tx2"/>
                </a:solidFill>
                <a:latin typeface="NimbusSanNov" pitchFamily="18" charset="0"/>
              </a:defRPr>
            </a:lvl2pPr>
            <a:lvl3pPr algn="ctr" rtl="0" eaLnBrk="1" fontAlgn="base" hangingPunct="1">
              <a:spcBef>
                <a:spcPct val="0"/>
              </a:spcBef>
              <a:spcAft>
                <a:spcPct val="0"/>
              </a:spcAft>
              <a:defRPr sz="3600" b="1">
                <a:solidFill>
                  <a:schemeClr val="tx2"/>
                </a:solidFill>
                <a:latin typeface="NimbusSanNov" pitchFamily="18" charset="0"/>
              </a:defRPr>
            </a:lvl3pPr>
            <a:lvl4pPr algn="ctr" rtl="0" eaLnBrk="1" fontAlgn="base" hangingPunct="1">
              <a:spcBef>
                <a:spcPct val="0"/>
              </a:spcBef>
              <a:spcAft>
                <a:spcPct val="0"/>
              </a:spcAft>
              <a:defRPr sz="3600" b="1">
                <a:solidFill>
                  <a:schemeClr val="tx2"/>
                </a:solidFill>
                <a:latin typeface="NimbusSanNov" pitchFamily="18" charset="0"/>
              </a:defRPr>
            </a:lvl4pPr>
            <a:lvl5pPr algn="ctr" rtl="0" eaLnBrk="1" fontAlgn="base" hangingPunct="1">
              <a:spcBef>
                <a:spcPct val="0"/>
              </a:spcBef>
              <a:spcAft>
                <a:spcPct val="0"/>
              </a:spcAft>
              <a:defRPr sz="3600" b="1">
                <a:solidFill>
                  <a:schemeClr val="tx2"/>
                </a:solidFill>
                <a:latin typeface="NimbusSanNov" pitchFamily="18" charset="0"/>
              </a:defRPr>
            </a:lvl5pPr>
            <a:lvl6pPr marL="457200" algn="ctr" rtl="0" eaLnBrk="1" fontAlgn="base" hangingPunct="1">
              <a:spcBef>
                <a:spcPct val="0"/>
              </a:spcBef>
              <a:spcAft>
                <a:spcPct val="0"/>
              </a:spcAft>
              <a:defRPr sz="3600">
                <a:solidFill>
                  <a:schemeClr val="tx2"/>
                </a:solidFill>
                <a:latin typeface="Futura Hv BT" pitchFamily="34" charset="0"/>
              </a:defRPr>
            </a:lvl6pPr>
            <a:lvl7pPr marL="914400" algn="ctr" rtl="0" eaLnBrk="1" fontAlgn="base" hangingPunct="1">
              <a:spcBef>
                <a:spcPct val="0"/>
              </a:spcBef>
              <a:spcAft>
                <a:spcPct val="0"/>
              </a:spcAft>
              <a:defRPr sz="3600">
                <a:solidFill>
                  <a:schemeClr val="tx2"/>
                </a:solidFill>
                <a:latin typeface="Futura Hv BT" pitchFamily="34" charset="0"/>
              </a:defRPr>
            </a:lvl7pPr>
            <a:lvl8pPr marL="1371600" algn="ctr" rtl="0" eaLnBrk="1" fontAlgn="base" hangingPunct="1">
              <a:spcBef>
                <a:spcPct val="0"/>
              </a:spcBef>
              <a:spcAft>
                <a:spcPct val="0"/>
              </a:spcAft>
              <a:defRPr sz="3600">
                <a:solidFill>
                  <a:schemeClr val="tx2"/>
                </a:solidFill>
                <a:latin typeface="Futura Hv BT" pitchFamily="34" charset="0"/>
              </a:defRPr>
            </a:lvl8pPr>
            <a:lvl9pPr marL="1828800" algn="ctr" rtl="0" eaLnBrk="1" fontAlgn="base" hangingPunct="1">
              <a:spcBef>
                <a:spcPct val="0"/>
              </a:spcBef>
              <a:spcAft>
                <a:spcPct val="0"/>
              </a:spcAft>
              <a:defRPr sz="3600">
                <a:solidFill>
                  <a:schemeClr val="tx2"/>
                </a:solidFill>
                <a:latin typeface="Futura Hv BT" pitchFamily="34" charset="0"/>
              </a:defRPr>
            </a:lvl9pPr>
          </a:lstStyle>
          <a:p>
            <a:pPr algn="l"/>
            <a:endParaRPr lang="de-CH" sz="2800" kern="0" dirty="0">
              <a:latin typeface="Arial" pitchFamily="34" charset="0"/>
              <a:cs typeface="Arial" pitchFamily="34" charset="0"/>
            </a:endParaRPr>
          </a:p>
        </p:txBody>
      </p:sp>
      <p:sp>
        <p:nvSpPr>
          <p:cNvPr id="3" name="Textplatzhalter 2"/>
          <p:cNvSpPr>
            <a:spLocks noGrp="1"/>
          </p:cNvSpPr>
          <p:nvPr>
            <p:ph type="body" idx="1"/>
          </p:nvPr>
        </p:nvSpPr>
        <p:spPr>
          <a:xfrm>
            <a:off x="457200" y="980728"/>
            <a:ext cx="8229600" cy="4525963"/>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pic>
        <p:nvPicPr>
          <p:cNvPr id="2050" name="Picture 2" descr="logo_franz"/>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473700" y="140723"/>
            <a:ext cx="33909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logo_deutsch"/>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82621" y="140255"/>
            <a:ext cx="32004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403570"/>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46" r:id="rId4"/>
  </p:sldLayoutIdLst>
  <p:transition>
    <p:fade thruBlk="1"/>
  </p:transition>
  <p:timing>
    <p:tnLst>
      <p:par>
        <p:cTn id="1" dur="indefinite" restart="never" nodeType="tmRoot"/>
      </p:par>
    </p:tnLst>
  </p:timing>
  <p:hf hdr="0" ftr="0"/>
  <p:txStyles>
    <p:titleStyle>
      <a:lvl1pPr algn="l" rtl="0" eaLnBrk="1" fontAlgn="base" hangingPunct="1">
        <a:spcBef>
          <a:spcPct val="0"/>
        </a:spcBef>
        <a:spcAft>
          <a:spcPct val="0"/>
        </a:spcAft>
        <a:defRPr sz="2800" b="1" baseline="0">
          <a:solidFill>
            <a:schemeClr val="tx2"/>
          </a:solidFill>
          <a:latin typeface="Arial" pitchFamily="34" charset="0"/>
          <a:ea typeface="+mj-ea"/>
          <a:cs typeface="+mj-cs"/>
        </a:defRPr>
      </a:lvl1pPr>
      <a:lvl2pPr algn="ctr" rtl="0" eaLnBrk="1" fontAlgn="base" hangingPunct="1">
        <a:spcBef>
          <a:spcPct val="0"/>
        </a:spcBef>
        <a:spcAft>
          <a:spcPct val="0"/>
        </a:spcAft>
        <a:defRPr sz="3600" b="1">
          <a:solidFill>
            <a:schemeClr val="tx2"/>
          </a:solidFill>
          <a:latin typeface="NimbusSanNov" pitchFamily="18" charset="0"/>
        </a:defRPr>
      </a:lvl2pPr>
      <a:lvl3pPr algn="ctr" rtl="0" eaLnBrk="1" fontAlgn="base" hangingPunct="1">
        <a:spcBef>
          <a:spcPct val="0"/>
        </a:spcBef>
        <a:spcAft>
          <a:spcPct val="0"/>
        </a:spcAft>
        <a:defRPr sz="3600" b="1">
          <a:solidFill>
            <a:schemeClr val="tx2"/>
          </a:solidFill>
          <a:latin typeface="NimbusSanNov" pitchFamily="18" charset="0"/>
        </a:defRPr>
      </a:lvl3pPr>
      <a:lvl4pPr algn="ctr" rtl="0" eaLnBrk="1" fontAlgn="base" hangingPunct="1">
        <a:spcBef>
          <a:spcPct val="0"/>
        </a:spcBef>
        <a:spcAft>
          <a:spcPct val="0"/>
        </a:spcAft>
        <a:defRPr sz="3600" b="1">
          <a:solidFill>
            <a:schemeClr val="tx2"/>
          </a:solidFill>
          <a:latin typeface="NimbusSanNov" pitchFamily="18" charset="0"/>
        </a:defRPr>
      </a:lvl4pPr>
      <a:lvl5pPr algn="ctr" rtl="0" eaLnBrk="1" fontAlgn="base" hangingPunct="1">
        <a:spcBef>
          <a:spcPct val="0"/>
        </a:spcBef>
        <a:spcAft>
          <a:spcPct val="0"/>
        </a:spcAft>
        <a:defRPr sz="3600" b="1">
          <a:solidFill>
            <a:schemeClr val="tx2"/>
          </a:solidFill>
          <a:latin typeface="NimbusSanNov" pitchFamily="18" charset="0"/>
        </a:defRPr>
      </a:lvl5pPr>
      <a:lvl6pPr marL="457200" algn="ctr" rtl="0" eaLnBrk="1" fontAlgn="base" hangingPunct="1">
        <a:spcBef>
          <a:spcPct val="0"/>
        </a:spcBef>
        <a:spcAft>
          <a:spcPct val="0"/>
        </a:spcAft>
        <a:defRPr sz="3600">
          <a:solidFill>
            <a:schemeClr val="tx2"/>
          </a:solidFill>
          <a:latin typeface="Futura Hv BT" pitchFamily="34" charset="0"/>
        </a:defRPr>
      </a:lvl6pPr>
      <a:lvl7pPr marL="914400" algn="ctr" rtl="0" eaLnBrk="1" fontAlgn="base" hangingPunct="1">
        <a:spcBef>
          <a:spcPct val="0"/>
        </a:spcBef>
        <a:spcAft>
          <a:spcPct val="0"/>
        </a:spcAft>
        <a:defRPr sz="3600">
          <a:solidFill>
            <a:schemeClr val="tx2"/>
          </a:solidFill>
          <a:latin typeface="Futura Hv BT" pitchFamily="34" charset="0"/>
        </a:defRPr>
      </a:lvl7pPr>
      <a:lvl8pPr marL="1371600" algn="ctr" rtl="0" eaLnBrk="1" fontAlgn="base" hangingPunct="1">
        <a:spcBef>
          <a:spcPct val="0"/>
        </a:spcBef>
        <a:spcAft>
          <a:spcPct val="0"/>
        </a:spcAft>
        <a:defRPr sz="3600">
          <a:solidFill>
            <a:schemeClr val="tx2"/>
          </a:solidFill>
          <a:latin typeface="Futura Hv BT" pitchFamily="34" charset="0"/>
        </a:defRPr>
      </a:lvl8pPr>
      <a:lvl9pPr marL="1828800" algn="ctr" rtl="0" eaLnBrk="1" fontAlgn="base" hangingPunct="1">
        <a:spcBef>
          <a:spcPct val="0"/>
        </a:spcBef>
        <a:spcAft>
          <a:spcPct val="0"/>
        </a:spcAft>
        <a:defRPr sz="3600">
          <a:solidFill>
            <a:schemeClr val="tx2"/>
          </a:solidFill>
          <a:latin typeface="Futura Hv BT" pitchFamily="34" charset="0"/>
        </a:defRPr>
      </a:lvl9pPr>
    </p:titleStyle>
    <p:bodyStyle>
      <a:lvl1pPr marL="357188" indent="-357188" algn="l" defTabSz="715963" rtl="0" eaLnBrk="1" fontAlgn="base" hangingPunct="1">
        <a:spcBef>
          <a:spcPct val="20000"/>
        </a:spcBef>
        <a:spcAft>
          <a:spcPct val="0"/>
        </a:spcAft>
        <a:buClr>
          <a:srgbClr val="FF0000"/>
        </a:buClr>
        <a:buSzPct val="100000"/>
        <a:buFont typeface="Wingdings" pitchFamily="2" charset="2"/>
        <a:buChar char="§"/>
        <a:defRPr sz="2400" baseline="0">
          <a:solidFill>
            <a:schemeClr val="tx1"/>
          </a:solidFill>
          <a:latin typeface="Arial" pitchFamily="34" charset="0"/>
          <a:ea typeface="+mn-ea"/>
          <a:cs typeface="+mn-cs"/>
        </a:defRPr>
      </a:lvl1pPr>
      <a:lvl2pPr marL="715963" indent="-358775" algn="l" defTabSz="715963" rtl="0" eaLnBrk="1" fontAlgn="base" hangingPunct="1">
        <a:spcBef>
          <a:spcPct val="20000"/>
        </a:spcBef>
        <a:spcAft>
          <a:spcPct val="0"/>
        </a:spcAft>
        <a:buClr>
          <a:srgbClr val="FF0000"/>
        </a:buClr>
        <a:buSzPct val="75000"/>
        <a:buFont typeface="Wingdings" pitchFamily="2" charset="2"/>
        <a:buChar char="§"/>
        <a:defRPr sz="2200" baseline="0">
          <a:solidFill>
            <a:schemeClr val="tx1"/>
          </a:solidFill>
          <a:latin typeface="Arial" pitchFamily="34" charset="0"/>
          <a:cs typeface="Arial" pitchFamily="34" charset="0"/>
        </a:defRPr>
      </a:lvl2pPr>
      <a:lvl3pPr marL="1073150" indent="-357188" algn="l" defTabSz="715963" rtl="0" eaLnBrk="1" fontAlgn="base" hangingPunct="1">
        <a:spcBef>
          <a:spcPct val="20000"/>
        </a:spcBef>
        <a:spcAft>
          <a:spcPct val="0"/>
        </a:spcAft>
        <a:buClr>
          <a:srgbClr val="FF0000"/>
        </a:buClr>
        <a:buSzPct val="66000"/>
        <a:buFont typeface="Wingdings" pitchFamily="2" charset="2"/>
        <a:buChar char="§"/>
        <a:defRPr sz="1800">
          <a:solidFill>
            <a:schemeClr val="tx1"/>
          </a:solidFill>
          <a:latin typeface="Arial" pitchFamily="34" charset="0"/>
          <a:cs typeface="Arial" pitchFamily="34" charset="0"/>
        </a:defRPr>
      </a:lvl3pPr>
      <a:lvl4pPr marL="1276350" indent="-203200" algn="l" defTabSz="715963" rtl="0" eaLnBrk="1" fontAlgn="base" hangingPunct="1">
        <a:spcBef>
          <a:spcPct val="20000"/>
        </a:spcBef>
        <a:spcAft>
          <a:spcPct val="0"/>
        </a:spcAft>
        <a:buClr>
          <a:srgbClr val="FF0000"/>
        </a:buClr>
        <a:buSzPct val="66000"/>
        <a:buFont typeface="Wingdings" pitchFamily="2" charset="2"/>
        <a:buChar char="§"/>
        <a:defRPr sz="2000">
          <a:solidFill>
            <a:schemeClr val="tx1"/>
          </a:solidFill>
          <a:latin typeface="Arial" pitchFamily="34" charset="0"/>
          <a:cs typeface="Arial" pitchFamily="34" charset="0"/>
        </a:defRPr>
      </a:lvl4pPr>
      <a:lvl5pPr marL="1431925" indent="-179388" algn="l" defTabSz="715963" rtl="0" eaLnBrk="1" fontAlgn="base" hangingPunct="1">
        <a:spcBef>
          <a:spcPct val="20000"/>
        </a:spcBef>
        <a:spcAft>
          <a:spcPct val="0"/>
        </a:spcAft>
        <a:buClr>
          <a:srgbClr val="FF0000"/>
        </a:buClr>
        <a:buSzPct val="66000"/>
        <a:buFont typeface="Wingdings" pitchFamily="2" charset="2"/>
        <a:buChar char="§"/>
        <a:defRPr sz="2000">
          <a:solidFill>
            <a:schemeClr val="tx1"/>
          </a:solidFill>
          <a:latin typeface="Arial" pitchFamily="34" charset="0"/>
          <a:cs typeface="Arial" pitchFamily="34" charset="0"/>
        </a:defRPr>
      </a:lvl5pPr>
      <a:lvl6pPr marL="1885950" indent="-227013" algn="l" defTabSz="715963" rtl="0" eaLnBrk="1" fontAlgn="base" hangingPunct="1">
        <a:spcBef>
          <a:spcPct val="20000"/>
        </a:spcBef>
        <a:spcAft>
          <a:spcPct val="0"/>
        </a:spcAft>
        <a:buSzPct val="35000"/>
        <a:buFont typeface="Wingdings" pitchFamily="2" charset="2"/>
        <a:buChar char="o"/>
        <a:defRPr sz="2000">
          <a:solidFill>
            <a:schemeClr val="tx1"/>
          </a:solidFill>
          <a:latin typeface="Futura Bk BT" pitchFamily="34" charset="0"/>
        </a:defRPr>
      </a:lvl6pPr>
      <a:lvl7pPr marL="2343150" indent="-227013" algn="l" defTabSz="715963" rtl="0" eaLnBrk="1" fontAlgn="base" hangingPunct="1">
        <a:spcBef>
          <a:spcPct val="20000"/>
        </a:spcBef>
        <a:spcAft>
          <a:spcPct val="0"/>
        </a:spcAft>
        <a:buSzPct val="35000"/>
        <a:buFont typeface="Wingdings" pitchFamily="2" charset="2"/>
        <a:buChar char="o"/>
        <a:defRPr sz="2000">
          <a:solidFill>
            <a:schemeClr val="tx1"/>
          </a:solidFill>
          <a:latin typeface="Futura Bk BT" pitchFamily="34" charset="0"/>
        </a:defRPr>
      </a:lvl7pPr>
      <a:lvl8pPr marL="2800350" indent="-227013" algn="l" defTabSz="715963" rtl="0" eaLnBrk="1" fontAlgn="base" hangingPunct="1">
        <a:spcBef>
          <a:spcPct val="20000"/>
        </a:spcBef>
        <a:spcAft>
          <a:spcPct val="0"/>
        </a:spcAft>
        <a:buSzPct val="35000"/>
        <a:buFont typeface="Wingdings" pitchFamily="2" charset="2"/>
        <a:buChar char="o"/>
        <a:defRPr sz="2000">
          <a:solidFill>
            <a:schemeClr val="tx1"/>
          </a:solidFill>
          <a:latin typeface="Futura Bk BT" pitchFamily="34" charset="0"/>
        </a:defRPr>
      </a:lvl8pPr>
      <a:lvl9pPr marL="3257550" indent="-227013" algn="l" defTabSz="715963" rtl="0" eaLnBrk="1" fontAlgn="base" hangingPunct="1">
        <a:spcBef>
          <a:spcPct val="20000"/>
        </a:spcBef>
        <a:spcAft>
          <a:spcPct val="0"/>
        </a:spcAft>
        <a:buSzPct val="35000"/>
        <a:buFont typeface="Wingdings" pitchFamily="2" charset="2"/>
        <a:buChar char="o"/>
        <a:defRPr sz="2000">
          <a:solidFill>
            <a:schemeClr val="tx1"/>
          </a:solidFill>
          <a:latin typeface="Futura Bk BT" pitchFamily="34" charset="0"/>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de-DE" smtClean="0"/>
              <a:t>  2016</a:t>
            </a: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EBA5DE-794B-4353-974E-36960416BE61}" type="slidenum">
              <a:rPr lang="fr-FR" smtClean="0"/>
              <a:t>‹Nr.›</a:t>
            </a:fld>
            <a:endParaRPr lang="fr-FR"/>
          </a:p>
        </p:txBody>
      </p:sp>
    </p:spTree>
    <p:extLst>
      <p:ext uri="{BB962C8B-B14F-4D97-AF65-F5344CB8AC3E}">
        <p14:creationId xmlns:p14="http://schemas.microsoft.com/office/powerpoint/2010/main" val="3390614536"/>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seco.admin.ch/seco/fr/home/Arbeit/Arbeitsbedingungen/gesundheitsschutz-am-arbeitsplatz/Psychosoziale-Risiken-am-Arbeitsplatz/Stress-Burnout.html" TargetMode="External"/><Relationship Id="rId2" Type="http://schemas.openxmlformats.org/officeDocument/2006/relationships/hyperlink" Target="https://www.seco.admin.ch/seco/fr/home/Arbeit/Arbeitsbedingungen/gesundheitsschutz-am-arbeitsplatz/Psychosoziale-Risiken-am-Arbeitsplatz.html" TargetMode="External"/><Relationship Id="rId1" Type="http://schemas.openxmlformats.org/officeDocument/2006/relationships/slideLayout" Target="../slideLayouts/slideLayout1.xml"/><Relationship Id="rId6" Type="http://schemas.openxmlformats.org/officeDocument/2006/relationships/hyperlink" Target="https://www.seco.admin.ch/seco/fr/home/Arbeit/Arbeitsbedingungen/gesundheitsschutz-am-arbeitsplatz/Psychosoziale-Risiken-am-Arbeitsplatz/Ueberwachung.html" TargetMode="External"/><Relationship Id="rId5" Type="http://schemas.openxmlformats.org/officeDocument/2006/relationships/hyperlink" Target="https://www.seco.admin.ch/seco/fr/home/Arbeit/Arbeitsbedingungen/gesundheitsschutz-am-arbeitsplatz/Psychosoziale-Risiken-am-Arbeitsplatz/Sexuelle-Belaestigung.html" TargetMode="External"/><Relationship Id="rId4" Type="http://schemas.openxmlformats.org/officeDocument/2006/relationships/hyperlink" Target="https://www.seco.admin.ch/seco/fr/home/Arbeit/Arbeitsbedingungen/gesundheitsschutz-am-arbeitsplatz/Psychosoziale-Risiken-am-Arbeitsplatz/Mobbing.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www.uss.ch/sibe-perco/"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www.uss.ch/sibe-perco/"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79512" y="980728"/>
            <a:ext cx="8784976" cy="5688632"/>
          </a:xfrm>
        </p:spPr>
        <p:txBody>
          <a:bodyPr>
            <a:noAutofit/>
          </a:bodyPr>
          <a:lstStyle/>
          <a:p>
            <a:pPr algn="l">
              <a:lnSpc>
                <a:spcPct val="150000"/>
              </a:lnSpc>
            </a:pPr>
            <a:endParaRPr lang="fr-FR" sz="2600" b="1" dirty="0" smtClean="0"/>
          </a:p>
        </p:txBody>
      </p:sp>
      <p:sp>
        <p:nvSpPr>
          <p:cNvPr id="3075" name="Rectangle 3"/>
          <p:cNvSpPr>
            <a:spLocks noGrp="1" noChangeArrowheads="1"/>
          </p:cNvSpPr>
          <p:nvPr>
            <p:ph type="subTitle" idx="1"/>
          </p:nvPr>
        </p:nvSpPr>
        <p:spPr>
          <a:xfrm>
            <a:off x="1371600" y="4869160"/>
            <a:ext cx="6400800" cy="1248544"/>
          </a:xfrm>
        </p:spPr>
        <p:txBody>
          <a:bodyPr/>
          <a:lstStyle/>
          <a:p>
            <a:pPr eaLnBrk="1" hangingPunct="1">
              <a:lnSpc>
                <a:spcPct val="100000"/>
              </a:lnSpc>
            </a:pPr>
            <a:endParaRPr lang="fr-FR" sz="2400" b="1" dirty="0" smtClean="0"/>
          </a:p>
          <a:p>
            <a:pPr algn="r" eaLnBrk="1" hangingPunct="1">
              <a:lnSpc>
                <a:spcPct val="100000"/>
              </a:lnSpc>
            </a:pPr>
            <a:endParaRPr lang="fr-FR" sz="2400" b="1" dirty="0" smtClean="0"/>
          </a:p>
          <a:p>
            <a:pPr eaLnBrk="1" hangingPunct="1">
              <a:lnSpc>
                <a:spcPct val="100000"/>
              </a:lnSpc>
            </a:pPr>
            <a:endParaRPr lang="fr-FR" sz="2400" b="1" i="1"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6712"/>
            <a:ext cx="9143999" cy="602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833966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2492896"/>
            <a:ext cx="8445625" cy="3816424"/>
          </a:xfrm>
        </p:spPr>
        <p:txBody>
          <a:bodyPr>
            <a:normAutofit/>
          </a:bodyPr>
          <a:lstStyle/>
          <a:p>
            <a:pPr marL="447675" indent="-447675">
              <a:buNone/>
            </a:pPr>
            <a:r>
              <a:rPr lang="fr-FR" sz="2800" dirty="0" smtClean="0"/>
              <a:t>1) </a:t>
            </a:r>
            <a:r>
              <a:rPr lang="fr-FR" dirty="0" smtClean="0"/>
              <a:t>Descriptif précis des tâches pour l’ensemble du personnel</a:t>
            </a:r>
            <a:endParaRPr lang="fr-FR" dirty="0"/>
          </a:p>
          <a:p>
            <a:pPr marL="447675" indent="-447675">
              <a:spcBef>
                <a:spcPts val="1800"/>
              </a:spcBef>
              <a:buNone/>
            </a:pPr>
            <a:r>
              <a:rPr lang="fr-FR" dirty="0" smtClean="0"/>
              <a:t>2) 	Analyse des PSY lors des entretien d’évaluation </a:t>
            </a:r>
            <a:endParaRPr lang="fr-FR" dirty="0"/>
          </a:p>
          <a:p>
            <a:pPr marL="447675" indent="-447675">
              <a:spcBef>
                <a:spcPts val="1800"/>
              </a:spcBef>
              <a:buNone/>
            </a:pPr>
            <a:r>
              <a:rPr lang="fr-FR" dirty="0" smtClean="0"/>
              <a:t>3) 	Dispositions écrites relatives à l’intégrité personnelle des salarié(e)s</a:t>
            </a:r>
            <a:endParaRPr lang="fr-FR" dirty="0"/>
          </a:p>
          <a:p>
            <a:pPr marL="447675" indent="-447675">
              <a:spcBef>
                <a:spcPts val="1800"/>
              </a:spcBef>
              <a:buNone/>
            </a:pPr>
            <a:r>
              <a:rPr lang="fr-FR" dirty="0"/>
              <a:t>4) </a:t>
            </a:r>
            <a:r>
              <a:rPr lang="fr-FR" dirty="0" smtClean="0"/>
              <a:t>	Instruments </a:t>
            </a:r>
            <a:r>
              <a:rPr lang="fr-FR" dirty="0"/>
              <a:t>de détection précoce de l’augmentation des PSY</a:t>
            </a:r>
          </a:p>
          <a:p>
            <a:endParaRPr lang="fr-FR" sz="2800" dirty="0"/>
          </a:p>
        </p:txBody>
      </p:sp>
      <p:sp>
        <p:nvSpPr>
          <p:cNvPr id="5" name="Titre 4"/>
          <p:cNvSpPr>
            <a:spLocks noGrp="1"/>
          </p:cNvSpPr>
          <p:nvPr>
            <p:ph type="title"/>
          </p:nvPr>
        </p:nvSpPr>
        <p:spPr>
          <a:xfrm>
            <a:off x="349188" y="836712"/>
            <a:ext cx="8615300" cy="1152128"/>
          </a:xfrm>
        </p:spPr>
        <p:txBody>
          <a:bodyPr/>
          <a:lstStyle/>
          <a:p>
            <a:r>
              <a:rPr lang="fr-FR" b="1" dirty="0"/>
              <a:t>Prévention des risques et troubles psychosociaux (PSY) : Tâches de la direction selon la liste de mesures – I :</a:t>
            </a:r>
            <a:endParaRPr lang="fr-FR" dirty="0"/>
          </a:p>
        </p:txBody>
      </p:sp>
    </p:spTree>
    <p:extLst>
      <p:ext uri="{BB962C8B-B14F-4D97-AF65-F5344CB8AC3E}">
        <p14:creationId xmlns:p14="http://schemas.microsoft.com/office/powerpoint/2010/main" val="2836599704"/>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2636912"/>
            <a:ext cx="8445625" cy="3672408"/>
          </a:xfrm>
        </p:spPr>
        <p:txBody>
          <a:bodyPr>
            <a:normAutofit/>
          </a:bodyPr>
          <a:lstStyle/>
          <a:p>
            <a:pPr marL="447675" indent="-447675">
              <a:spcBef>
                <a:spcPts val="1800"/>
              </a:spcBef>
              <a:buNone/>
            </a:pPr>
            <a:r>
              <a:rPr lang="fr-FR" sz="2800" dirty="0" smtClean="0"/>
              <a:t>5) 	</a:t>
            </a:r>
            <a:r>
              <a:rPr lang="fr-FR" dirty="0" smtClean="0"/>
              <a:t>Programmes de cours sur les PSY pour le personnel</a:t>
            </a:r>
            <a:endParaRPr lang="fr-FR" dirty="0"/>
          </a:p>
          <a:p>
            <a:pPr marL="447675" indent="-447675">
              <a:spcBef>
                <a:spcPts val="1800"/>
              </a:spcBef>
              <a:buNone/>
            </a:pPr>
            <a:r>
              <a:rPr lang="fr-FR" dirty="0" smtClean="0"/>
              <a:t>6) 	Point de contact pour les salarié(e)s ayant des questions sur les PSY</a:t>
            </a:r>
            <a:endParaRPr lang="fr-FR" dirty="0"/>
          </a:p>
          <a:p>
            <a:pPr marL="447675" indent="-447675">
              <a:spcBef>
                <a:spcPts val="1800"/>
              </a:spcBef>
              <a:buNone/>
            </a:pPr>
            <a:r>
              <a:rPr lang="fr-FR" dirty="0" smtClean="0"/>
              <a:t>7) 	Enregistrement de la durée du travail conforme à la loi</a:t>
            </a:r>
            <a:endParaRPr lang="fr-FR" dirty="0"/>
          </a:p>
          <a:p>
            <a:pPr marL="447675" indent="-447675">
              <a:spcBef>
                <a:spcPts val="1800"/>
              </a:spcBef>
              <a:buNone/>
            </a:pPr>
            <a:r>
              <a:rPr lang="fr-FR" dirty="0" smtClean="0"/>
              <a:t>8) 	Échange annuel entre la direction et la commission du personnel sur les PSY</a:t>
            </a:r>
            <a:endParaRPr lang="fr-FR" dirty="0"/>
          </a:p>
        </p:txBody>
      </p:sp>
      <p:sp>
        <p:nvSpPr>
          <p:cNvPr id="5" name="Titre 4"/>
          <p:cNvSpPr>
            <a:spLocks noGrp="1"/>
          </p:cNvSpPr>
          <p:nvPr>
            <p:ph type="title"/>
          </p:nvPr>
        </p:nvSpPr>
        <p:spPr>
          <a:xfrm>
            <a:off x="323528" y="1196752"/>
            <a:ext cx="8445624" cy="1152128"/>
          </a:xfrm>
        </p:spPr>
        <p:txBody>
          <a:bodyPr/>
          <a:lstStyle/>
          <a:p>
            <a:r>
              <a:rPr lang="fr-FR" b="1" dirty="0"/>
              <a:t>Prévention des risques et troubles psychosociaux : Tâches de la direction selon la liste de mesures – II :</a:t>
            </a:r>
            <a:r>
              <a:rPr dirty="0"/>
              <a:t/>
            </a:r>
            <a:br>
              <a:rPr dirty="0"/>
            </a:br>
            <a:endParaRPr lang="fr-FR" dirty="0"/>
          </a:p>
        </p:txBody>
      </p:sp>
    </p:spTree>
    <p:extLst>
      <p:ext uri="{BB962C8B-B14F-4D97-AF65-F5344CB8AC3E}">
        <p14:creationId xmlns:p14="http://schemas.microsoft.com/office/powerpoint/2010/main" val="153124444"/>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p:cNvSpPr>
            <a:spLocks noGrp="1"/>
          </p:cNvSpPr>
          <p:nvPr>
            <p:ph idx="12"/>
          </p:nvPr>
        </p:nvSpPr>
        <p:spPr>
          <a:xfrm>
            <a:off x="107504" y="1916832"/>
            <a:ext cx="8687309" cy="4608512"/>
          </a:xfrm>
        </p:spPr>
        <p:txBody>
          <a:bodyPr>
            <a:normAutofit/>
          </a:bodyPr>
          <a:lstStyle/>
          <a:p>
            <a:pPr>
              <a:lnSpc>
                <a:spcPct val="110000"/>
              </a:lnSpc>
              <a:buClrTx/>
              <a:buFont typeface="Arial" panose="020B0604020202020204" pitchFamily="34" charset="0"/>
              <a:buChar char="•"/>
            </a:pPr>
            <a:r>
              <a:rPr lang="fr-FR" sz="1900" dirty="0" smtClean="0"/>
              <a:t>Remettre et expliquer le document « Aide à l’auto-assistance » Aider les collègues à le mettre en œuvre</a:t>
            </a:r>
            <a:endParaRPr lang="fr-FR" sz="1900" dirty="0"/>
          </a:p>
          <a:p>
            <a:pPr>
              <a:lnSpc>
                <a:spcPct val="120000"/>
              </a:lnSpc>
              <a:buClrTx/>
              <a:buFont typeface="Arial" panose="020B0604020202020204" pitchFamily="34" charset="0"/>
              <a:buChar char="•"/>
            </a:pPr>
            <a:r>
              <a:rPr lang="fr-FR" sz="1900" dirty="0" smtClean="0"/>
              <a:t>Recueillir les questions et remarques des collègues et en discuter avec le représentant de l’employeur responsable de la solution de branche (en collaboration avec le représentant de la commission du personnel)</a:t>
            </a:r>
            <a:endParaRPr lang="fr-FR" sz="1900" dirty="0"/>
          </a:p>
          <a:p>
            <a:pPr>
              <a:lnSpc>
                <a:spcPct val="120000"/>
              </a:lnSpc>
              <a:buClrTx/>
              <a:buFont typeface="Arial" panose="020B0604020202020204" pitchFamily="34" charset="0"/>
              <a:buChar char="•"/>
            </a:pPr>
            <a:r>
              <a:rPr lang="fr-FR" sz="1900" dirty="0" smtClean="0"/>
              <a:t>Faire en sorte, avec le représentant de l’employeur responsable de la solution de branche, que la direction générale examine la liste de mesures spécifiques pour l’employeur</a:t>
            </a:r>
            <a:endParaRPr lang="fr-FR" sz="1900" dirty="0"/>
          </a:p>
          <a:p>
            <a:pPr>
              <a:lnSpc>
                <a:spcPct val="120000"/>
              </a:lnSpc>
              <a:buClrTx/>
              <a:buFont typeface="Arial" panose="020B0604020202020204" pitchFamily="34" charset="0"/>
              <a:buChar char="•"/>
            </a:pPr>
            <a:r>
              <a:rPr lang="fr-FR" sz="1900" dirty="0" smtClean="0"/>
              <a:t>Surveiller l’application de la liste des mesures par l’employeur, intervenir auprès de son représentant, le cas échéant</a:t>
            </a:r>
            <a:endParaRPr lang="fr-FR" sz="1900" dirty="0"/>
          </a:p>
          <a:p>
            <a:pPr>
              <a:lnSpc>
                <a:spcPct val="110000"/>
              </a:lnSpc>
              <a:buClrTx/>
              <a:buFont typeface="Arial" panose="020B0604020202020204" pitchFamily="34" charset="0"/>
              <a:buChar char="•"/>
            </a:pPr>
            <a:r>
              <a:rPr lang="fr-FR" sz="1900" dirty="0" smtClean="0"/>
              <a:t>En cas de problème ou de question, contacter le comité de gestion de la solution de branche par l’entremise du coordinateur/de la coordinatrice</a:t>
            </a:r>
            <a:endParaRPr lang="fr-FR" sz="1900" dirty="0"/>
          </a:p>
          <a:p>
            <a:endParaRPr lang="fr-FR" dirty="0"/>
          </a:p>
          <a:p>
            <a:endParaRPr lang="fr-FR" dirty="0" smtClean="0"/>
          </a:p>
          <a:p>
            <a:endParaRPr lang="fr-FR" dirty="0"/>
          </a:p>
          <a:p>
            <a:pPr lvl="1"/>
            <a:endParaRPr lang="fr-FR" dirty="0"/>
          </a:p>
        </p:txBody>
      </p:sp>
      <p:sp>
        <p:nvSpPr>
          <p:cNvPr id="6" name="Titel 5"/>
          <p:cNvSpPr>
            <a:spLocks noGrp="1"/>
          </p:cNvSpPr>
          <p:nvPr>
            <p:ph type="title"/>
          </p:nvPr>
        </p:nvSpPr>
        <p:spPr/>
        <p:txBody>
          <a:bodyPr/>
          <a:lstStyle/>
          <a:p>
            <a:r>
              <a:rPr lang="fr-FR" b="1" dirty="0"/>
              <a:t>Tâches des PERCO en lien avec </a:t>
            </a:r>
            <a:r>
              <a:rPr lang="fr-FR" b="1" dirty="0" smtClean="0"/>
              <a:t>la priorité «</a:t>
            </a:r>
            <a:r>
              <a:rPr lang="fr-FR" b="1" dirty="0"/>
              <a:t> Risques psychosociaux »</a:t>
            </a:r>
            <a:endParaRPr lang="fr-FR" dirty="0"/>
          </a:p>
        </p:txBody>
      </p:sp>
    </p:spTree>
    <p:extLst>
      <p:ext uri="{BB962C8B-B14F-4D97-AF65-F5344CB8AC3E}">
        <p14:creationId xmlns:p14="http://schemas.microsoft.com/office/powerpoint/2010/main" val="1413470865"/>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2"/>
          </p:nvPr>
        </p:nvSpPr>
        <p:spPr>
          <a:xfrm>
            <a:off x="323528" y="2060848"/>
            <a:ext cx="8445625" cy="4608512"/>
          </a:xfrm>
        </p:spPr>
        <p:txBody>
          <a:bodyPr>
            <a:normAutofit fontScale="92500" lnSpcReduction="20000"/>
          </a:bodyPr>
          <a:lstStyle/>
          <a:p>
            <a:pPr>
              <a:buClrTx/>
              <a:buFont typeface="Arial" panose="020B0604020202020204" pitchFamily="34" charset="0"/>
              <a:buChar char="•"/>
            </a:pPr>
            <a:r>
              <a:rPr lang="fr-FR" dirty="0">
                <a:hlinkClick r:id="rId2"/>
              </a:rPr>
              <a:t>https://www.seco.admin.ch/seco/fr/home/Arbeit/Arbeitsbedingungen/gesundheitsschutz-am-arbeitsplatz/Psychosoziale-Risiken-am-Arbeitsplatz.html</a:t>
            </a:r>
            <a:endParaRPr lang="fr-FR" dirty="0" smtClean="0"/>
          </a:p>
          <a:p>
            <a:pPr>
              <a:buClrTx/>
              <a:buFont typeface="Arial" panose="020B0604020202020204" pitchFamily="34" charset="0"/>
              <a:buChar char="•"/>
            </a:pPr>
            <a:r>
              <a:rPr lang="fr-FR" dirty="0">
                <a:hlinkClick r:id="rId3"/>
              </a:rPr>
              <a:t>https://www.seco.admin.ch/seco/fr/home/Arbeit/Arbeitsbedingungen/gesundheitsschutz-am-arbeitsplatz/Psychosoziale-Risiken-am-Arbeitsplatz/Stress-Burnout.html</a:t>
            </a:r>
            <a:endParaRPr lang="fr-FR" dirty="0" smtClean="0"/>
          </a:p>
          <a:p>
            <a:pPr>
              <a:buClrTx/>
              <a:buFont typeface="Arial" panose="020B0604020202020204" pitchFamily="34" charset="0"/>
              <a:buChar char="•"/>
            </a:pPr>
            <a:r>
              <a:rPr lang="fr-FR" dirty="0">
                <a:hlinkClick r:id="rId4"/>
              </a:rPr>
              <a:t>https://www.seco.admin.ch/seco/fr/home/Arbeit/Arbeitsbedingungen/gesundheitsschutz-am-arbeitsplatz/Psychosoziale-Risiken-am-Arbeitsplatz/Mobbing.html</a:t>
            </a:r>
            <a:r>
              <a:rPr lang="fr-FR" dirty="0" smtClean="0"/>
              <a:t> </a:t>
            </a:r>
          </a:p>
          <a:p>
            <a:pPr>
              <a:buClrTx/>
              <a:buFont typeface="Arial" panose="020B0604020202020204" pitchFamily="34" charset="0"/>
              <a:buChar char="•"/>
            </a:pPr>
            <a:r>
              <a:rPr lang="fr-FR" dirty="0">
                <a:hlinkClick r:id="rId5"/>
              </a:rPr>
              <a:t>https://www.seco.admin.ch/seco/fr/home/Arbeit/Arbeitsbedingungen/gesundheitsschutz-am-arbeitsplatz/Psychosoziale-Risiken-am-Arbeitsplatz/Sexuelle-Belaestigung.html</a:t>
            </a:r>
            <a:r>
              <a:rPr lang="fr-FR" dirty="0" smtClean="0"/>
              <a:t> </a:t>
            </a:r>
          </a:p>
          <a:p>
            <a:pPr>
              <a:buClrTx/>
              <a:buFont typeface="Arial" panose="020B0604020202020204" pitchFamily="34" charset="0"/>
              <a:buChar char="•"/>
            </a:pPr>
            <a:r>
              <a:rPr lang="fr-FR" dirty="0">
                <a:hlinkClick r:id="rId6"/>
              </a:rPr>
              <a:t>https://www.seco.admin.ch/seco/fr/home/Arbeit/Arbeitsbedingungen/gesundheitsschutz-am-arbeitsplatz/Psychosoziale-Risiken-am-Arbeitsplatz/Ueberwachung.html</a:t>
            </a:r>
            <a:r>
              <a:rPr lang="fr-FR" dirty="0" smtClean="0"/>
              <a:t> </a:t>
            </a:r>
            <a:endParaRPr lang="fr-FR" dirty="0"/>
          </a:p>
        </p:txBody>
      </p:sp>
      <p:sp>
        <p:nvSpPr>
          <p:cNvPr id="5" name="Titel 4"/>
          <p:cNvSpPr>
            <a:spLocks noGrp="1"/>
          </p:cNvSpPr>
          <p:nvPr>
            <p:ph type="title"/>
          </p:nvPr>
        </p:nvSpPr>
        <p:spPr>
          <a:xfrm>
            <a:off x="323528" y="1052736"/>
            <a:ext cx="8445624" cy="936104"/>
          </a:xfrm>
        </p:spPr>
        <p:txBody>
          <a:bodyPr/>
          <a:lstStyle/>
          <a:p>
            <a:r>
              <a:rPr lang="fr-FR" b="1" dirty="0" smtClean="0"/>
              <a:t>Liens vers les informations du SECO sur les facteurs psychosociaux </a:t>
            </a:r>
            <a:endParaRPr lang="fr-FR" b="1" dirty="0"/>
          </a:p>
        </p:txBody>
      </p:sp>
    </p:spTree>
    <p:extLst>
      <p:ext uri="{BB962C8B-B14F-4D97-AF65-F5344CB8AC3E}">
        <p14:creationId xmlns:p14="http://schemas.microsoft.com/office/powerpoint/2010/main" val="2775531287"/>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2204864"/>
            <a:ext cx="8445625" cy="4104456"/>
          </a:xfrm>
        </p:spPr>
        <p:txBody>
          <a:bodyPr>
            <a:normAutofit fontScale="92500" lnSpcReduction="20000"/>
          </a:bodyPr>
          <a:lstStyle/>
          <a:p>
            <a:pPr>
              <a:buClrTx/>
              <a:buFont typeface="Arial" panose="020B0604020202020204" pitchFamily="34" charset="0"/>
              <a:buChar char="•"/>
            </a:pPr>
            <a:r>
              <a:rPr lang="fr-FR" sz="3200" i="1" dirty="0"/>
              <a:t>[Représentant de l’employeur pour le syndicat / l’organisation : nom et coordonnées]</a:t>
            </a:r>
            <a:endParaRPr lang="fr-FR" sz="3200" i="1" dirty="0" smtClean="0"/>
          </a:p>
          <a:p>
            <a:pPr>
              <a:buClrTx/>
              <a:buFont typeface="Arial" panose="020B0604020202020204" pitchFamily="34" charset="0"/>
              <a:buChar char="•"/>
            </a:pPr>
            <a:endParaRPr lang="fr-FR" sz="3200" i="1" dirty="0" smtClean="0"/>
          </a:p>
          <a:p>
            <a:pPr>
              <a:buClrTx/>
              <a:buFont typeface="Arial" panose="020B0604020202020204" pitchFamily="34" charset="0"/>
              <a:buChar char="•"/>
            </a:pPr>
            <a:r>
              <a:rPr lang="fr-FR" sz="3200" dirty="0" smtClean="0"/>
              <a:t>Bureau </a:t>
            </a:r>
            <a:r>
              <a:rPr lang="fr-FR" sz="3200" dirty="0"/>
              <a:t>de la solution de branche :  </a:t>
            </a:r>
          </a:p>
          <a:p>
            <a:pPr marL="361950" indent="0">
              <a:buClrTx/>
              <a:buNone/>
            </a:pPr>
            <a:r>
              <a:rPr lang="fr-FR" sz="3200" dirty="0" smtClean="0"/>
              <a:t>c/o </a:t>
            </a:r>
            <a:r>
              <a:rPr lang="fr-FR" sz="3200" dirty="0"/>
              <a:t>Union syndicale suisse </a:t>
            </a:r>
          </a:p>
          <a:p>
            <a:pPr marL="361950" indent="0">
              <a:buClrTx/>
              <a:buNone/>
            </a:pPr>
            <a:r>
              <a:rPr lang="fr-FR" sz="3200" dirty="0" err="1" smtClean="0"/>
              <a:t>Monbijoustrasse</a:t>
            </a:r>
            <a:r>
              <a:rPr lang="fr-FR" sz="3200" dirty="0" smtClean="0"/>
              <a:t> </a:t>
            </a:r>
            <a:r>
              <a:rPr lang="fr-FR" sz="3200" dirty="0"/>
              <a:t>61</a:t>
            </a:r>
          </a:p>
          <a:p>
            <a:pPr marL="361950" indent="0">
              <a:buClrTx/>
              <a:buNone/>
            </a:pPr>
            <a:r>
              <a:rPr lang="fr-FR" sz="3200" dirty="0"/>
              <a:t>3007 Berne </a:t>
            </a:r>
          </a:p>
          <a:p>
            <a:pPr marL="361950" indent="0">
              <a:buClrTx/>
              <a:buNone/>
            </a:pPr>
            <a:endParaRPr lang="fr-FR" sz="3200" dirty="0"/>
          </a:p>
          <a:p>
            <a:pPr marL="361950" indent="0">
              <a:buClrTx/>
              <a:buNone/>
            </a:pPr>
            <a:r>
              <a:rPr lang="fr-FR" sz="3200" dirty="0"/>
              <a:t>031 377 01 </a:t>
            </a:r>
            <a:r>
              <a:rPr lang="fr-FR" sz="3200" dirty="0" smtClean="0"/>
              <a:t>14/17</a:t>
            </a:r>
            <a:endParaRPr lang="fr-FR" sz="3200" dirty="0"/>
          </a:p>
        </p:txBody>
      </p:sp>
      <p:sp>
        <p:nvSpPr>
          <p:cNvPr id="5" name="Titre 4"/>
          <p:cNvSpPr>
            <a:spLocks noGrp="1"/>
          </p:cNvSpPr>
          <p:nvPr>
            <p:ph type="title"/>
          </p:nvPr>
        </p:nvSpPr>
        <p:spPr>
          <a:xfrm>
            <a:off x="348208" y="1412776"/>
            <a:ext cx="8445624" cy="720080"/>
          </a:xfrm>
        </p:spPr>
        <p:txBody>
          <a:bodyPr/>
          <a:lstStyle/>
          <a:p>
            <a:r>
              <a:rPr lang="fr-FR" dirty="0" smtClean="0"/>
              <a:t> </a:t>
            </a:r>
            <a:r>
              <a:rPr lang="fr-FR" b="1" dirty="0"/>
              <a:t>Contacts</a:t>
            </a:r>
            <a:endParaRPr lang="fr-FR" dirty="0"/>
          </a:p>
        </p:txBody>
      </p:sp>
      <p:sp>
        <p:nvSpPr>
          <p:cNvPr id="6" name="Espace réservé de la date 2"/>
          <p:cNvSpPr txBox="1">
            <a:spLocks/>
          </p:cNvSpPr>
          <p:nvPr/>
        </p:nvSpPr>
        <p:spPr bwMode="auto">
          <a:xfrm>
            <a:off x="6660232" y="6244431"/>
            <a:ext cx="2133600" cy="433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fontAlgn="base">
              <a:spcBef>
                <a:spcPct val="0"/>
              </a:spcBef>
              <a:spcAft>
                <a:spcPct val="0"/>
              </a:spcAft>
              <a:defRPr sz="800" kern="1200">
                <a:solidFill>
                  <a:schemeClr val="tx1"/>
                </a:solidFill>
                <a:latin typeface="Futura Bk BT" pitchFamily="34"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dirty="0" smtClean="0">
              <a:solidFill>
                <a:srgbClr val="000000"/>
              </a:solidFill>
            </a:endParaRPr>
          </a:p>
          <a:p>
            <a:pPr>
              <a:defRPr/>
            </a:pPr>
            <a:endParaRPr lang="fr-FR" dirty="0" smtClean="0">
              <a:solidFill>
                <a:srgbClr val="000000"/>
              </a:solidFill>
            </a:endParaRPr>
          </a:p>
          <a:p>
            <a:pPr algn="r">
              <a:defRPr/>
            </a:pPr>
            <a:endParaRPr lang="fr-FR" sz="1200" b="1"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137431"/>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276475"/>
            <a:ext cx="7772400" cy="2304653"/>
          </a:xfrm>
        </p:spPr>
        <p:txBody>
          <a:bodyPr>
            <a:noAutofit/>
          </a:bodyPr>
          <a:lstStyle/>
          <a:p>
            <a:pPr algn="l">
              <a:lnSpc>
                <a:spcPct val="100000"/>
              </a:lnSpc>
            </a:pPr>
            <a:r>
              <a:rPr lang="fr-FR" dirty="0" smtClean="0"/>
              <a:t>Solution de branche Santé et sécurité au travail dans les syndicats et les organisations sans but lucratif – </a:t>
            </a:r>
            <a:br>
              <a:rPr lang="fr-FR" dirty="0" smtClean="0"/>
            </a:br>
            <a:r>
              <a:rPr lang="fr-FR" dirty="0" smtClean="0"/>
              <a:t/>
            </a:r>
            <a:br>
              <a:rPr lang="fr-FR" dirty="0" smtClean="0"/>
            </a:br>
            <a:r>
              <a:rPr lang="fr-FR" dirty="0"/>
              <a:t>R</a:t>
            </a:r>
            <a:r>
              <a:rPr lang="fr-FR" dirty="0" smtClean="0"/>
              <a:t>isques </a:t>
            </a:r>
            <a:r>
              <a:rPr lang="fr-FR" dirty="0"/>
              <a:t>et troubles </a:t>
            </a:r>
            <a:r>
              <a:rPr lang="fr-FR" dirty="0" smtClean="0"/>
              <a:t>psychosociaux :</a:t>
            </a:r>
            <a:br>
              <a:rPr lang="fr-FR" dirty="0" smtClean="0"/>
            </a:br>
            <a:r>
              <a:rPr lang="fr-FR" dirty="0" smtClean="0"/>
              <a:t/>
            </a:r>
            <a:br>
              <a:rPr lang="fr-FR" dirty="0" smtClean="0"/>
            </a:br>
            <a:r>
              <a:rPr lang="fr-FR" dirty="0" smtClean="0"/>
              <a:t>priorité 2015 à 2017</a:t>
            </a:r>
            <a:endParaRPr lang="fr-FR" b="1" dirty="0" smtClean="0"/>
          </a:p>
        </p:txBody>
      </p:sp>
      <p:sp>
        <p:nvSpPr>
          <p:cNvPr id="3075" name="Rectangle 3"/>
          <p:cNvSpPr>
            <a:spLocks noGrp="1" noChangeArrowheads="1"/>
          </p:cNvSpPr>
          <p:nvPr>
            <p:ph type="subTitle" idx="1"/>
          </p:nvPr>
        </p:nvSpPr>
        <p:spPr>
          <a:xfrm>
            <a:off x="1371600" y="4869160"/>
            <a:ext cx="6400800" cy="1248544"/>
          </a:xfrm>
        </p:spPr>
        <p:txBody>
          <a:bodyPr/>
          <a:lstStyle/>
          <a:p>
            <a:pPr eaLnBrk="1" hangingPunct="1">
              <a:lnSpc>
                <a:spcPct val="100000"/>
              </a:lnSpc>
            </a:pPr>
            <a:endParaRPr lang="fr-FR" sz="2400" b="1" dirty="0" smtClean="0"/>
          </a:p>
          <a:p>
            <a:pPr algn="r" eaLnBrk="1" hangingPunct="1">
              <a:lnSpc>
                <a:spcPct val="100000"/>
              </a:lnSpc>
            </a:pPr>
            <a:endParaRPr lang="fr-FR" sz="2400" b="1" dirty="0" smtClean="0"/>
          </a:p>
          <a:p>
            <a:pPr eaLnBrk="1" hangingPunct="1">
              <a:lnSpc>
                <a:spcPct val="100000"/>
              </a:lnSpc>
            </a:pPr>
            <a:endParaRPr lang="fr-FR" sz="2400" b="1" i="1" dirty="0" smtClean="0"/>
          </a:p>
        </p:txBody>
      </p:sp>
    </p:spTree>
    <p:extLst>
      <p:ext uri="{BB962C8B-B14F-4D97-AF65-F5344CB8AC3E}">
        <p14:creationId xmlns:p14="http://schemas.microsoft.com/office/powerpoint/2010/main" val="360550840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Inhaltsplatzhalter 2"/>
          <p:cNvSpPr>
            <a:spLocks noGrp="1"/>
          </p:cNvSpPr>
          <p:nvPr>
            <p:ph idx="12"/>
          </p:nvPr>
        </p:nvSpPr>
        <p:spPr>
          <a:xfrm>
            <a:off x="349187" y="1988840"/>
            <a:ext cx="8445625" cy="4464496"/>
          </a:xfrm>
        </p:spPr>
        <p:txBody>
          <a:bodyPr>
            <a:normAutofit/>
          </a:bodyPr>
          <a:lstStyle/>
          <a:p>
            <a:pPr>
              <a:spcBef>
                <a:spcPts val="1800"/>
              </a:spcBef>
              <a:buClrTx/>
              <a:buFont typeface="Arial" panose="020B0604020202020204" pitchFamily="34" charset="0"/>
              <a:buChar char="•"/>
            </a:pPr>
            <a:r>
              <a:rPr lang="fr-FR" dirty="0" smtClean="0"/>
              <a:t>250 000 accidents professionnels par année en Suisse </a:t>
            </a:r>
            <a:endParaRPr lang="fr-FR" dirty="0"/>
          </a:p>
          <a:p>
            <a:pPr>
              <a:spcBef>
                <a:spcPts val="1800"/>
              </a:spcBef>
              <a:buClrTx/>
              <a:buFont typeface="Arial" panose="020B0604020202020204" pitchFamily="34" charset="0"/>
              <a:buChar char="•"/>
            </a:pPr>
            <a:r>
              <a:rPr lang="fr-FR" dirty="0" smtClean="0"/>
              <a:t>670 000 employé(e)s se plaignent de douleurs musculo-squelettiques liées au travail</a:t>
            </a:r>
            <a:endParaRPr lang="fr-FR" dirty="0"/>
          </a:p>
          <a:p>
            <a:pPr>
              <a:spcBef>
                <a:spcPts val="1800"/>
              </a:spcBef>
              <a:buClrTx/>
              <a:buFont typeface="Arial" panose="020B0604020202020204" pitchFamily="34" charset="0"/>
              <a:buChar char="•"/>
            </a:pPr>
            <a:r>
              <a:rPr lang="fr-FR" b="1" dirty="0" smtClean="0"/>
              <a:t>1 300 000 salarié(e)s sont souvent ou très souvent stressés au travail (+30 % en dix ans) </a:t>
            </a:r>
            <a:r>
              <a:rPr lang="fr-FR" sz="2500" b="1" dirty="0" smtClean="0">
                <a:solidFill>
                  <a:srgbClr val="FF0000"/>
                </a:solidFill>
              </a:rPr>
              <a:t>→ conséquences possibles : épuisement professionnel, maladies cardio-vasculaires, cancer, danger accru d’accident, etc. </a:t>
            </a:r>
            <a:endParaRPr lang="fr-FR" sz="2500" dirty="0" smtClean="0">
              <a:solidFill>
                <a:srgbClr val="FF0000"/>
              </a:solidFill>
            </a:endParaRPr>
          </a:p>
          <a:p>
            <a:pPr marL="0" indent="0">
              <a:buNone/>
              <a:defRPr/>
            </a:pPr>
            <a:endParaRPr lang="fr-FR" dirty="0" smtClean="0"/>
          </a:p>
          <a:p>
            <a:pPr marL="357188" lvl="1" indent="0">
              <a:buNone/>
              <a:defRPr/>
            </a:pPr>
            <a:endParaRPr lang="fr-FR" dirty="0" smtClean="0"/>
          </a:p>
          <a:p>
            <a:pPr marL="457200" lvl="1" indent="0">
              <a:buFontTx/>
              <a:buNone/>
              <a:defRPr/>
            </a:pPr>
            <a:endParaRPr lang="fr-FR" dirty="0" smtClean="0"/>
          </a:p>
        </p:txBody>
      </p:sp>
      <p:sp>
        <p:nvSpPr>
          <p:cNvPr id="4098" name="Titel 1"/>
          <p:cNvSpPr>
            <a:spLocks noGrp="1"/>
          </p:cNvSpPr>
          <p:nvPr>
            <p:ph type="title"/>
          </p:nvPr>
        </p:nvSpPr>
        <p:spPr>
          <a:xfrm>
            <a:off x="395536" y="1124744"/>
            <a:ext cx="8229600" cy="634082"/>
          </a:xfrm>
        </p:spPr>
        <p:txBody>
          <a:bodyPr/>
          <a:lstStyle/>
          <a:p>
            <a:r>
              <a:rPr lang="fr-FR" b="1" dirty="0"/>
              <a:t>Actions nécessaires / </a:t>
            </a:r>
            <a:r>
              <a:rPr lang="fr-FR" b="1" dirty="0" smtClean="0"/>
              <a:t>Potentiel d’action</a:t>
            </a:r>
            <a:r>
              <a:rPr dirty="0"/>
              <a:t/>
            </a:r>
            <a:br>
              <a:rPr dirty="0"/>
            </a:br>
            <a:endParaRPr lang="fr-FR" b="1" dirty="0" smtClean="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107504" y="1196752"/>
            <a:ext cx="8928992" cy="5400599"/>
          </a:xfrm>
        </p:spPr>
        <p:txBody>
          <a:bodyPr>
            <a:normAutofit/>
          </a:bodyPr>
          <a:lstStyle/>
          <a:p>
            <a:pPr marL="180975" indent="-180975">
              <a:buClrTx/>
              <a:buFont typeface="Arial" panose="020B0604020202020204" pitchFamily="34" charset="0"/>
              <a:buChar char="•"/>
            </a:pPr>
            <a:endParaRPr lang="fr-FR" sz="1800" dirty="0" smtClean="0"/>
          </a:p>
          <a:p>
            <a:pPr marL="180975" indent="-180975">
              <a:buClrTx/>
              <a:buFont typeface="Arial" panose="020B0604020202020204" pitchFamily="34" charset="0"/>
              <a:buChar char="•"/>
            </a:pPr>
            <a:r>
              <a:rPr lang="fr-FR" sz="1800" dirty="0" smtClean="0"/>
              <a:t>La </a:t>
            </a:r>
            <a:r>
              <a:rPr lang="fr-FR" sz="1800" dirty="0"/>
              <a:t>loi contraint l’employeur à protéger la santé physique et psychique du personnel et les inspecteurs/inspectrices du travail s’assurent qu’il honore cette obligation</a:t>
            </a:r>
            <a:r>
              <a:rPr lang="fr-FR" sz="1800" dirty="0" smtClean="0"/>
              <a:t>.</a:t>
            </a:r>
          </a:p>
          <a:p>
            <a:pPr marL="0" indent="0">
              <a:buClrTx/>
              <a:buNone/>
            </a:pPr>
            <a:endParaRPr lang="fr-FR" sz="1800" dirty="0"/>
          </a:p>
          <a:p>
            <a:pPr marL="180975" indent="-180975">
              <a:buClrTx/>
              <a:buFont typeface="Arial" panose="020B0604020202020204" pitchFamily="34" charset="0"/>
              <a:buChar char="•"/>
            </a:pPr>
            <a:r>
              <a:rPr lang="fr-FR" sz="1800" b="1" u="sng" dirty="0" smtClean="0"/>
              <a:t>Les bases légales </a:t>
            </a:r>
            <a:r>
              <a:rPr lang="fr-FR" sz="1800" dirty="0" smtClean="0"/>
              <a:t>sont en particulier les suivantes :</a:t>
            </a:r>
          </a:p>
          <a:p>
            <a:pPr marL="361950" lvl="1" indent="-180975">
              <a:lnSpc>
                <a:spcPct val="150000"/>
              </a:lnSpc>
              <a:buClrTx/>
              <a:buFont typeface="Arial" panose="020B0604020202020204" pitchFamily="34" charset="0"/>
              <a:buChar char="•"/>
            </a:pPr>
            <a:r>
              <a:rPr lang="fr-FR" sz="1800" dirty="0"/>
              <a:t>p</a:t>
            </a:r>
            <a:r>
              <a:rPr lang="fr-FR" sz="1800" dirty="0" smtClean="0"/>
              <a:t>rotection de la personnalité (art. 328 CO)</a:t>
            </a:r>
          </a:p>
          <a:p>
            <a:pPr marL="361950" lvl="1" indent="-180975">
              <a:buClrTx/>
              <a:buFont typeface="Arial" panose="020B0604020202020204" pitchFamily="34" charset="0"/>
              <a:buChar char="•"/>
            </a:pPr>
            <a:r>
              <a:rPr lang="fr-FR" sz="1800" dirty="0"/>
              <a:t>o</a:t>
            </a:r>
            <a:r>
              <a:rPr lang="fr-FR" sz="1800" dirty="0" smtClean="0"/>
              <a:t>bligation d’évaluer les risques psychosociaux au travail et de prendre des mesures (art. 6 LTr)</a:t>
            </a:r>
          </a:p>
          <a:p>
            <a:pPr marL="361950" lvl="1" indent="-180975">
              <a:buClrTx/>
              <a:buFont typeface="Arial" panose="020B0604020202020204" pitchFamily="34" charset="0"/>
              <a:buChar char="•"/>
            </a:pPr>
            <a:r>
              <a:rPr lang="fr-FR" sz="1800" dirty="0"/>
              <a:t>o</a:t>
            </a:r>
            <a:r>
              <a:rPr lang="fr-FR" sz="1800" dirty="0" smtClean="0"/>
              <a:t>bligation d’enregistrer la durée du travail ou d’adopter des mesures dans le domaine de la santé et participation du personnel en cas de renonciation à l’enregistrement de la durée du travail ou d’enregistrement simplifié (art. 73, 73a et 73b OLT1)</a:t>
            </a:r>
          </a:p>
          <a:p>
            <a:pPr marL="361950" lvl="1" indent="-180975">
              <a:lnSpc>
                <a:spcPct val="150000"/>
              </a:lnSpc>
              <a:buClrTx/>
              <a:buFont typeface="Arial" panose="020B0604020202020204" pitchFamily="34" charset="0"/>
              <a:buChar char="•"/>
            </a:pPr>
            <a:r>
              <a:rPr lang="fr-FR" sz="1800" dirty="0"/>
              <a:t>c</a:t>
            </a:r>
            <a:r>
              <a:rPr lang="fr-FR" sz="1800" dirty="0" smtClean="0"/>
              <a:t>onsultation des salarié(e)s sur les questions concernant la santé (art. 6 OLT3)</a:t>
            </a:r>
          </a:p>
          <a:p>
            <a:pPr marL="361950" lvl="1" indent="-180975">
              <a:buClrTx/>
              <a:buFont typeface="Arial" panose="020B0604020202020204" pitchFamily="34" charset="0"/>
              <a:buChar char="•"/>
            </a:pPr>
            <a:r>
              <a:rPr lang="fr-FR" sz="1800" dirty="0"/>
              <a:t>u</a:t>
            </a:r>
            <a:r>
              <a:rPr lang="fr-FR" sz="1800" dirty="0" smtClean="0"/>
              <a:t>ne </a:t>
            </a:r>
            <a:r>
              <a:rPr lang="fr-FR" sz="1800" dirty="0"/>
              <a:t>organisation du travail par l’employeur appropriée et aussi exempte de stress que possible, art. 2 al. 1 let d OLT 3</a:t>
            </a:r>
            <a:endParaRPr lang="de-CH" sz="1800" dirty="0"/>
          </a:p>
          <a:p>
            <a:pPr lvl="1"/>
            <a:endParaRPr lang="fr-FR" sz="2600" dirty="0" smtClean="0"/>
          </a:p>
          <a:p>
            <a:pPr lvl="1"/>
            <a:endParaRPr lang="fr-FR" sz="2600" dirty="0" smtClean="0"/>
          </a:p>
          <a:p>
            <a:pPr lvl="1"/>
            <a:endParaRPr lang="fr-FR" sz="2600" dirty="0" smtClean="0"/>
          </a:p>
          <a:p>
            <a:pPr lvl="1"/>
            <a:endParaRPr lang="fr-FR" sz="2600" dirty="0" smtClean="0"/>
          </a:p>
          <a:p>
            <a:pPr lvl="1"/>
            <a:endParaRPr lang="fr-FR" sz="2600" dirty="0" smtClean="0"/>
          </a:p>
          <a:p>
            <a:endParaRPr lang="fr-FR" sz="2600" dirty="0"/>
          </a:p>
          <a:p>
            <a:endParaRPr lang="fr-FR" sz="2800" dirty="0"/>
          </a:p>
        </p:txBody>
      </p:sp>
      <p:sp>
        <p:nvSpPr>
          <p:cNvPr id="5" name="Titre 4"/>
          <p:cNvSpPr>
            <a:spLocks noGrp="1"/>
          </p:cNvSpPr>
          <p:nvPr>
            <p:ph type="title"/>
          </p:nvPr>
        </p:nvSpPr>
        <p:spPr>
          <a:xfrm>
            <a:off x="179512" y="836712"/>
            <a:ext cx="8445624" cy="634082"/>
          </a:xfrm>
        </p:spPr>
        <p:txBody>
          <a:bodyPr/>
          <a:lstStyle/>
          <a:p>
            <a:r>
              <a:rPr lang="fr-FR" b="1" dirty="0" smtClean="0"/>
              <a:t>Obligation de prendre des mesures</a:t>
            </a:r>
            <a:endParaRPr lang="fr-FR" dirty="0"/>
          </a:p>
        </p:txBody>
      </p:sp>
      <p:sp>
        <p:nvSpPr>
          <p:cNvPr id="6" name="Espace réservé de la date 2"/>
          <p:cNvSpPr txBox="1">
            <a:spLocks/>
          </p:cNvSpPr>
          <p:nvPr/>
        </p:nvSpPr>
        <p:spPr bwMode="auto">
          <a:xfrm>
            <a:off x="6660232" y="6244431"/>
            <a:ext cx="2133600" cy="4333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de-DE"/>
            </a:defPPr>
            <a:lvl1pPr algn="l" rtl="0" fontAlgn="base">
              <a:spcBef>
                <a:spcPct val="0"/>
              </a:spcBef>
              <a:spcAft>
                <a:spcPct val="0"/>
              </a:spcAft>
              <a:defRPr sz="800" kern="1200">
                <a:solidFill>
                  <a:schemeClr val="tx1"/>
                </a:solidFill>
                <a:latin typeface="Futura Bk BT" pitchFamily="34"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dirty="0" smtClean="0">
              <a:solidFill>
                <a:srgbClr val="000000"/>
              </a:solidFill>
            </a:endParaRPr>
          </a:p>
          <a:p>
            <a:pPr>
              <a:defRPr/>
            </a:pPr>
            <a:endParaRPr lang="fr-FR" dirty="0" smtClean="0">
              <a:solidFill>
                <a:srgbClr val="000000"/>
              </a:solidFill>
            </a:endParaRPr>
          </a:p>
          <a:p>
            <a:pPr algn="r">
              <a:defRPr/>
            </a:pPr>
            <a:endParaRPr lang="fr-FR" sz="1200" b="1"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6186099"/>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107504" y="1340768"/>
            <a:ext cx="8229600" cy="648072"/>
          </a:xfrm>
        </p:spPr>
        <p:txBody>
          <a:bodyPr>
            <a:normAutofit/>
          </a:bodyPr>
          <a:lstStyle/>
          <a:p>
            <a:r>
              <a:rPr lang="fr-FR" sz="2800" b="1" dirty="0" smtClean="0">
                <a:latin typeface="Arial" panose="020B0604020202020204" pitchFamily="34" charset="0"/>
                <a:cs typeface="Arial" panose="020B0604020202020204" pitchFamily="34" charset="0"/>
              </a:rPr>
              <a:t>Que sont les risques psychosociaux ?</a:t>
            </a:r>
            <a:endParaRPr lang="fr-FR" sz="2800" b="1" dirty="0">
              <a:latin typeface="Arial" panose="020B0604020202020204" pitchFamily="34" charset="0"/>
              <a:cs typeface="Arial" panose="020B0604020202020204" pitchFamily="34" charset="0"/>
            </a:endParaRPr>
          </a:p>
        </p:txBody>
      </p:sp>
      <p:sp>
        <p:nvSpPr>
          <p:cNvPr id="5" name="Inhaltsplatzhalter 4"/>
          <p:cNvSpPr>
            <a:spLocks noGrp="1"/>
          </p:cNvSpPr>
          <p:nvPr>
            <p:ph idx="1"/>
          </p:nvPr>
        </p:nvSpPr>
        <p:spPr>
          <a:xfrm>
            <a:off x="179512" y="1772816"/>
            <a:ext cx="8507288" cy="4929411"/>
          </a:xfrm>
        </p:spPr>
        <p:txBody>
          <a:bodyPr>
            <a:noAutofit/>
          </a:bodyPr>
          <a:lstStyle/>
          <a:p>
            <a:pPr>
              <a:lnSpc>
                <a:spcPct val="2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Charge de travail excessive (dotation en personnel)</a:t>
            </a:r>
          </a:p>
          <a:p>
            <a:pPr>
              <a:lnSpc>
                <a:spcPct val="2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Absence de pauses et de temps de récupération</a:t>
            </a:r>
            <a:endParaRPr lang="fr-FR" sz="1800" dirty="0">
              <a:latin typeface="Arial" panose="020B0604020202020204" pitchFamily="34" charset="0"/>
              <a:cs typeface="Arial" panose="020B0604020202020204" pitchFamily="34" charset="0"/>
            </a:endParaRPr>
          </a:p>
          <a:p>
            <a:pPr>
              <a:lnSpc>
                <a:spcPct val="1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Les salarié(e)s ne sont pas associés aux décisions les concernant et ne peuvent exercer d’influence sur les horaires et les modalités de leur travail (planification du travail)</a:t>
            </a:r>
          </a:p>
          <a:p>
            <a:pPr>
              <a:lnSpc>
                <a:spcPct val="2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Exigences contradictoires et flou dans la répartition des responsabilités</a:t>
            </a:r>
            <a:endParaRPr lang="fr-FR" sz="1800" dirty="0">
              <a:latin typeface="Arial" panose="020B0604020202020204" pitchFamily="34" charset="0"/>
              <a:cs typeface="Arial" panose="020B0604020202020204" pitchFamily="34" charset="0"/>
            </a:endParaRPr>
          </a:p>
          <a:p>
            <a:pPr>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Mauvaise gestion des changements de nature organisationnelle, insécurité de l’emploi</a:t>
            </a:r>
          </a:p>
          <a:p>
            <a:pPr>
              <a:lnSpc>
                <a:spcPct val="2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Harcèlement psychique (moral) et sexuel, violence exercée par des tiers</a:t>
            </a:r>
          </a:p>
          <a:p>
            <a:pPr>
              <a:lnSpc>
                <a:spcPct val="210000"/>
              </a:lnSpc>
              <a:buClrTx/>
              <a:buFont typeface="Arial" panose="020B0604020202020204" pitchFamily="34" charset="0"/>
              <a:buChar char="•"/>
            </a:pPr>
            <a:r>
              <a:rPr lang="fr-FR" sz="1800" dirty="0" smtClean="0">
                <a:latin typeface="Arial" panose="020B0604020202020204" pitchFamily="34" charset="0"/>
                <a:cs typeface="Arial" panose="020B0604020202020204" pitchFamily="34" charset="0"/>
              </a:rPr>
              <a:t>Etc. </a:t>
            </a:r>
            <a:endParaRPr lang="fr-FR" sz="1800" dirty="0">
              <a:latin typeface="Arial" panose="020B0604020202020204" pitchFamily="34" charset="0"/>
              <a:cs typeface="Arial" panose="020B0604020202020204" pitchFamily="34" charset="0"/>
            </a:endParaRPr>
          </a:p>
        </p:txBody>
      </p:sp>
      <p:sp>
        <p:nvSpPr>
          <p:cNvPr id="6" name="Datumsplatzhalter 5"/>
          <p:cNvSpPr>
            <a:spLocks noGrp="1"/>
          </p:cNvSpPr>
          <p:nvPr>
            <p:ph type="dt" sz="half" idx="10"/>
          </p:nvPr>
        </p:nvSpPr>
        <p:spPr/>
        <p:txBody>
          <a:bodyPr/>
          <a:lstStyle/>
          <a:p>
            <a:r>
              <a:rPr lang="de-DE" smtClean="0"/>
              <a:t>  2016</a:t>
            </a:r>
            <a:endParaRPr lang="fr-FR"/>
          </a:p>
        </p:txBody>
      </p:sp>
      <p:sp>
        <p:nvSpPr>
          <p:cNvPr id="7" name="Foliennummernplatzhalter 6"/>
          <p:cNvSpPr>
            <a:spLocks noGrp="1"/>
          </p:cNvSpPr>
          <p:nvPr>
            <p:ph type="sldNum" sz="quarter" idx="12"/>
          </p:nvPr>
        </p:nvSpPr>
        <p:spPr/>
        <p:txBody>
          <a:bodyPr/>
          <a:lstStyle/>
          <a:p>
            <a:fld id="{1AEBA5DE-794B-4353-974E-36960416BE61}" type="slidenum">
              <a:rPr lang="fr-FR" smtClean="0"/>
              <a:t>5</a:t>
            </a:fld>
            <a:endParaRPr lang="fr-FR"/>
          </a:p>
        </p:txBody>
      </p:sp>
    </p:spTree>
    <p:extLst>
      <p:ext uri="{BB962C8B-B14F-4D97-AF65-F5344CB8AC3E}">
        <p14:creationId xmlns:p14="http://schemas.microsoft.com/office/powerpoint/2010/main" val="1161646273"/>
      </p:ext>
    </p:extLst>
  </p:cSld>
  <p:clrMapOvr>
    <a:masterClrMapping/>
  </p:clrMapOvr>
  <mc:AlternateContent xmlns:mc="http://schemas.openxmlformats.org/markup-compatibility/2006" xmlns:p14="http://schemas.microsoft.com/office/powerpoint/2010/main">
    <mc:Choice Requires="p14">
      <p:transition spd="slow" p14:dur="2000"/>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1052736"/>
            <a:ext cx="8229600" cy="792088"/>
          </a:xfrm>
        </p:spPr>
        <p:txBody>
          <a:bodyPr>
            <a:normAutofit/>
          </a:bodyPr>
          <a:lstStyle/>
          <a:p>
            <a:r>
              <a:rPr lang="fr-FR" sz="2800" b="1" dirty="0" smtClean="0">
                <a:latin typeface="Arial" panose="020B0604020202020204" pitchFamily="34" charset="0"/>
                <a:cs typeface="Arial" panose="020B0604020202020204" pitchFamily="34" charset="0"/>
              </a:rPr>
              <a:t>Ressources</a:t>
            </a:r>
            <a:endParaRPr lang="fr-FR" sz="2800" b="1" dirty="0">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395536" y="2060848"/>
            <a:ext cx="8229600" cy="4525963"/>
          </a:xfrm>
        </p:spPr>
        <p:txBody>
          <a:bodyPr>
            <a:normAutofit/>
          </a:bodyPr>
          <a:lstStyle/>
          <a:p>
            <a:pPr marL="0" indent="0">
              <a:buNone/>
            </a:pPr>
            <a:r>
              <a:rPr lang="fr-FR" sz="2000" dirty="0" smtClean="0">
                <a:latin typeface="Arial" panose="020B0604020202020204" pitchFamily="34" charset="0"/>
                <a:cs typeface="Arial" panose="020B0604020202020204" pitchFamily="34" charset="0"/>
              </a:rPr>
              <a:t>Les ressources contribuent à neutraliser les risques psychosociaux ; il s’agit des caractéristiques suivantes :</a:t>
            </a:r>
          </a:p>
          <a:p>
            <a:pPr>
              <a:lnSpc>
                <a:spcPct val="250000"/>
              </a:lnSpc>
              <a:buClrTx/>
              <a:buFont typeface="Arial" panose="020B0604020202020204" pitchFamily="34" charset="0"/>
              <a:buChar char="•"/>
            </a:pPr>
            <a:r>
              <a:rPr lang="fr-FR" sz="2000" dirty="0">
                <a:latin typeface="Arial" panose="020B0604020202020204" pitchFamily="34" charset="0"/>
                <a:cs typeface="Arial" panose="020B0604020202020204" pitchFamily="34" charset="0"/>
              </a:rPr>
              <a:t>a</a:t>
            </a:r>
            <a:r>
              <a:rPr lang="fr-FR" sz="2000" dirty="0" smtClean="0">
                <a:latin typeface="Arial" panose="020B0604020202020204" pitchFamily="34" charset="0"/>
                <a:cs typeface="Arial" panose="020B0604020202020204" pitchFamily="34" charset="0"/>
              </a:rPr>
              <a:t>utonomie dans la définition des horaires et l’organisation du travail</a:t>
            </a:r>
          </a:p>
          <a:p>
            <a:pPr>
              <a:lnSpc>
                <a:spcPct val="250000"/>
              </a:lnSpc>
              <a:buClrTx/>
              <a:buFont typeface="Arial" panose="020B0604020202020204" pitchFamily="34" charset="0"/>
              <a:buChar char="•"/>
            </a:pPr>
            <a:r>
              <a:rPr lang="fr-FR" sz="2000" dirty="0">
                <a:latin typeface="Arial" panose="020B0604020202020204" pitchFamily="34" charset="0"/>
                <a:cs typeface="Arial" panose="020B0604020202020204" pitchFamily="34" charset="0"/>
              </a:rPr>
              <a:t>p</a:t>
            </a:r>
            <a:r>
              <a:rPr lang="fr-FR" sz="2000" dirty="0" smtClean="0">
                <a:latin typeface="Arial" panose="020B0604020202020204" pitchFamily="34" charset="0"/>
                <a:cs typeface="Arial" panose="020B0604020202020204" pitchFamily="34" charset="0"/>
              </a:rPr>
              <a:t>articipation à l’élaboration et à la modification des plans de travail</a:t>
            </a:r>
          </a:p>
          <a:p>
            <a:pPr>
              <a:lnSpc>
                <a:spcPct val="250000"/>
              </a:lnSpc>
              <a:buClrTx/>
              <a:buFont typeface="Arial" panose="020B0604020202020204" pitchFamily="34" charset="0"/>
              <a:buChar char="•"/>
            </a:pPr>
            <a:r>
              <a:rPr lang="fr-FR" sz="2000" dirty="0" smtClean="0">
                <a:latin typeface="Arial" panose="020B0604020202020204" pitchFamily="34" charset="0"/>
                <a:cs typeface="Arial" panose="020B0604020202020204" pitchFamily="34" charset="0"/>
              </a:rPr>
              <a:t>participation régulière aux décisions</a:t>
            </a:r>
          </a:p>
        </p:txBody>
      </p:sp>
      <p:sp>
        <p:nvSpPr>
          <p:cNvPr id="6" name="Datumsplatzhalter 5"/>
          <p:cNvSpPr>
            <a:spLocks noGrp="1"/>
          </p:cNvSpPr>
          <p:nvPr>
            <p:ph type="dt" sz="half" idx="10"/>
          </p:nvPr>
        </p:nvSpPr>
        <p:spPr/>
        <p:txBody>
          <a:bodyPr/>
          <a:lstStyle/>
          <a:p>
            <a:r>
              <a:rPr lang="de-DE" smtClean="0"/>
              <a:t>  2016</a:t>
            </a:r>
            <a:endParaRPr lang="fr-FR"/>
          </a:p>
        </p:txBody>
      </p:sp>
      <p:sp>
        <p:nvSpPr>
          <p:cNvPr id="7" name="Foliennummernplatzhalter 6"/>
          <p:cNvSpPr>
            <a:spLocks noGrp="1"/>
          </p:cNvSpPr>
          <p:nvPr>
            <p:ph type="sldNum" sz="quarter" idx="12"/>
          </p:nvPr>
        </p:nvSpPr>
        <p:spPr/>
        <p:txBody>
          <a:bodyPr/>
          <a:lstStyle/>
          <a:p>
            <a:fld id="{1AEBA5DE-794B-4353-974E-36960416BE61}" type="slidenum">
              <a:rPr lang="fr-FR" smtClean="0"/>
              <a:t>6</a:t>
            </a:fld>
            <a:endParaRPr lang="fr-FR"/>
          </a:p>
        </p:txBody>
      </p:sp>
    </p:spTree>
    <p:extLst>
      <p:ext uri="{BB962C8B-B14F-4D97-AF65-F5344CB8AC3E}">
        <p14:creationId xmlns:p14="http://schemas.microsoft.com/office/powerpoint/2010/main" val="3345165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1988840"/>
            <a:ext cx="8445625" cy="4320480"/>
          </a:xfrm>
        </p:spPr>
        <p:txBody>
          <a:bodyPr/>
          <a:lstStyle/>
          <a:p>
            <a:pPr>
              <a:buClrTx/>
              <a:buFont typeface="Arial" panose="020B0604020202020204" pitchFamily="34" charset="0"/>
              <a:buChar char="•"/>
            </a:pPr>
            <a:r>
              <a:rPr lang="fr-FR" sz="2800" dirty="0" smtClean="0"/>
              <a:t>La prévention peut et doit se faire sur deux plans :</a:t>
            </a:r>
            <a:r>
              <a:rPr dirty="0"/>
              <a:t/>
            </a:r>
            <a:br>
              <a:rPr dirty="0"/>
            </a:br>
            <a:endParaRPr lang="fr-FR" sz="2800" dirty="0" smtClean="0"/>
          </a:p>
          <a:p>
            <a:pPr marL="815975" lvl="1" indent="-457200">
              <a:buClrTx/>
              <a:buSzPct val="100000"/>
              <a:buAutoNum type="alphaLcParenR"/>
            </a:pPr>
            <a:r>
              <a:rPr lang="fr-FR" sz="2400" dirty="0"/>
              <a:t>p</a:t>
            </a:r>
            <a:r>
              <a:rPr lang="fr-FR" sz="2400" dirty="0" smtClean="0"/>
              <a:t>ratiques : mesures individuelles  &gt; c’est la responsabilité du salarié/de la salariée</a:t>
            </a:r>
          </a:p>
          <a:p>
            <a:pPr marL="815975" lvl="1" indent="-457200">
              <a:buClrTx/>
              <a:buAutoNum type="alphaLcParenR"/>
            </a:pPr>
            <a:endParaRPr lang="fr-FR" sz="2400" dirty="0" smtClean="0"/>
          </a:p>
          <a:p>
            <a:pPr marL="815975" lvl="1" indent="-457200">
              <a:buClrTx/>
              <a:buSzPct val="100000"/>
              <a:buAutoNum type="alphaLcParenR"/>
            </a:pPr>
            <a:r>
              <a:rPr lang="fr-FR" sz="2400" dirty="0"/>
              <a:t>c</a:t>
            </a:r>
            <a:r>
              <a:rPr lang="fr-FR" sz="2400" dirty="0" smtClean="0"/>
              <a:t>ontexte et conditions de travail : protection collective &gt; c’est la responsabilité de l’employeur/employeuse</a:t>
            </a:r>
            <a:endParaRPr lang="fr-FR" sz="2800" dirty="0"/>
          </a:p>
          <a:p>
            <a:endParaRPr lang="fr-FR" dirty="0"/>
          </a:p>
        </p:txBody>
      </p:sp>
      <p:sp>
        <p:nvSpPr>
          <p:cNvPr id="5" name="Titre 4"/>
          <p:cNvSpPr>
            <a:spLocks noGrp="1"/>
          </p:cNvSpPr>
          <p:nvPr>
            <p:ph type="title"/>
          </p:nvPr>
        </p:nvSpPr>
        <p:spPr>
          <a:xfrm>
            <a:off x="349188" y="908720"/>
            <a:ext cx="8445624" cy="936104"/>
          </a:xfrm>
        </p:spPr>
        <p:txBody>
          <a:bodyPr/>
          <a:lstStyle/>
          <a:p>
            <a:r>
              <a:rPr lang="fr-FR" b="1" dirty="0" smtClean="0"/>
              <a:t>Prévention des risques et troubles psychosociaux (PSY)</a:t>
            </a:r>
            <a:endParaRPr lang="fr-FR" dirty="0"/>
          </a:p>
        </p:txBody>
      </p:sp>
    </p:spTree>
    <p:extLst>
      <p:ext uri="{BB962C8B-B14F-4D97-AF65-F5344CB8AC3E}">
        <p14:creationId xmlns:p14="http://schemas.microsoft.com/office/powerpoint/2010/main" val="1508845823"/>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2420888"/>
            <a:ext cx="8445625" cy="3888432"/>
          </a:xfrm>
        </p:spPr>
        <p:txBody>
          <a:bodyPr/>
          <a:lstStyle/>
          <a:p>
            <a:pPr>
              <a:buClrTx/>
              <a:buFont typeface="Arial" panose="020B0604020202020204" pitchFamily="34" charset="0"/>
              <a:buChar char="•"/>
            </a:pPr>
            <a:r>
              <a:rPr lang="fr-FR" sz="2800" dirty="0" smtClean="0"/>
              <a:t>2015-6, matériel d’aide: distribué à l’ensemble du personnel « Aide à l’auto-assistance </a:t>
            </a:r>
            <a:r>
              <a:rPr lang="fr-FR" sz="2800" dirty="0"/>
              <a:t>», </a:t>
            </a:r>
            <a:r>
              <a:rPr lang="fr-FR" sz="2800" dirty="0" smtClean="0"/>
              <a:t>(</a:t>
            </a:r>
            <a:r>
              <a:rPr lang="fr-FR" sz="2800" dirty="0" smtClean="0">
                <a:hlinkClick r:id="rId2"/>
              </a:rPr>
              <a:t>http</a:t>
            </a:r>
            <a:r>
              <a:rPr lang="fr-FR" sz="2800" dirty="0">
                <a:hlinkClick r:id="rId2"/>
              </a:rPr>
              <a:t>://www.uss.ch/sibe-perco</a:t>
            </a:r>
            <a:r>
              <a:rPr lang="fr-FR" sz="2800" dirty="0" smtClean="0">
                <a:hlinkClick r:id="rId2"/>
              </a:rPr>
              <a:t>/</a:t>
            </a:r>
            <a:r>
              <a:rPr lang="fr-FR" sz="2800" dirty="0"/>
              <a:t>: I1 Chap. 09 PSY - Tâches </a:t>
            </a:r>
            <a:r>
              <a:rPr lang="fr-FR" sz="2800" dirty="0" smtClean="0"/>
              <a:t>Fr.docx)</a:t>
            </a:r>
          </a:p>
          <a:p>
            <a:pPr>
              <a:buClrTx/>
              <a:buFont typeface="Arial" panose="020B0604020202020204" pitchFamily="34" charset="0"/>
              <a:buChar char="•"/>
            </a:pPr>
            <a:endParaRPr lang="fr-FR" sz="2800" dirty="0"/>
          </a:p>
          <a:p>
            <a:pPr>
              <a:buClrTx/>
              <a:buFont typeface="Arial" panose="020B0604020202020204" pitchFamily="34" charset="0"/>
              <a:buChar char="•"/>
            </a:pPr>
            <a:r>
              <a:rPr lang="fr-FR" sz="2800" dirty="0"/>
              <a:t>matériel d’aide: (http://www.uss.ch/sibe-perco/: C Journal des réalisations 2016 </a:t>
            </a:r>
            <a:r>
              <a:rPr lang="fr-FR" sz="2800" dirty="0" smtClean="0"/>
              <a:t>Fr.doc) </a:t>
            </a:r>
            <a:endParaRPr lang="fr-FR" dirty="0"/>
          </a:p>
        </p:txBody>
      </p:sp>
      <p:sp>
        <p:nvSpPr>
          <p:cNvPr id="5" name="Titre 4"/>
          <p:cNvSpPr>
            <a:spLocks noGrp="1"/>
          </p:cNvSpPr>
          <p:nvPr>
            <p:ph type="title"/>
          </p:nvPr>
        </p:nvSpPr>
        <p:spPr>
          <a:xfrm>
            <a:off x="323528" y="1124744"/>
            <a:ext cx="8445624" cy="936104"/>
          </a:xfrm>
        </p:spPr>
        <p:txBody>
          <a:bodyPr/>
          <a:lstStyle/>
          <a:p>
            <a:r>
              <a:rPr lang="fr-FR" b="1" dirty="0"/>
              <a:t>Mise en œuvre dans nos syndicats et organisations sans but lucratif – I :</a:t>
            </a:r>
            <a:endParaRPr lang="fr-FR" dirty="0"/>
          </a:p>
        </p:txBody>
      </p:sp>
    </p:spTree>
    <p:extLst>
      <p:ext uri="{BB962C8B-B14F-4D97-AF65-F5344CB8AC3E}">
        <p14:creationId xmlns:p14="http://schemas.microsoft.com/office/powerpoint/2010/main" val="104048240"/>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2"/>
          </p:nvPr>
        </p:nvSpPr>
        <p:spPr>
          <a:xfrm>
            <a:off x="349187" y="2348880"/>
            <a:ext cx="8445625" cy="3960440"/>
          </a:xfrm>
        </p:spPr>
        <p:txBody>
          <a:bodyPr/>
          <a:lstStyle/>
          <a:p>
            <a:pPr>
              <a:buClrTx/>
              <a:buFont typeface="Arial" panose="020B0604020202020204" pitchFamily="34" charset="0"/>
              <a:buChar char="•"/>
            </a:pPr>
            <a:r>
              <a:rPr lang="fr-FR" sz="2800" dirty="0" smtClean="0"/>
              <a:t>2016-2017 : contexte et conditions de travail – mandat adressé à la direction :</a:t>
            </a:r>
          </a:p>
          <a:p>
            <a:pPr marL="815975" lvl="1" indent="-457200">
              <a:buClrTx/>
              <a:buFont typeface="Arial" panose="020B0604020202020204" pitchFamily="34" charset="0"/>
              <a:buChar char="•"/>
            </a:pPr>
            <a:r>
              <a:rPr lang="fr-FR" sz="2600" b="1" dirty="0" smtClean="0"/>
              <a:t>liste des mesures spécifique à mettre en œuvre d’ici la fin 2017</a:t>
            </a:r>
            <a:br>
              <a:rPr lang="fr-FR" sz="2600" b="1" dirty="0" smtClean="0"/>
            </a:br>
            <a:r>
              <a:rPr lang="fr-FR" sz="2600" dirty="0" smtClean="0"/>
              <a:t> </a:t>
            </a:r>
            <a:r>
              <a:rPr lang="fr-FR" sz="2600" dirty="0"/>
              <a:t>(</a:t>
            </a:r>
            <a:r>
              <a:rPr lang="fr-FR" sz="2600" dirty="0">
                <a:hlinkClick r:id="rId2"/>
              </a:rPr>
              <a:t>http://www.uss.ch/sibe-perco</a:t>
            </a:r>
            <a:r>
              <a:rPr lang="fr-FR" sz="2600" dirty="0" smtClean="0">
                <a:hlinkClick r:id="rId2"/>
              </a:rPr>
              <a:t>/</a:t>
            </a:r>
            <a:r>
              <a:rPr lang="fr-FR" sz="2600" dirty="0"/>
              <a:t>: </a:t>
            </a:r>
            <a:r>
              <a:rPr lang="fr-FR" sz="2600" dirty="0" smtClean="0"/>
              <a:t>J1 </a:t>
            </a:r>
            <a:r>
              <a:rPr lang="fr-FR" sz="2600" dirty="0" err="1"/>
              <a:t>Liste_mise_en_oeuvre_préventions_directions_fédérations</a:t>
            </a:r>
            <a:r>
              <a:rPr lang="fr-FR" sz="2600" dirty="0"/>
              <a:t>_ PSY </a:t>
            </a:r>
            <a:r>
              <a:rPr lang="fr-FR" sz="2600" dirty="0" smtClean="0"/>
              <a:t>II_F.doc, correspond aux points 1 à 8 des diapositives 9 et 10)</a:t>
            </a:r>
            <a:endParaRPr lang="fr-FR" sz="2600" dirty="0"/>
          </a:p>
          <a:p>
            <a:endParaRPr lang="fr-FR" dirty="0"/>
          </a:p>
        </p:txBody>
      </p:sp>
      <p:sp>
        <p:nvSpPr>
          <p:cNvPr id="5" name="Titre 4"/>
          <p:cNvSpPr>
            <a:spLocks noGrp="1"/>
          </p:cNvSpPr>
          <p:nvPr>
            <p:ph type="title"/>
          </p:nvPr>
        </p:nvSpPr>
        <p:spPr>
          <a:xfrm>
            <a:off x="323528" y="1268760"/>
            <a:ext cx="8445624" cy="792088"/>
          </a:xfrm>
        </p:spPr>
        <p:txBody>
          <a:bodyPr/>
          <a:lstStyle/>
          <a:p>
            <a:r>
              <a:rPr lang="fr-FR" b="1" dirty="0"/>
              <a:t>Mise en œuvre dans nos syndicats et organisations sans but lucratif – II :</a:t>
            </a:r>
            <a:endParaRPr lang="fr-FR" dirty="0"/>
          </a:p>
        </p:txBody>
      </p:sp>
    </p:spTree>
    <p:extLst>
      <p:ext uri="{BB962C8B-B14F-4D97-AF65-F5344CB8AC3E}">
        <p14:creationId xmlns:p14="http://schemas.microsoft.com/office/powerpoint/2010/main" val="1141498037"/>
      </p:ext>
    </p:extLst>
  </p:cSld>
  <p:clrMapOvr>
    <a:masterClrMapping/>
  </p:clrMapOvr>
  <p:transition>
    <p:fade thruBlk="1"/>
  </p:transition>
</p:sld>
</file>

<file path=ppt/theme/theme1.xml><?xml version="1.0" encoding="utf-8"?>
<a:theme xmlns:a="http://schemas.openxmlformats.org/drawingml/2006/main" name="SGB-Praesentation">
  <a:themeElements>
    <a:clrScheme name="Präsentation SG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äsentation SGB">
      <a:majorFont>
        <a:latin typeface="Futura Hv BT"/>
        <a:ea typeface=""/>
        <a:cs typeface=""/>
      </a:majorFont>
      <a:minorFont>
        <a:latin typeface="Futura Md B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äsentation SG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äsentation SG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äsentation SG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äsentation SG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äsentation SG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äsentation SG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äsentation SG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äsentation SG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äsentation SG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äsentation SG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äsentation SG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äsentation SG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C9C477BB751054BB6B16E76204AD299" ma:contentTypeVersion="15" ma:contentTypeDescription="Ein neues Dokument erstellen." ma:contentTypeScope="" ma:versionID="2fcad5e6ca1386241b936259b564c0a7">
  <xsd:schema xmlns:xsd="http://www.w3.org/2001/XMLSchema" xmlns:xs="http://www.w3.org/2001/XMLSchema" xmlns:p="http://schemas.microsoft.com/office/2006/metadata/properties" xmlns:ns2="aaf50e29-3fe8-4294-8ac9-649b59a6f5ad" xmlns:ns3="66637f10-b3f2-4943-b602-96b52fdbe74e" targetNamespace="http://schemas.microsoft.com/office/2006/metadata/properties" ma:root="true" ma:fieldsID="ae18ba0a17d303afbd3e3f0b1553733c" ns2:_="" ns3:_="">
    <xsd:import namespace="aaf50e29-3fe8-4294-8ac9-649b59a6f5ad"/>
    <xsd:import namespace="66637f10-b3f2-4943-b602-96b52fdbe74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50e29-3fe8-4294-8ac9-649b59a6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f578a7db-929c-47b4-93dc-4c5113086ff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637f10-b3f2-4943-b602-96b52fdbe74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26ec1d1-6dd1-482a-9e40-f122bb537335}" ma:internalName="TaxCatchAll" ma:showField="CatchAllData" ma:web="66637f10-b3f2-4943-b602-96b52fdbe74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f50e29-3fe8-4294-8ac9-649b59a6f5ad">
      <Terms xmlns="http://schemas.microsoft.com/office/infopath/2007/PartnerControls"/>
    </lcf76f155ced4ddcb4097134ff3c332f>
    <TaxCatchAll xmlns="66637f10-b3f2-4943-b602-96b52fdbe74e" xsi:nil="true"/>
  </documentManagement>
</p:properties>
</file>

<file path=customXml/itemProps1.xml><?xml version="1.0" encoding="utf-8"?>
<ds:datastoreItem xmlns:ds="http://schemas.openxmlformats.org/officeDocument/2006/customXml" ds:itemID="{66A6EBC2-D1BD-4D9E-8C36-23EAC2FA2372}"/>
</file>

<file path=customXml/itemProps2.xml><?xml version="1.0" encoding="utf-8"?>
<ds:datastoreItem xmlns:ds="http://schemas.openxmlformats.org/officeDocument/2006/customXml" ds:itemID="{AA0057F8-B9CE-4E7F-9503-0B5E74DFD91B}"/>
</file>

<file path=customXml/itemProps3.xml><?xml version="1.0" encoding="utf-8"?>
<ds:datastoreItem xmlns:ds="http://schemas.openxmlformats.org/officeDocument/2006/customXml" ds:itemID="{A58FEB1F-B64A-4F04-BABE-B34F1F9CB999}"/>
</file>

<file path=docProps/app.xml><?xml version="1.0" encoding="utf-8"?>
<Properties xmlns="http://schemas.openxmlformats.org/officeDocument/2006/extended-properties" xmlns:vt="http://schemas.openxmlformats.org/officeDocument/2006/docPropsVTypes">
  <Template>SGB-Praesentation</Template>
  <TotalTime>0</TotalTime>
  <Words>339</Words>
  <Application>Microsoft Office PowerPoint</Application>
  <PresentationFormat>Bildschirmpräsentation (4:3)</PresentationFormat>
  <Paragraphs>89</Paragraphs>
  <Slides>14</Slides>
  <Notes>1</Notes>
  <HiddenSlides>0</HiddenSlides>
  <MMClips>0</MMClips>
  <ScaleCrop>false</ScaleCrop>
  <HeadingPairs>
    <vt:vector size="4" baseType="variant">
      <vt:variant>
        <vt:lpstr>Design</vt:lpstr>
      </vt:variant>
      <vt:variant>
        <vt:i4>2</vt:i4>
      </vt:variant>
      <vt:variant>
        <vt:lpstr>Folientitel</vt:lpstr>
      </vt:variant>
      <vt:variant>
        <vt:i4>14</vt:i4>
      </vt:variant>
    </vt:vector>
  </HeadingPairs>
  <TitlesOfParts>
    <vt:vector size="16" baseType="lpstr">
      <vt:lpstr>SGB-Praesentation</vt:lpstr>
      <vt:lpstr>Conception personnalisée</vt:lpstr>
      <vt:lpstr>PowerPoint-Präsentation</vt:lpstr>
      <vt:lpstr>Solution de branche Santé et sécurité au travail dans les syndicats et les organisations sans but lucratif –   Risques et troubles psychosociaux :  priorité 2015 à 2017</vt:lpstr>
      <vt:lpstr>Actions nécessaires / Potentiel d’action </vt:lpstr>
      <vt:lpstr>Obligation de prendre des mesures</vt:lpstr>
      <vt:lpstr>Que sont les risques psychosociaux ?</vt:lpstr>
      <vt:lpstr>Ressources</vt:lpstr>
      <vt:lpstr>Prévention des risques et troubles psychosociaux (PSY)</vt:lpstr>
      <vt:lpstr>Mise en œuvre dans nos syndicats et organisations sans but lucratif – I :</vt:lpstr>
      <vt:lpstr>Mise en œuvre dans nos syndicats et organisations sans but lucratif – II :</vt:lpstr>
      <vt:lpstr>Prévention des risques et troubles psychosociaux (PSY) : Tâches de la direction selon la liste de mesures – I :</vt:lpstr>
      <vt:lpstr>Prévention des risques et troubles psychosociaux : Tâches de la direction selon la liste de mesures – II : </vt:lpstr>
      <vt:lpstr>Tâches des PERCO en lien avec la priorité « Risques psychosociaux »</vt:lpstr>
      <vt:lpstr>Liens vers les informations du SECO sur les facteurs psychosociaux </vt:lpstr>
      <vt:lpstr> Contacts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www.abacustranslations.ch JFC</dc:creator>
  <cp:lastModifiedBy>Juliet Harding</cp:lastModifiedBy>
  <cp:revision>50</cp:revision>
  <cp:lastPrinted>2016-07-01T07:39:54Z</cp:lastPrinted>
  <dcterms:created xsi:type="dcterms:W3CDTF">2016-01-22T16:16:07Z</dcterms:created>
  <dcterms:modified xsi:type="dcterms:W3CDTF">2016-07-08T13:06:33Z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0x0101005C9C477BB751054BB6B16E76204AD299</vt:lpwstr>
  </property>
</Properties>
</file>