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16.xml" ContentType="application/vnd.openxmlformats-officedocument.presentationml.slide+xml"/>
  <Override PartName="/ppt/slides/slide14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4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65" r:id="rId2"/>
    <p:sldMasterId id="2147483677" r:id="rId3"/>
  </p:sldMasterIdLst>
  <p:notesMasterIdLst>
    <p:notesMasterId r:id="rId20"/>
  </p:notesMasterIdLst>
  <p:sldIdLst>
    <p:sldId id="257" r:id="rId4"/>
    <p:sldId id="301" r:id="rId5"/>
    <p:sldId id="259" r:id="rId6"/>
    <p:sldId id="297" r:id="rId7"/>
    <p:sldId id="308" r:id="rId8"/>
    <p:sldId id="309" r:id="rId9"/>
    <p:sldId id="310" r:id="rId10"/>
    <p:sldId id="284" r:id="rId11"/>
    <p:sldId id="269" r:id="rId12"/>
    <p:sldId id="270" r:id="rId13"/>
    <p:sldId id="292" r:id="rId14"/>
    <p:sldId id="302" r:id="rId15"/>
    <p:sldId id="294" r:id="rId16"/>
    <p:sldId id="299" r:id="rId17"/>
    <p:sldId id="298" r:id="rId18"/>
    <p:sldId id="296" r:id="rId19"/>
  </p:sldIdLst>
  <p:sldSz cx="12192000" cy="6858000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customXml" Target="../customXml/item2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0B563B-ABBA-4500-8C36-7035E814A77C}" type="datetimeFigureOut">
              <a:rPr lang="de-CH" smtClean="0"/>
              <a:t>10.06.2022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98D374-12DD-4178-AAE9-E89402E571B8}" type="slidenum">
              <a:rPr lang="de-CH" smtClean="0"/>
              <a:t>‹N°›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5786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jp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rste Eb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2"/>
          <p:cNvSpPr>
            <a:spLocks noGrp="1"/>
          </p:cNvSpPr>
          <p:nvPr>
            <p:ph idx="12" hasCustomPrompt="1"/>
          </p:nvPr>
        </p:nvSpPr>
        <p:spPr>
          <a:xfrm>
            <a:off x="499797" y="1124744"/>
            <a:ext cx="11260833" cy="53285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/>
            </a:lvl1pPr>
            <a:lvl2pPr marL="715963" indent="-358775">
              <a:defRPr baseline="0"/>
            </a:lvl2pPr>
          </a:lstStyle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de-CH" sz="2400" dirty="0">
                <a:latin typeface="Arial" pitchFamily="34" charset="0"/>
                <a:cs typeface="Arial" pitchFamily="34" charset="0"/>
              </a:rPr>
              <a:t>Erste Ebene	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§"/>
            </a:pPr>
            <a:r>
              <a:rPr lang="de-CH" sz="2000" dirty="0">
                <a:latin typeface="Arial" pitchFamily="34" charset="0"/>
                <a:cs typeface="Arial" pitchFamily="34" charset="0"/>
              </a:rPr>
              <a:t>Zweite Ebene</a:t>
            </a:r>
            <a:endParaRPr lang="de-CH" sz="2400" dirty="0">
              <a:latin typeface="Arial" pitchFamily="34" charset="0"/>
              <a:cs typeface="Arial" pitchFamily="34" charset="0"/>
            </a:endParaRPr>
          </a:p>
          <a:p>
            <a:pPr lvl="1">
              <a:buClr>
                <a:srgbClr val="FF0000"/>
              </a:buClr>
              <a:buFont typeface="Wingdings" pitchFamily="2" charset="2"/>
              <a:buChar char="§"/>
            </a:pPr>
            <a:endParaRPr lang="de-CH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800">
                <a:latin typeface="+mj-lt"/>
              </a:defRPr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  <a:p>
            <a:pPr>
              <a:defRPr/>
            </a:pPr>
            <a:fld id="{6C58D6A9-BD3E-4FE1-A215-B0FB3D2D284A}" type="slidenum">
              <a:rPr lang="de-DE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99797" y="239013"/>
            <a:ext cx="11260832" cy="634082"/>
          </a:xfrm>
          <a:prstGeom prst="rect">
            <a:avLst/>
          </a:prstGeom>
          <a:ln>
            <a:noFill/>
            <a:prstDash val="solid"/>
          </a:ln>
        </p:spPr>
        <p:txBody>
          <a:bodyPr>
            <a:noAutofit/>
          </a:bodyPr>
          <a:lstStyle>
            <a:lvl1pPr>
              <a:defRPr b="0" baseline="0"/>
            </a:lvl1pPr>
          </a:lstStyle>
          <a:p>
            <a:pPr algn="l"/>
            <a:r>
              <a:rPr lang="de-DE" sz="2800" b="1">
                <a:latin typeface="Arial" pitchFamily="34" charset="0"/>
                <a:cs typeface="Arial" pitchFamily="34" charset="0"/>
              </a:rPr>
              <a:t>Titelmasterformat durch Klicken bearbeiten</a:t>
            </a:r>
            <a:endParaRPr lang="de-CH" sz="2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Gerade Verbindung 6"/>
          <p:cNvCxnSpPr/>
          <p:nvPr userDrawn="1"/>
        </p:nvCxnSpPr>
        <p:spPr>
          <a:xfrm>
            <a:off x="568491" y="900000"/>
            <a:ext cx="11055019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3106470"/>
      </p:ext>
    </p:extLst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458403-59EF-4986-8142-D3B6B2C0912C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1144225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421AA-75CF-4742-9CCD-2DDED3625597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27296887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7385" y="273051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1435101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0407BA-8604-4389-AB1B-299505D86DE8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36921550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CH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D232B-9BE4-42E4-90C7-B340F91E509E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32561690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B1B099-F16F-4D17-BF65-9E89396C991D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924523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42031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8A5003-9207-474E-892C-EB95C3ADA465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17988940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rste Eb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2"/>
          <p:cNvSpPr>
            <a:spLocks noGrp="1"/>
          </p:cNvSpPr>
          <p:nvPr>
            <p:ph idx="12" hasCustomPrompt="1"/>
          </p:nvPr>
        </p:nvSpPr>
        <p:spPr>
          <a:xfrm>
            <a:off x="499797" y="1124744"/>
            <a:ext cx="11260833" cy="53285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/>
            </a:lvl1pPr>
            <a:lvl2pPr marL="715963" indent="-358775">
              <a:defRPr baseline="0"/>
            </a:lvl2pPr>
          </a:lstStyle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de-CH" sz="2400" dirty="0">
                <a:latin typeface="Arial" pitchFamily="34" charset="0"/>
                <a:cs typeface="Arial" pitchFamily="34" charset="0"/>
              </a:rPr>
              <a:t>Erste Ebene	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§"/>
            </a:pPr>
            <a:r>
              <a:rPr lang="de-CH" sz="2000" dirty="0">
                <a:latin typeface="Arial" pitchFamily="34" charset="0"/>
                <a:cs typeface="Arial" pitchFamily="34" charset="0"/>
              </a:rPr>
              <a:t>Zweite Ebene</a:t>
            </a:r>
            <a:endParaRPr lang="de-CH" sz="2400" dirty="0">
              <a:latin typeface="Arial" pitchFamily="34" charset="0"/>
              <a:cs typeface="Arial" pitchFamily="34" charset="0"/>
            </a:endParaRPr>
          </a:p>
          <a:p>
            <a:pPr lvl="1">
              <a:buClr>
                <a:srgbClr val="FF0000"/>
              </a:buClr>
              <a:buFont typeface="Wingdings" pitchFamily="2" charset="2"/>
              <a:buChar char="§"/>
            </a:pPr>
            <a:endParaRPr lang="de-CH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99797" y="239013"/>
            <a:ext cx="11260832" cy="634082"/>
          </a:xfrm>
          <a:prstGeom prst="rect">
            <a:avLst/>
          </a:prstGeom>
          <a:ln>
            <a:noFill/>
            <a:prstDash val="solid"/>
          </a:ln>
        </p:spPr>
        <p:txBody>
          <a:bodyPr>
            <a:noAutofit/>
          </a:bodyPr>
          <a:lstStyle>
            <a:lvl1pPr>
              <a:defRPr b="0" baseline="0"/>
            </a:lvl1pPr>
          </a:lstStyle>
          <a:p>
            <a:pPr algn="l"/>
            <a:r>
              <a:rPr lang="de-DE" sz="2800" b="1">
                <a:latin typeface="Arial" pitchFamily="34" charset="0"/>
                <a:cs typeface="Arial" pitchFamily="34" charset="0"/>
              </a:rPr>
              <a:t>Titelmasterformat durch Klicken bearbeiten</a:t>
            </a:r>
            <a:endParaRPr lang="de-CH" sz="2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Gerade Verbindung 6"/>
          <p:cNvCxnSpPr/>
          <p:nvPr userDrawn="1"/>
        </p:nvCxnSpPr>
        <p:spPr>
          <a:xfrm>
            <a:off x="568491" y="900000"/>
            <a:ext cx="11055019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6626034"/>
      </p:ext>
    </p:extLst>
  </p:cSld>
  <p:clrMapOvr>
    <a:masterClrMapping/>
  </p:clrMapOvr>
  <p:transition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7" descr="sgb-logo-web.ti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5001" y="325439"/>
            <a:ext cx="3079751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276476"/>
            <a:ext cx="10363200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ts val="4500"/>
              </a:lnSpc>
              <a:defRPr sz="2800" b="1"/>
            </a:lvl1pPr>
          </a:lstStyle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3500"/>
              </a:lnSpc>
              <a:spcBef>
                <a:spcPct val="0"/>
              </a:spcBef>
              <a:buFont typeface="Wingdings" pitchFamily="2" charset="2"/>
              <a:buNone/>
              <a:defRPr/>
            </a:lvl1pPr>
          </a:lstStyle>
          <a:p>
            <a:r>
              <a:rPr lang="de-DE" noProof="0"/>
              <a:t>Formatvorlage des Untertitelmasters durch Klicken bearbeiten</a:t>
            </a:r>
            <a:endParaRPr lang="de-CH" noProof="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4ABDCE3-8271-478B-88FD-BCBF2505280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830" y="602086"/>
            <a:ext cx="3072341" cy="81801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37C0D679-7AF6-4A6D-B84E-A3DDA1C7B6B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15" y="803265"/>
            <a:ext cx="3220640" cy="38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40180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rste Eb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99798" y="239013"/>
            <a:ext cx="11164821" cy="634082"/>
          </a:xfrm>
          <a:prstGeom prst="rect">
            <a:avLst/>
          </a:prstGeom>
          <a:ln>
            <a:noFill/>
            <a:prstDash val="solid"/>
          </a:ln>
        </p:spPr>
        <p:txBody>
          <a:bodyPr>
            <a:noAutofit/>
          </a:bodyPr>
          <a:lstStyle>
            <a:lvl1pPr>
              <a:defRPr b="0" baseline="0"/>
            </a:lvl1pPr>
          </a:lstStyle>
          <a:p>
            <a:pPr algn="l"/>
            <a:r>
              <a:rPr lang="de-DE" sz="2800" b="1">
                <a:latin typeface="Arial" pitchFamily="34" charset="0"/>
                <a:cs typeface="Arial" pitchFamily="34" charset="0"/>
              </a:rPr>
              <a:t>Titelmasterformat durch Klicken bearbeiten</a:t>
            </a:r>
            <a:endParaRPr lang="de-CH" sz="2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Gerade Verbindung 6"/>
          <p:cNvCxnSpPr/>
          <p:nvPr userDrawn="1"/>
        </p:nvCxnSpPr>
        <p:spPr>
          <a:xfrm>
            <a:off x="609600" y="900000"/>
            <a:ext cx="11055019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6074505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7" descr="sgb-logo-web.ti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5001" y="325439"/>
            <a:ext cx="3079751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276476"/>
            <a:ext cx="10363200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ts val="4500"/>
              </a:lnSpc>
              <a:defRPr sz="2800" b="1"/>
            </a:lvl1pPr>
          </a:lstStyle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3500"/>
              </a:lnSpc>
              <a:spcBef>
                <a:spcPct val="0"/>
              </a:spcBef>
              <a:buFont typeface="Wingdings" pitchFamily="2" charset="2"/>
              <a:buNone/>
              <a:defRPr/>
            </a:lvl1pPr>
          </a:lstStyle>
          <a:p>
            <a:r>
              <a:rPr lang="de-DE" noProof="0"/>
              <a:t>Formatvorlage des Untertitelmasters durch Klicken bearbeiten</a:t>
            </a:r>
            <a:endParaRPr lang="de-CH" noProof="0" dirty="0"/>
          </a:p>
        </p:txBody>
      </p:sp>
    </p:spTree>
    <p:extLst>
      <p:ext uri="{BB962C8B-B14F-4D97-AF65-F5344CB8AC3E}">
        <p14:creationId xmlns:p14="http://schemas.microsoft.com/office/powerpoint/2010/main" val="388379336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rste Eb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Futura Bk BT" pitchFamily="34" charset="0"/>
              </a:defRPr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800">
                <a:latin typeface="+mj-lt"/>
              </a:defRPr>
            </a:lvl1pPr>
          </a:lstStyle>
          <a:p>
            <a:pPr>
              <a:defRPr/>
            </a:pPr>
            <a:endParaRPr lang="de-DE">
              <a:solidFill>
                <a:srgbClr val="000000"/>
              </a:solidFill>
            </a:endParaRPr>
          </a:p>
          <a:p>
            <a:pPr>
              <a:defRPr/>
            </a:pPr>
            <a:fld id="{6C58D6A9-BD3E-4FE1-A215-B0FB3D2D284A}" type="slidenum">
              <a:rPr lang="de-DE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99798" y="239013"/>
            <a:ext cx="11164821" cy="634082"/>
          </a:xfrm>
          <a:prstGeom prst="rect">
            <a:avLst/>
          </a:prstGeom>
          <a:ln>
            <a:noFill/>
            <a:prstDash val="solid"/>
          </a:ln>
        </p:spPr>
        <p:txBody>
          <a:bodyPr>
            <a:noAutofit/>
          </a:bodyPr>
          <a:lstStyle>
            <a:lvl1pPr>
              <a:defRPr b="0" baseline="0"/>
            </a:lvl1pPr>
          </a:lstStyle>
          <a:p>
            <a:pPr algn="l"/>
            <a:r>
              <a:rPr lang="de-DE" sz="2800" b="1">
                <a:latin typeface="Arial" pitchFamily="34" charset="0"/>
                <a:cs typeface="Arial" pitchFamily="34" charset="0"/>
              </a:rPr>
              <a:t>Titelmasterformat durch Klicken bearbeiten</a:t>
            </a:r>
            <a:endParaRPr lang="de-CH" sz="28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Gerade Verbindung 6"/>
          <p:cNvCxnSpPr/>
          <p:nvPr userDrawn="1"/>
        </p:nvCxnSpPr>
        <p:spPr>
          <a:xfrm>
            <a:off x="609600" y="900000"/>
            <a:ext cx="11055019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4985984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de-DE"/>
              <a:t>Titelmasterformat durch Klicken bearbeiten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57188" indent="-357188">
              <a:buSzPct val="100000"/>
              <a:defRPr lang="de-DE" sz="28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715963" indent="-366713">
              <a:buSzPct val="75000"/>
              <a:defRPr lang="de-DE" sz="2400" baseline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009650" indent="-293688">
              <a:buSzPct val="66000"/>
              <a:defRPr lang="de-DE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276350" indent="-292100">
              <a:buSzPct val="66000"/>
              <a:defRPr lang="de-DE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543050" indent="-290513">
              <a:buSzPct val="66000"/>
              <a:defRPr lang="de-CH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7EDF3-88AB-4F38-B0A0-13FACE76112A}" type="slidenum">
              <a:rPr lang="de-DE"/>
              <a:pPr>
                <a:defRPr/>
              </a:pPr>
              <a:t>‹N°›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91916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/>
              <a:t>Modifiez le style des sous-titres du masque</a:t>
            </a:r>
            <a:endParaRPr lang="fr-C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FFEFFB-6F7F-4B3C-B11C-5EF524A3DD7B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1963935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4F5ACA-C1D9-4BF4-A1C1-EF22F422D880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1706779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247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C99D8-881F-4536-BD97-BF8724BF721A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3758908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926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89785" y="1600201"/>
            <a:ext cx="53926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2C0FEA-3596-48CC-8E79-D5B939898533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3568548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693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693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EAF168-84F9-4459-B9C8-248099C11BA0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300981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08725"/>
            <a:ext cx="28448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 dirty="0" smtClean="0">
                <a:latin typeface="NimbusSanNov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03085" y="6364288"/>
            <a:ext cx="5183716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 dirty="0" smtClean="0">
                <a:latin typeface="NimbusSanNovSemBol" pitchFamily="18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de-DE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910B38-8C58-4D2D-8539-314398D723EB}" type="slidenum">
              <a:rPr lang="de-DE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de-DE">
              <a:solidFill>
                <a:srgbClr val="000000"/>
              </a:solidFill>
            </a:endParaRPr>
          </a:p>
        </p:txBody>
      </p:sp>
      <p:pic>
        <p:nvPicPr>
          <p:cNvPr id="2" name="Grafik 6" descr="klein-sgb-logo-web.t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04918" y="6327775"/>
            <a:ext cx="191558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el 1"/>
          <p:cNvSpPr txBox="1">
            <a:spLocks/>
          </p:cNvSpPr>
          <p:nvPr userDrawn="1"/>
        </p:nvSpPr>
        <p:spPr>
          <a:xfrm>
            <a:off x="499797" y="274638"/>
            <a:ext cx="10972800" cy="634082"/>
          </a:xfrm>
          <a:prstGeom prst="rect">
            <a:avLst/>
          </a:prstGeom>
          <a:ln>
            <a:noFill/>
            <a:prstDash val="solid"/>
          </a:ln>
        </p:spPr>
        <p:txBody>
          <a:bodyPr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 baseline="0">
                <a:solidFill>
                  <a:schemeClr val="tx2"/>
                </a:solidFill>
                <a:latin typeface="NimbusSanNov" pitchFamily="18" charset="0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NimbusSanNov" pitchFamily="18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NimbusSanNov" pitchFamily="18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NimbusSanNov" pitchFamily="18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NimbusSanNov" pitchFamily="18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utura Hv BT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utura Hv BT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utura Hv BT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utura Hv BT" pitchFamily="34" charset="0"/>
              </a:defRPr>
            </a:lvl9pPr>
          </a:lstStyle>
          <a:p>
            <a:pPr algn="l"/>
            <a:endParaRPr lang="de-CH" sz="2800" kern="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609600" y="900000"/>
            <a:ext cx="11055019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980729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Titelplatzhalter 3"/>
          <p:cNvSpPr>
            <a:spLocks noGrp="1"/>
          </p:cNvSpPr>
          <p:nvPr>
            <p:ph type="title"/>
          </p:nvPr>
        </p:nvSpPr>
        <p:spPr>
          <a:xfrm>
            <a:off x="499797" y="274638"/>
            <a:ext cx="10972800" cy="625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512176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fade thruBlk="1"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baseline="0">
          <a:solidFill>
            <a:schemeClr val="tx2"/>
          </a:solidFill>
          <a:latin typeface="Arial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imbusSanNov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imbusSanNov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imbusSanNov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imbusSanNov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utura Hv BT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utura Hv BT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utura Hv BT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utura Hv BT" pitchFamily="34" charset="0"/>
        </a:defRPr>
      </a:lvl9pPr>
    </p:titleStyle>
    <p:bodyStyle>
      <a:lvl1pPr marL="357188" indent="-357188" algn="l" defTabSz="715963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100000"/>
        <a:buFont typeface="Wingdings" pitchFamily="2" charset="2"/>
        <a:buChar char="§"/>
        <a:defRPr sz="2400" baseline="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15963" indent="-358775" algn="l" defTabSz="715963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75000"/>
        <a:buFont typeface="Wingdings" pitchFamily="2" charset="2"/>
        <a:buChar char="§"/>
        <a:defRPr sz="2200" baseline="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073150" indent="-357188" algn="l" defTabSz="715963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66000"/>
        <a:buFont typeface="Wingdings" pitchFamily="2" charset="2"/>
        <a:buChar char="§"/>
        <a:defRPr sz="1800">
          <a:solidFill>
            <a:schemeClr val="tx1"/>
          </a:solidFill>
          <a:latin typeface="Arial" pitchFamily="34" charset="0"/>
          <a:cs typeface="Arial" pitchFamily="34" charset="0"/>
        </a:defRPr>
      </a:lvl3pPr>
      <a:lvl4pPr marL="1276350" indent="-203200" algn="l" defTabSz="715963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66000"/>
        <a:buFont typeface="Wingdings" pitchFamily="2" charset="2"/>
        <a:buChar char="§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4pPr>
      <a:lvl5pPr marL="1431925" indent="-179388" algn="l" defTabSz="715963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66000"/>
        <a:buFont typeface="Wingdings" pitchFamily="2" charset="2"/>
        <a:buChar char="§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1885950" indent="-227013" algn="l" defTabSz="715963" rtl="0" eaLnBrk="1" fontAlgn="base" hangingPunct="1">
        <a:spcBef>
          <a:spcPct val="20000"/>
        </a:spcBef>
        <a:spcAft>
          <a:spcPct val="0"/>
        </a:spcAft>
        <a:buSzPct val="35000"/>
        <a:buFont typeface="Wingdings" pitchFamily="2" charset="2"/>
        <a:buChar char="o"/>
        <a:defRPr sz="2000">
          <a:solidFill>
            <a:schemeClr val="tx1"/>
          </a:solidFill>
          <a:latin typeface="Futura Bk BT" pitchFamily="34" charset="0"/>
        </a:defRPr>
      </a:lvl6pPr>
      <a:lvl7pPr marL="2343150" indent="-227013" algn="l" defTabSz="715963" rtl="0" eaLnBrk="1" fontAlgn="base" hangingPunct="1">
        <a:spcBef>
          <a:spcPct val="20000"/>
        </a:spcBef>
        <a:spcAft>
          <a:spcPct val="0"/>
        </a:spcAft>
        <a:buSzPct val="35000"/>
        <a:buFont typeface="Wingdings" pitchFamily="2" charset="2"/>
        <a:buChar char="o"/>
        <a:defRPr sz="2000">
          <a:solidFill>
            <a:schemeClr val="tx1"/>
          </a:solidFill>
          <a:latin typeface="Futura Bk BT" pitchFamily="34" charset="0"/>
        </a:defRPr>
      </a:lvl7pPr>
      <a:lvl8pPr marL="2800350" indent="-227013" algn="l" defTabSz="715963" rtl="0" eaLnBrk="1" fontAlgn="base" hangingPunct="1">
        <a:spcBef>
          <a:spcPct val="20000"/>
        </a:spcBef>
        <a:spcAft>
          <a:spcPct val="0"/>
        </a:spcAft>
        <a:buSzPct val="35000"/>
        <a:buFont typeface="Wingdings" pitchFamily="2" charset="2"/>
        <a:buChar char="o"/>
        <a:defRPr sz="2000">
          <a:solidFill>
            <a:schemeClr val="tx1"/>
          </a:solidFill>
          <a:latin typeface="Futura Bk BT" pitchFamily="34" charset="0"/>
        </a:defRPr>
      </a:lvl8pPr>
      <a:lvl9pPr marL="3257550" indent="-227013" algn="l" defTabSz="715963" rtl="0" eaLnBrk="1" fontAlgn="base" hangingPunct="1">
        <a:spcBef>
          <a:spcPct val="20000"/>
        </a:spcBef>
        <a:spcAft>
          <a:spcPct val="0"/>
        </a:spcAft>
        <a:buSzPct val="35000"/>
        <a:buFont typeface="Wingdings" pitchFamily="2" charset="2"/>
        <a:buChar char="o"/>
        <a:defRPr sz="2000">
          <a:solidFill>
            <a:schemeClr val="tx1"/>
          </a:solidFill>
          <a:latin typeface="Futura Bk BT" pitchFamily="34" charset="0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CH" altLang="fr-FR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altLang="fr-FR"/>
              <a:t>Textmasterformate durch Klicken bearbeiten</a:t>
            </a:r>
          </a:p>
          <a:p>
            <a:pPr lvl="1"/>
            <a:r>
              <a:rPr lang="de-CH" altLang="fr-FR"/>
              <a:t>Zweite Ebene</a:t>
            </a:r>
          </a:p>
          <a:p>
            <a:pPr lvl="2"/>
            <a:r>
              <a:rPr lang="de-CH" altLang="fr-FR"/>
              <a:t>Dritte Ebene</a:t>
            </a:r>
          </a:p>
          <a:p>
            <a:pPr lvl="3"/>
            <a:r>
              <a:rPr lang="de-CH" altLang="fr-FR"/>
              <a:t>Vierte Ebene</a:t>
            </a:r>
          </a:p>
          <a:p>
            <a:pPr lvl="4"/>
            <a:r>
              <a:rPr lang="de-CH" altLang="fr-FR"/>
              <a:t>Fünfte Ebene</a:t>
            </a:r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901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de-CH" altLang="fr-FR"/>
          </a:p>
        </p:txBody>
      </p:sp>
      <p:sp>
        <p:nvSpPr>
          <p:cNvPr id="901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7BEA33C-C8DE-46B0-AA6A-21A8B7266649}" type="slidenum">
              <a:rPr lang="de-CH" altLang="fr-FR"/>
              <a:pPr>
                <a:defRPr/>
              </a:pPr>
              <a:t>‹N°›</a:t>
            </a:fld>
            <a:endParaRPr lang="de-CH" altLang="fr-FR"/>
          </a:p>
        </p:txBody>
      </p:sp>
    </p:spTree>
    <p:extLst>
      <p:ext uri="{BB962C8B-B14F-4D97-AF65-F5344CB8AC3E}">
        <p14:creationId xmlns:p14="http://schemas.microsoft.com/office/powerpoint/2010/main" val="210593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6" descr="klein-sgb-logo-web.t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04918" y="6327775"/>
            <a:ext cx="191558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el 1"/>
          <p:cNvSpPr txBox="1">
            <a:spLocks/>
          </p:cNvSpPr>
          <p:nvPr userDrawn="1"/>
        </p:nvSpPr>
        <p:spPr>
          <a:xfrm>
            <a:off x="499797" y="274638"/>
            <a:ext cx="10972800" cy="634082"/>
          </a:xfrm>
          <a:prstGeom prst="rect">
            <a:avLst/>
          </a:prstGeom>
          <a:ln>
            <a:noFill/>
            <a:prstDash val="solid"/>
          </a:ln>
        </p:spPr>
        <p:txBody>
          <a:bodyPr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 baseline="0">
                <a:solidFill>
                  <a:schemeClr val="tx2"/>
                </a:solidFill>
                <a:latin typeface="NimbusSanNov" pitchFamily="18" charset="0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NimbusSanNov" pitchFamily="18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NimbusSanNov" pitchFamily="18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NimbusSanNov" pitchFamily="18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NimbusSanNov" pitchFamily="18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utura Hv BT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utura Hv BT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utura Hv BT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utura Hv BT" pitchFamily="34" charset="0"/>
              </a:defRPr>
            </a:lvl9pPr>
          </a:lstStyle>
          <a:p>
            <a:pPr algn="l"/>
            <a:endParaRPr lang="de-CH" sz="2800" kern="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609600" y="900000"/>
            <a:ext cx="11055019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980729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Titelplatzhalter 3"/>
          <p:cNvSpPr>
            <a:spLocks noGrp="1"/>
          </p:cNvSpPr>
          <p:nvPr>
            <p:ph type="title"/>
          </p:nvPr>
        </p:nvSpPr>
        <p:spPr>
          <a:xfrm>
            <a:off x="499797" y="274638"/>
            <a:ext cx="10972800" cy="625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  <a:endParaRPr lang="de-CH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21FAB731-C264-481A-9BEE-0FAB680BC66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8166" y="6392730"/>
            <a:ext cx="1579893" cy="420647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6B738145-9411-46D7-B3C4-E4DA2CDF3ABA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979" y="6496066"/>
            <a:ext cx="1755936" cy="20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638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ransition>
    <p:fade thruBlk="1"/>
  </p:transition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baseline="0">
          <a:solidFill>
            <a:schemeClr val="tx2"/>
          </a:solidFill>
          <a:latin typeface="Arial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imbusSanNov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imbusSanNov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imbusSanNov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imbusSanNov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utura Hv BT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utura Hv BT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utura Hv BT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utura Hv BT" pitchFamily="34" charset="0"/>
        </a:defRPr>
      </a:lvl9pPr>
    </p:titleStyle>
    <p:bodyStyle>
      <a:lvl1pPr marL="357188" indent="-357188" algn="l" defTabSz="715963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100000"/>
        <a:buFont typeface="Wingdings" pitchFamily="2" charset="2"/>
        <a:buChar char="§"/>
        <a:defRPr sz="2400" baseline="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15963" indent="-358775" algn="l" defTabSz="715963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75000"/>
        <a:buFont typeface="Wingdings" pitchFamily="2" charset="2"/>
        <a:buChar char="§"/>
        <a:defRPr sz="2200" baseline="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073150" indent="-357188" algn="l" defTabSz="715963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66000"/>
        <a:buFont typeface="Wingdings" pitchFamily="2" charset="2"/>
        <a:buChar char="§"/>
        <a:defRPr sz="1800">
          <a:solidFill>
            <a:schemeClr val="tx1"/>
          </a:solidFill>
          <a:latin typeface="Arial" pitchFamily="34" charset="0"/>
          <a:cs typeface="Arial" pitchFamily="34" charset="0"/>
        </a:defRPr>
      </a:lvl3pPr>
      <a:lvl4pPr marL="1276350" indent="-203200" algn="l" defTabSz="715963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66000"/>
        <a:buFont typeface="Wingdings" pitchFamily="2" charset="2"/>
        <a:buChar char="§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4pPr>
      <a:lvl5pPr marL="1431925" indent="-179388" algn="l" defTabSz="715963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66000"/>
        <a:buFont typeface="Wingdings" pitchFamily="2" charset="2"/>
        <a:buChar char="§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1885950" indent="-227013" algn="l" defTabSz="715963" rtl="0" eaLnBrk="1" fontAlgn="base" hangingPunct="1">
        <a:spcBef>
          <a:spcPct val="20000"/>
        </a:spcBef>
        <a:spcAft>
          <a:spcPct val="0"/>
        </a:spcAft>
        <a:buSzPct val="35000"/>
        <a:buFont typeface="Wingdings" pitchFamily="2" charset="2"/>
        <a:buChar char="o"/>
        <a:defRPr sz="2000">
          <a:solidFill>
            <a:schemeClr val="tx1"/>
          </a:solidFill>
          <a:latin typeface="Futura Bk BT" pitchFamily="34" charset="0"/>
        </a:defRPr>
      </a:lvl6pPr>
      <a:lvl7pPr marL="2343150" indent="-227013" algn="l" defTabSz="715963" rtl="0" eaLnBrk="1" fontAlgn="base" hangingPunct="1">
        <a:spcBef>
          <a:spcPct val="20000"/>
        </a:spcBef>
        <a:spcAft>
          <a:spcPct val="0"/>
        </a:spcAft>
        <a:buSzPct val="35000"/>
        <a:buFont typeface="Wingdings" pitchFamily="2" charset="2"/>
        <a:buChar char="o"/>
        <a:defRPr sz="2000">
          <a:solidFill>
            <a:schemeClr val="tx1"/>
          </a:solidFill>
          <a:latin typeface="Futura Bk BT" pitchFamily="34" charset="0"/>
        </a:defRPr>
      </a:lvl7pPr>
      <a:lvl8pPr marL="2800350" indent="-227013" algn="l" defTabSz="715963" rtl="0" eaLnBrk="1" fontAlgn="base" hangingPunct="1">
        <a:spcBef>
          <a:spcPct val="20000"/>
        </a:spcBef>
        <a:spcAft>
          <a:spcPct val="0"/>
        </a:spcAft>
        <a:buSzPct val="35000"/>
        <a:buFont typeface="Wingdings" pitchFamily="2" charset="2"/>
        <a:buChar char="o"/>
        <a:defRPr sz="2000">
          <a:solidFill>
            <a:schemeClr val="tx1"/>
          </a:solidFill>
          <a:latin typeface="Futura Bk BT" pitchFamily="34" charset="0"/>
        </a:defRPr>
      </a:lvl8pPr>
      <a:lvl9pPr marL="3257550" indent="-227013" algn="l" defTabSz="715963" rtl="0" eaLnBrk="1" fontAlgn="base" hangingPunct="1">
        <a:spcBef>
          <a:spcPct val="20000"/>
        </a:spcBef>
        <a:spcAft>
          <a:spcPct val="0"/>
        </a:spcAft>
        <a:buSzPct val="35000"/>
        <a:buFont typeface="Wingdings" pitchFamily="2" charset="2"/>
        <a:buChar char="o"/>
        <a:defRPr sz="2000">
          <a:solidFill>
            <a:schemeClr val="tx1"/>
          </a:solidFill>
          <a:latin typeface="Futura Bk BT" pitchFamily="34" charset="0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31504" y="1628800"/>
            <a:ext cx="8276456" cy="2448272"/>
          </a:xfrm>
        </p:spPr>
        <p:txBody>
          <a:bodyPr>
            <a:normAutofit fontScale="90000"/>
          </a:bodyPr>
          <a:lstStyle/>
          <a:p>
            <a:r>
              <a:rPr lang="fr-FR" b="1" dirty="0"/>
              <a:t/>
            </a:r>
            <a:br>
              <a:rPr lang="fr-FR" b="1" dirty="0"/>
            </a:br>
            <a:r>
              <a:rPr lang="fr-FR" sz="2000" dirty="0"/>
              <a:t/>
            </a:r>
            <a:br>
              <a:rPr lang="fr-FR" sz="2000" dirty="0"/>
            </a:br>
            <a:r>
              <a:rPr lang="fr-CH" sz="2700" dirty="0" smtClean="0">
                <a:cs typeface="Arial" panose="020B0604020202020204" pitchFamily="34" charset="0"/>
              </a:rPr>
              <a:t>Télétravail : entre droit en vigueur </a:t>
            </a:r>
            <a:br>
              <a:rPr lang="fr-CH" sz="2700" dirty="0" smtClean="0">
                <a:cs typeface="Arial" panose="020B0604020202020204" pitchFamily="34" charset="0"/>
              </a:rPr>
            </a:br>
            <a:r>
              <a:rPr lang="fr-CH" sz="2700" dirty="0" smtClean="0">
                <a:cs typeface="Arial" panose="020B0604020202020204" pitchFamily="34" charset="0"/>
              </a:rPr>
              <a:t>et revendications syndicales</a:t>
            </a:r>
            <a:r>
              <a:rPr lang="fr-CH" sz="2700" dirty="0" smtClean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H" dirty="0" smtClean="0"/>
              <a:t/>
            </a:r>
            <a:br>
              <a:rPr lang="fr-CH" dirty="0" smtClean="0"/>
            </a:br>
            <a:r>
              <a:rPr lang="fr-CH" b="0" dirty="0" smtClean="0"/>
              <a:t>Solution de branche </a:t>
            </a:r>
            <a:r>
              <a:rPr lang="de-CH" b="0" dirty="0" smtClean="0"/>
              <a:t>NPO</a:t>
            </a:r>
            <a:r>
              <a:rPr lang="de-CH" sz="2000" dirty="0"/>
              <a:t/>
            </a:r>
            <a:br>
              <a:rPr lang="de-CH" sz="2000" dirty="0"/>
            </a:br>
            <a:endParaRPr lang="fr-FR" sz="2000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fr-FR" dirty="0"/>
          </a:p>
          <a:p>
            <a:pPr eaLnBrk="1" hangingPunct="1"/>
            <a:r>
              <a:rPr lang="fr-FR" dirty="0" smtClean="0"/>
              <a:t>Luca Cirigliano, docteur en droit, </a:t>
            </a:r>
            <a:endParaRPr lang="fr-FR" dirty="0"/>
          </a:p>
          <a:p>
            <a:pPr eaLnBrk="1" hangingPunct="1"/>
            <a:r>
              <a:rPr lang="fr-FR" dirty="0"/>
              <a:t>s</a:t>
            </a:r>
            <a:r>
              <a:rPr lang="fr-FR" dirty="0" smtClean="0"/>
              <a:t>ecrétaire central à l’USS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88098514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200" y="1268761"/>
            <a:ext cx="8229600" cy="48965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CH" sz="2400" dirty="0" smtClean="0"/>
              <a:t>Conclusion : comment procéder</a:t>
            </a:r>
          </a:p>
          <a:p>
            <a:r>
              <a:rPr lang="fr-CH" sz="2400" dirty="0" smtClean="0"/>
              <a:t>Les employé-e-s et les commissions du personnel doivent être impliquées lors de la planification de grands bureaux (« open </a:t>
            </a:r>
            <a:r>
              <a:rPr lang="fr-CH" sz="2400" dirty="0" err="1" smtClean="0"/>
              <a:t>space</a:t>
            </a:r>
            <a:r>
              <a:rPr lang="fr-CH" sz="2400" dirty="0" smtClean="0"/>
              <a:t> »)</a:t>
            </a:r>
            <a:r>
              <a:rPr lang="de-CH" sz="2400" dirty="0" smtClean="0"/>
              <a:t> (art</a:t>
            </a:r>
            <a:r>
              <a:rPr lang="de-CH" sz="2400" dirty="0"/>
              <a:t>. 328 </a:t>
            </a:r>
            <a:r>
              <a:rPr lang="de-CH" sz="2400" dirty="0" smtClean="0"/>
              <a:t>CO, </a:t>
            </a:r>
            <a:r>
              <a:rPr lang="de-CH" sz="2400" dirty="0"/>
              <a:t>a</a:t>
            </a:r>
            <a:r>
              <a:rPr lang="de-CH" sz="2400" dirty="0" smtClean="0"/>
              <a:t>rt</a:t>
            </a:r>
            <a:r>
              <a:rPr lang="de-CH" sz="2400" dirty="0"/>
              <a:t>. 6 </a:t>
            </a:r>
            <a:r>
              <a:rPr lang="de-CH" sz="2400" dirty="0" err="1" smtClean="0"/>
              <a:t>LTr</a:t>
            </a:r>
            <a:r>
              <a:rPr lang="de-CH" sz="2400" dirty="0" smtClean="0"/>
              <a:t>, </a:t>
            </a:r>
            <a:r>
              <a:rPr lang="fr-CH" sz="2400" dirty="0" smtClean="0"/>
              <a:t>notamment l’art. </a:t>
            </a:r>
            <a:r>
              <a:rPr lang="de-CH" sz="2400" dirty="0" smtClean="0"/>
              <a:t>6 al. </a:t>
            </a:r>
            <a:r>
              <a:rPr lang="de-CH" sz="2400" dirty="0"/>
              <a:t>3 </a:t>
            </a:r>
            <a:r>
              <a:rPr lang="de-CH" sz="2400" dirty="0" err="1" smtClean="0"/>
              <a:t>LTr</a:t>
            </a:r>
            <a:r>
              <a:rPr lang="de-CH" sz="2400" dirty="0" smtClean="0"/>
              <a:t>).</a:t>
            </a:r>
            <a:endParaRPr lang="de-CH" sz="2400" dirty="0"/>
          </a:p>
          <a:p>
            <a:r>
              <a:rPr lang="fr-CH" sz="2400" dirty="0" smtClean="0"/>
              <a:t>En cas de problème : droit au télétravail ou autres mesures</a:t>
            </a:r>
          </a:p>
          <a:p>
            <a:r>
              <a:rPr lang="fr-CH" sz="2400" dirty="0" smtClean="0"/>
              <a:t>Avec un certificat médical, on peut se défendre.</a:t>
            </a:r>
          </a:p>
          <a:p>
            <a:r>
              <a:rPr lang="fr-CH" sz="2400" dirty="0" smtClean="0"/>
              <a:t>En cas de licenciement : plainte pour licenciement abusif</a:t>
            </a:r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endParaRPr lang="de-CH" sz="24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8640" y="260648"/>
            <a:ext cx="9579808" cy="639352"/>
          </a:xfrm>
        </p:spPr>
        <p:txBody>
          <a:bodyPr>
            <a:normAutofit/>
          </a:bodyPr>
          <a:lstStyle/>
          <a:p>
            <a:r>
              <a:rPr lang="fr-CH" dirty="0" smtClean="0"/>
              <a:t>Y </a:t>
            </a:r>
            <a:r>
              <a:rPr lang="fr-CH" dirty="0" err="1" smtClean="0"/>
              <a:t>a-t-il</a:t>
            </a:r>
            <a:r>
              <a:rPr lang="fr-CH" dirty="0" smtClean="0"/>
              <a:t> un droit au télétravail </a:t>
            </a:r>
            <a:r>
              <a:rPr lang="de-CH" dirty="0" smtClean="0"/>
              <a:t>?</a:t>
            </a:r>
            <a:endParaRPr lang="de-CH" dirty="0"/>
          </a:p>
        </p:txBody>
      </p:sp>
      <p:sp>
        <p:nvSpPr>
          <p:cNvPr id="4" name="Textfeld 3"/>
          <p:cNvSpPr txBox="1"/>
          <p:nvPr/>
        </p:nvSpPr>
        <p:spPr>
          <a:xfrm>
            <a:off x="7004552" y="51805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7EDF3-88AB-4F38-B0A0-13FACE76112A}" type="slidenum">
              <a:rPr lang="de-DE" smtClean="0"/>
              <a:pPr>
                <a:defRPr/>
              </a:pPr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13369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200" y="1268761"/>
            <a:ext cx="8229600" cy="4896543"/>
          </a:xfrm>
        </p:spPr>
        <p:txBody>
          <a:bodyPr>
            <a:normAutofit fontScale="92500" lnSpcReduction="10000"/>
          </a:bodyPr>
          <a:lstStyle/>
          <a:p>
            <a:r>
              <a:rPr lang="fr-CH" sz="2400" dirty="0" smtClean="0"/>
              <a:t>Situation habituelle : le lieu de travail est une composante importante du contrat de travail conformément à l’art. 319 CO. C’est pourquoi :</a:t>
            </a:r>
          </a:p>
          <a:p>
            <a:pPr lvl="1"/>
            <a:r>
              <a:rPr lang="fr-CH" sz="2000" dirty="0"/>
              <a:t>s</a:t>
            </a:r>
            <a:r>
              <a:rPr lang="fr-CH" sz="2000" dirty="0" smtClean="0"/>
              <a:t>oit le télétravail est convenu dès le début dans le contrat,</a:t>
            </a:r>
          </a:p>
          <a:p>
            <a:pPr lvl="1"/>
            <a:r>
              <a:rPr lang="fr-CH" sz="2000" dirty="0"/>
              <a:t>s</a:t>
            </a:r>
            <a:r>
              <a:rPr lang="fr-CH" sz="2000" dirty="0" smtClean="0"/>
              <a:t>oit il peut être décidé d’entente avec l’</a:t>
            </a:r>
            <a:r>
              <a:rPr lang="fr-CH" sz="2000" dirty="0" err="1" smtClean="0"/>
              <a:t>employé-e</a:t>
            </a:r>
            <a:r>
              <a:rPr lang="fr-CH" sz="2000" dirty="0" smtClean="0"/>
              <a:t> (donc en principe pas de décision unilatérale par l’employeur</a:t>
            </a:r>
            <a:r>
              <a:rPr lang="de-DE" sz="2000" dirty="0" smtClean="0"/>
              <a:t>).</a:t>
            </a:r>
            <a:endParaRPr lang="de-DE" sz="2000" dirty="0"/>
          </a:p>
          <a:p>
            <a:pPr lvl="1"/>
            <a:r>
              <a:rPr lang="fr-CH" sz="2000" dirty="0" smtClean="0"/>
              <a:t>En cas de clause de mobilité dans le contrat de travail (art. 321 d</a:t>
            </a:r>
            <a:br>
              <a:rPr lang="fr-CH" sz="2000" dirty="0" smtClean="0"/>
            </a:br>
            <a:r>
              <a:rPr lang="fr-CH" sz="2000" dirty="0" smtClean="0"/>
              <a:t>al. 1 et 2 CO) : l’employeur peut au besoin ordonner le télétravail</a:t>
            </a:r>
            <a:r>
              <a:rPr lang="de-DE" sz="2000" dirty="0" smtClean="0"/>
              <a:t>.</a:t>
            </a:r>
            <a:endParaRPr lang="de-DE" sz="2000" dirty="0"/>
          </a:p>
          <a:p>
            <a:pPr lvl="1"/>
            <a:r>
              <a:rPr lang="fr-CH" sz="2000" dirty="0" smtClean="0"/>
              <a:t>Congé-modification</a:t>
            </a:r>
          </a:p>
          <a:p>
            <a:r>
              <a:rPr lang="fr-CH" sz="2400" dirty="0" smtClean="0"/>
              <a:t>Sur ordre des autorités (p. ex. </a:t>
            </a:r>
            <a:r>
              <a:rPr lang="fr-CH" sz="2400" dirty="0" err="1" smtClean="0"/>
              <a:t>Covid</a:t>
            </a:r>
            <a:r>
              <a:rPr lang="de-CH" sz="2400" dirty="0" smtClean="0"/>
              <a:t>)</a:t>
            </a:r>
            <a:endParaRPr lang="de-CH" sz="2400" dirty="0"/>
          </a:p>
          <a:p>
            <a:pPr lvl="1"/>
            <a:r>
              <a:rPr lang="fr-CH" sz="2000" dirty="0" smtClean="0"/>
              <a:t>Quarantaine : l’employeur peut ordonner unilatéralement le télétravail lorsque c’est possible et qu’on peut raisonnablement le demander aux employé-e-s.</a:t>
            </a:r>
          </a:p>
          <a:p>
            <a:pPr lvl="1"/>
            <a:r>
              <a:rPr lang="fr-CH" sz="2000" dirty="0" smtClean="0"/>
              <a:t>Obligation de télétravail : les employé-e-s doivent obéir à cette instruction, sur la base du devoir de fidélité à l’employeur selon l’art. 321a CO.</a:t>
            </a:r>
            <a:endParaRPr lang="de-CH" sz="2000" dirty="0"/>
          </a:p>
          <a:p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endParaRPr lang="de-CH" sz="24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2015" y="260648"/>
            <a:ext cx="9596433" cy="639352"/>
          </a:xfrm>
        </p:spPr>
        <p:txBody>
          <a:bodyPr>
            <a:normAutofit/>
          </a:bodyPr>
          <a:lstStyle/>
          <a:p>
            <a:r>
              <a:rPr lang="fr-CH" dirty="0"/>
              <a:t>T</a:t>
            </a:r>
            <a:r>
              <a:rPr lang="fr-CH" dirty="0" smtClean="0"/>
              <a:t>élétravail obligatoire ?</a:t>
            </a:r>
            <a:endParaRPr lang="fr-CH" dirty="0"/>
          </a:p>
        </p:txBody>
      </p:sp>
      <p:sp>
        <p:nvSpPr>
          <p:cNvPr id="4" name="Textfeld 3"/>
          <p:cNvSpPr txBox="1"/>
          <p:nvPr/>
        </p:nvSpPr>
        <p:spPr>
          <a:xfrm>
            <a:off x="7004552" y="51805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7EDF3-88AB-4F38-B0A0-13FACE76112A}" type="slidenum">
              <a:rPr lang="de-DE" smtClean="0"/>
              <a:pPr>
                <a:defRPr/>
              </a:pPr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172161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200" y="1268761"/>
            <a:ext cx="8229600" cy="4896543"/>
          </a:xfrm>
        </p:spPr>
        <p:txBody>
          <a:bodyPr>
            <a:normAutofit/>
          </a:bodyPr>
          <a:lstStyle/>
          <a:p>
            <a:r>
              <a:rPr lang="fr-CH" sz="2400" dirty="0" smtClean="0"/>
              <a:t>Le droit au retour au poste de travail dans l’entreprise </a:t>
            </a:r>
            <a:br>
              <a:rPr lang="fr-CH" sz="2400" dirty="0" smtClean="0"/>
            </a:br>
            <a:r>
              <a:rPr lang="fr-CH" sz="2400" dirty="0" smtClean="0"/>
              <a:t>est essentiel.</a:t>
            </a:r>
          </a:p>
          <a:p>
            <a:r>
              <a:rPr lang="fr-CH" sz="2400" dirty="0" smtClean="0"/>
              <a:t>L’employeur doit en tout temps garder à disposition un poste de travail de qualité</a:t>
            </a:r>
            <a:r>
              <a:rPr lang="de-DE" sz="2400" dirty="0" smtClean="0"/>
              <a:t>.</a:t>
            </a:r>
            <a:endParaRPr lang="de-DE" sz="2400" dirty="0"/>
          </a:p>
          <a:p>
            <a:r>
              <a:rPr lang="fr-CH" sz="2400" dirty="0" smtClean="0"/>
              <a:t>Respect de la </a:t>
            </a:r>
            <a:r>
              <a:rPr lang="fr-CH" sz="2400" dirty="0" err="1" smtClean="0"/>
              <a:t>LTr</a:t>
            </a:r>
            <a:endParaRPr lang="fr-CH" sz="2400" dirty="0" smtClean="0"/>
          </a:p>
          <a:p>
            <a:r>
              <a:rPr lang="fr-CH" sz="2400" dirty="0" smtClean="0"/>
              <a:t>Pas de facteurs de </a:t>
            </a:r>
            <a:r>
              <a:rPr lang="de-DE" sz="2400" dirty="0" smtClean="0"/>
              <a:t>stress </a:t>
            </a:r>
            <a:r>
              <a:rPr lang="fr-CH" sz="2400" dirty="0" smtClean="0"/>
              <a:t>dans les grands bureaux</a:t>
            </a:r>
            <a:r>
              <a:rPr lang="de-DE" sz="2400" dirty="0" smtClean="0"/>
              <a:t>, </a:t>
            </a:r>
            <a:r>
              <a:rPr lang="fr-CH" sz="2400" dirty="0" smtClean="0"/>
              <a:t>tels que</a:t>
            </a:r>
            <a:r>
              <a:rPr lang="de-DE" sz="2400" dirty="0" smtClean="0"/>
              <a:t> </a:t>
            </a:r>
            <a:r>
              <a:rPr lang="fr-CH" dirty="0"/>
              <a:t>« </a:t>
            </a:r>
            <a:r>
              <a:rPr lang="fr-CH" sz="2400" dirty="0"/>
              <a:t>c</a:t>
            </a:r>
            <a:r>
              <a:rPr lang="fr-CH" sz="2400" dirty="0" smtClean="0"/>
              <a:t>herche</a:t>
            </a:r>
            <a:r>
              <a:rPr lang="de-DE" sz="2400" dirty="0" smtClean="0"/>
              <a:t> poste de </a:t>
            </a:r>
            <a:r>
              <a:rPr lang="fr-CH" sz="2400" dirty="0" smtClean="0"/>
              <a:t>travail</a:t>
            </a:r>
            <a:r>
              <a:rPr lang="fr-CH" dirty="0"/>
              <a:t> »</a:t>
            </a:r>
            <a:r>
              <a:rPr lang="de-DE" sz="2400" dirty="0" smtClean="0"/>
              <a:t>  </a:t>
            </a:r>
            <a:endParaRPr lang="de-DE" sz="2400" dirty="0"/>
          </a:p>
          <a:p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endParaRPr lang="de-CH" sz="24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2015" y="260648"/>
            <a:ext cx="9596433" cy="639352"/>
          </a:xfrm>
        </p:spPr>
        <p:txBody>
          <a:bodyPr>
            <a:normAutofit/>
          </a:bodyPr>
          <a:lstStyle/>
          <a:p>
            <a:r>
              <a:rPr lang="fr-CH" dirty="0" smtClean="0"/>
              <a:t>Droit au retour </a:t>
            </a:r>
            <a:r>
              <a:rPr lang="de-CH" dirty="0" smtClean="0"/>
              <a:t>?</a:t>
            </a:r>
            <a:endParaRPr lang="de-CH" dirty="0"/>
          </a:p>
        </p:txBody>
      </p:sp>
      <p:sp>
        <p:nvSpPr>
          <p:cNvPr id="4" name="Textfeld 3"/>
          <p:cNvSpPr txBox="1"/>
          <p:nvPr/>
        </p:nvSpPr>
        <p:spPr>
          <a:xfrm>
            <a:off x="7004552" y="51805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7EDF3-88AB-4F38-B0A0-13FACE76112A}" type="slidenum">
              <a:rPr lang="de-DE" smtClean="0"/>
              <a:pPr>
                <a:defRPr/>
              </a:pPr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15677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200" y="1268761"/>
            <a:ext cx="8229600" cy="4896543"/>
          </a:xfrm>
        </p:spPr>
        <p:txBody>
          <a:bodyPr>
            <a:normAutofit fontScale="92500"/>
          </a:bodyPr>
          <a:lstStyle/>
          <a:p>
            <a:r>
              <a:rPr lang="de-DE" sz="2400" dirty="0" smtClean="0"/>
              <a:t>Bases </a:t>
            </a:r>
            <a:r>
              <a:rPr lang="fr-CH" sz="2400" dirty="0" smtClean="0"/>
              <a:t>légales</a:t>
            </a:r>
          </a:p>
          <a:p>
            <a:pPr lvl="1"/>
            <a:r>
              <a:rPr lang="de-DE" sz="2000" dirty="0" smtClean="0"/>
              <a:t>art</a:t>
            </a:r>
            <a:r>
              <a:rPr lang="de-DE" sz="2000" dirty="0"/>
              <a:t>. 328 </a:t>
            </a:r>
            <a:r>
              <a:rPr lang="de-DE" sz="2000" dirty="0" smtClean="0"/>
              <a:t>CO</a:t>
            </a:r>
            <a:endParaRPr lang="de-DE" sz="2000" dirty="0"/>
          </a:p>
          <a:p>
            <a:pPr lvl="1"/>
            <a:r>
              <a:rPr lang="de-DE" sz="2000" dirty="0"/>
              <a:t>a</a:t>
            </a:r>
            <a:r>
              <a:rPr lang="de-DE" sz="2000" dirty="0" smtClean="0"/>
              <a:t>rt</a:t>
            </a:r>
            <a:r>
              <a:rPr lang="de-DE" sz="2000" dirty="0"/>
              <a:t>. 82 </a:t>
            </a:r>
            <a:r>
              <a:rPr lang="de-DE" sz="2000" dirty="0" smtClean="0"/>
              <a:t>LAA</a:t>
            </a:r>
            <a:endParaRPr lang="de-DE" sz="2000" dirty="0"/>
          </a:p>
          <a:p>
            <a:pPr lvl="1"/>
            <a:r>
              <a:rPr lang="de-DE" sz="2000" dirty="0"/>
              <a:t>a</a:t>
            </a:r>
            <a:r>
              <a:rPr lang="de-DE" sz="2000" dirty="0" smtClean="0"/>
              <a:t>rt</a:t>
            </a:r>
            <a:r>
              <a:rPr lang="de-DE" sz="2000" dirty="0"/>
              <a:t>. 6 </a:t>
            </a:r>
            <a:r>
              <a:rPr lang="de-DE" sz="2000" dirty="0" err="1" smtClean="0"/>
              <a:t>LTr</a:t>
            </a:r>
            <a:endParaRPr lang="de-CH" sz="2000" dirty="0"/>
          </a:p>
          <a:p>
            <a:r>
              <a:rPr lang="fr-CH" sz="2400" dirty="0" smtClean="0"/>
              <a:t>Principe de base : Mieux le poste de travail est aménagé, moins il y a de risque de développer des problèmes physiques. Ces troubles peuvent entraîner des absences au travail qui, à leur tour, pèsent sur la marche de l’entreprise</a:t>
            </a:r>
            <a:r>
              <a:rPr lang="de-CH" sz="2400" dirty="0" smtClean="0"/>
              <a:t>.</a:t>
            </a:r>
            <a:endParaRPr lang="de-CH" sz="2400" dirty="0"/>
          </a:p>
          <a:p>
            <a:r>
              <a:rPr lang="fr-CH" sz="2400" dirty="0" smtClean="0"/>
              <a:t>Lorsque l’ergonomie n’est pas respectée, c’est l’employeur qui porte la responsabilité pour les dommages éventuels. </a:t>
            </a:r>
          </a:p>
          <a:p>
            <a:r>
              <a:rPr lang="fr-CH" sz="2400" dirty="0" smtClean="0"/>
              <a:t>L’ergonomie au télétravail est contrôlée par les inspections du travail.</a:t>
            </a:r>
          </a:p>
          <a:p>
            <a:pPr marL="0" indent="0">
              <a:buNone/>
            </a:pPr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endParaRPr lang="de-CH" sz="24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23702" y="260648"/>
            <a:ext cx="9604746" cy="639352"/>
          </a:xfrm>
        </p:spPr>
        <p:txBody>
          <a:bodyPr>
            <a:normAutofit/>
          </a:bodyPr>
          <a:lstStyle/>
          <a:p>
            <a:r>
              <a:rPr lang="de-CH" dirty="0"/>
              <a:t>Ergonomie </a:t>
            </a:r>
            <a:r>
              <a:rPr lang="de-CH" dirty="0" smtClean="0"/>
              <a:t>au poste de </a:t>
            </a:r>
            <a:r>
              <a:rPr lang="fr-CH" dirty="0" smtClean="0"/>
              <a:t>travail</a:t>
            </a:r>
            <a:endParaRPr lang="fr-CH" dirty="0"/>
          </a:p>
        </p:txBody>
      </p:sp>
      <p:sp>
        <p:nvSpPr>
          <p:cNvPr id="4" name="Textfeld 3"/>
          <p:cNvSpPr txBox="1"/>
          <p:nvPr/>
        </p:nvSpPr>
        <p:spPr>
          <a:xfrm>
            <a:off x="7004552" y="51805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7EDF3-88AB-4F38-B0A0-13FACE76112A}" type="slidenum">
              <a:rPr lang="de-DE" smtClean="0"/>
              <a:pPr>
                <a:defRPr/>
              </a:pPr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483737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200" y="1268761"/>
            <a:ext cx="8229600" cy="4896543"/>
          </a:xfrm>
        </p:spPr>
        <p:txBody>
          <a:bodyPr>
            <a:normAutofit/>
          </a:bodyPr>
          <a:lstStyle/>
          <a:p>
            <a:r>
              <a:rPr lang="fr-CH" sz="2400" dirty="0" smtClean="0"/>
              <a:t>Pour un poste de travail bien aménagé :</a:t>
            </a:r>
          </a:p>
          <a:p>
            <a:pPr lvl="1"/>
            <a:r>
              <a:rPr lang="fr-CH" sz="2000" dirty="0" smtClean="0"/>
              <a:t>Surface de travail suffisante (dimensions idéales : 160 x 80 cm) </a:t>
            </a:r>
          </a:p>
          <a:p>
            <a:pPr lvl="1"/>
            <a:r>
              <a:rPr lang="fr-CH" sz="2000" dirty="0" smtClean="0"/>
              <a:t>Chaise à hauteur réglable (on doit pouvoir poser les pieds sur le sol et utiliser le clavier avec les épaules détendues) </a:t>
            </a:r>
          </a:p>
          <a:p>
            <a:pPr lvl="1"/>
            <a:r>
              <a:rPr lang="fr-CH" sz="2000" dirty="0" smtClean="0"/>
              <a:t>Écran externe </a:t>
            </a:r>
          </a:p>
          <a:p>
            <a:pPr lvl="1"/>
            <a:r>
              <a:rPr lang="fr-CH" sz="2000" dirty="0" smtClean="0"/>
              <a:t>Souris et clavier séparé </a:t>
            </a:r>
          </a:p>
          <a:p>
            <a:pPr lvl="1"/>
            <a:r>
              <a:rPr lang="fr-CH" sz="2000" dirty="0" smtClean="0"/>
              <a:t>Assez de place pour se mouvoir autour de la surface de travail </a:t>
            </a:r>
          </a:p>
          <a:p>
            <a:pPr lvl="1"/>
            <a:r>
              <a:rPr lang="fr-CH" sz="2000" dirty="0" smtClean="0"/>
              <a:t>Bon éclairage du poste de travail pour éviter les reflets et directs et indirects </a:t>
            </a:r>
          </a:p>
          <a:p>
            <a:pPr lvl="1"/>
            <a:r>
              <a:rPr lang="fr-CH" sz="2000" dirty="0" smtClean="0"/>
              <a:t>Vue vers l’extérieur / fenêtre</a:t>
            </a:r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endParaRPr lang="de-CH" sz="24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23702" y="260648"/>
            <a:ext cx="9604746" cy="639352"/>
          </a:xfrm>
        </p:spPr>
        <p:txBody>
          <a:bodyPr>
            <a:normAutofit/>
          </a:bodyPr>
          <a:lstStyle/>
          <a:p>
            <a:r>
              <a:rPr lang="de-CH" dirty="0"/>
              <a:t>Ergonomie </a:t>
            </a:r>
            <a:r>
              <a:rPr lang="de-CH" dirty="0" smtClean="0"/>
              <a:t>au poste de </a:t>
            </a:r>
            <a:r>
              <a:rPr lang="fr-CH" dirty="0" smtClean="0"/>
              <a:t>travail</a:t>
            </a:r>
            <a:endParaRPr lang="fr-CH" dirty="0"/>
          </a:p>
        </p:txBody>
      </p:sp>
      <p:sp>
        <p:nvSpPr>
          <p:cNvPr id="4" name="Textfeld 3"/>
          <p:cNvSpPr txBox="1"/>
          <p:nvPr/>
        </p:nvSpPr>
        <p:spPr>
          <a:xfrm>
            <a:off x="7004552" y="51805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7EDF3-88AB-4F38-B0A0-13FACE76112A}" type="slidenum">
              <a:rPr lang="de-DE" smtClean="0"/>
              <a:pPr>
                <a:defRPr/>
              </a:pPr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222447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Bonnes pratiques et recommandations</a:t>
            </a:r>
            <a:endParaRPr lang="fr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200" y="1196752"/>
            <a:ext cx="8291264" cy="5472608"/>
          </a:xfrm>
        </p:spPr>
        <p:txBody>
          <a:bodyPr>
            <a:normAutofit fontScale="85000" lnSpcReduction="20000"/>
          </a:bodyPr>
          <a:lstStyle/>
          <a:p>
            <a:r>
              <a:rPr lang="fr-CH" sz="2600" dirty="0" smtClean="0"/>
              <a:t>Règlement sur le télétravail, avec les points suivants </a:t>
            </a:r>
            <a:r>
              <a:rPr lang="de-CH" sz="2600" dirty="0" smtClean="0"/>
              <a:t>:</a:t>
            </a:r>
            <a:endParaRPr lang="de-CH" sz="2600" dirty="0"/>
          </a:p>
          <a:p>
            <a:pPr lvl="1"/>
            <a:r>
              <a:rPr lang="fr-CH" dirty="0" smtClean="0"/>
              <a:t>Part et contenu du télétravail</a:t>
            </a:r>
          </a:p>
          <a:p>
            <a:pPr lvl="1"/>
            <a:r>
              <a:rPr lang="fr-CH" dirty="0" smtClean="0"/>
              <a:t>Retours réguliers sur les modalités du travail par les </a:t>
            </a:r>
            <a:br>
              <a:rPr lang="fr-CH" dirty="0" smtClean="0"/>
            </a:br>
            <a:r>
              <a:rPr lang="fr-CH" dirty="0" smtClean="0"/>
              <a:t>supérieur-e-s ; entretiens avec les employé-e-s</a:t>
            </a:r>
          </a:p>
          <a:p>
            <a:pPr lvl="1"/>
            <a:r>
              <a:rPr lang="fr-CH" dirty="0" smtClean="0"/>
              <a:t>Règles sur la </a:t>
            </a:r>
            <a:r>
              <a:rPr lang="fr-CH" dirty="0" err="1" smtClean="0"/>
              <a:t>joignabilité</a:t>
            </a:r>
            <a:r>
              <a:rPr lang="fr-CH" dirty="0" smtClean="0"/>
              <a:t> et les temps de réponse,</a:t>
            </a:r>
            <a:br>
              <a:rPr lang="fr-CH" dirty="0" smtClean="0"/>
            </a:br>
            <a:r>
              <a:rPr lang="fr-CH" dirty="0" smtClean="0"/>
              <a:t>p. ex. au téléphone ou par courriel</a:t>
            </a:r>
          </a:p>
          <a:p>
            <a:pPr lvl="1"/>
            <a:r>
              <a:rPr lang="fr-CH" dirty="0" smtClean="0"/>
              <a:t>Contacts sociaux avec l’équipe (pause-café en ligne</a:t>
            </a:r>
            <a:r>
              <a:rPr lang="de-DE" dirty="0" smtClean="0"/>
              <a:t>)</a:t>
            </a:r>
            <a:endParaRPr lang="de-DE" dirty="0"/>
          </a:p>
          <a:p>
            <a:pPr lvl="1"/>
            <a:r>
              <a:rPr lang="fr-CH" dirty="0" smtClean="0"/>
              <a:t>Modalités simples </a:t>
            </a:r>
            <a:r>
              <a:rPr lang="fr-CH" dirty="0"/>
              <a:t>de </a:t>
            </a:r>
            <a:r>
              <a:rPr lang="fr-CH" dirty="0" smtClean="0"/>
              <a:t>saisie du temps de travail</a:t>
            </a:r>
          </a:p>
          <a:p>
            <a:pPr lvl="1"/>
            <a:r>
              <a:rPr lang="fr-CH" dirty="0" smtClean="0"/>
              <a:t>Respect des dispositions sur le temps de travail et de repos selon la loi sur le travail</a:t>
            </a:r>
          </a:p>
          <a:p>
            <a:pPr lvl="1"/>
            <a:r>
              <a:rPr lang="fr-CH" dirty="0" smtClean="0"/>
              <a:t>Interdiction du travail de nuit et du dimanche</a:t>
            </a:r>
          </a:p>
          <a:p>
            <a:pPr lvl="1"/>
            <a:r>
              <a:rPr lang="fr-CH" dirty="0" smtClean="0"/>
              <a:t>Prescriptions concernant l’aménagement du poste de télétravail</a:t>
            </a:r>
          </a:p>
          <a:p>
            <a:pPr lvl="1"/>
            <a:r>
              <a:rPr lang="fr-CH" dirty="0" smtClean="0"/>
              <a:t>Équipement avec les appareils et le matériel nécessaire ainsi qu’une indemnisation des frais</a:t>
            </a:r>
          </a:p>
          <a:p>
            <a:pPr lvl="1"/>
            <a:r>
              <a:rPr lang="fr-CH" dirty="0" smtClean="0"/>
              <a:t>Marche à suivre en cas de dérangement</a:t>
            </a:r>
          </a:p>
          <a:p>
            <a:pPr lvl="1"/>
            <a:r>
              <a:rPr lang="fr-CH" dirty="0" smtClean="0"/>
              <a:t>Règles de confidentialité et sur la protection des données</a:t>
            </a:r>
          </a:p>
          <a:p>
            <a:pPr lvl="1"/>
            <a:r>
              <a:rPr lang="fr-CH" dirty="0" smtClean="0"/>
              <a:t>Droit au retour</a:t>
            </a:r>
            <a:r>
              <a:rPr lang="de-DE" dirty="0" smtClean="0"/>
              <a:t> </a:t>
            </a:r>
            <a:endParaRPr lang="de-CH" dirty="0"/>
          </a:p>
          <a:p>
            <a:endParaRPr lang="de-CH" dirty="0"/>
          </a:p>
          <a:p>
            <a:endParaRPr lang="de-CH" dirty="0"/>
          </a:p>
          <a:p>
            <a:pPr lvl="1"/>
            <a:endParaRPr lang="de-CH" dirty="0"/>
          </a:p>
          <a:p>
            <a:pPr lvl="1"/>
            <a:endParaRPr lang="de-CH" dirty="0"/>
          </a:p>
          <a:p>
            <a:endParaRPr lang="de-CH" dirty="0"/>
          </a:p>
          <a:p>
            <a:pPr lvl="1"/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 smtClean="0">
                <a:solidFill>
                  <a:srgbClr val="000000"/>
                </a:solidFill>
              </a:rPr>
              <a:t>15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8153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Bibliographie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200" y="1196752"/>
            <a:ext cx="8291264" cy="5472608"/>
          </a:xfrm>
        </p:spPr>
        <p:txBody>
          <a:bodyPr>
            <a:normAutofit/>
          </a:bodyPr>
          <a:lstStyle/>
          <a:p>
            <a:r>
              <a:rPr lang="de-DE" sz="2200" dirty="0"/>
              <a:t>Sabine Steiger-</a:t>
            </a:r>
            <a:r>
              <a:rPr lang="de-DE" sz="2200" dirty="0" err="1"/>
              <a:t>Sackmann</a:t>
            </a:r>
            <a:r>
              <a:rPr lang="de-DE" sz="2200" dirty="0"/>
              <a:t>, Arbeitsrechtlicher Reformbedarf für Homeoffice-Arbeit, ARV 2020, </a:t>
            </a:r>
            <a:r>
              <a:rPr lang="de-DE" sz="2200" dirty="0" smtClean="0"/>
              <a:t>p. </a:t>
            </a:r>
            <a:r>
              <a:rPr lang="de-DE" sz="2200" dirty="0"/>
              <a:t>300 </a:t>
            </a:r>
            <a:r>
              <a:rPr lang="de-DE" sz="2200" dirty="0" err="1" smtClean="0"/>
              <a:t>ss</a:t>
            </a:r>
            <a:r>
              <a:rPr lang="de-DE" sz="2200" dirty="0" smtClean="0"/>
              <a:t>.</a:t>
            </a:r>
            <a:endParaRPr lang="de-DE" sz="2200" dirty="0"/>
          </a:p>
          <a:p>
            <a:r>
              <a:rPr lang="de-DE" sz="2200" dirty="0"/>
              <a:t>Kurt </a:t>
            </a:r>
            <a:r>
              <a:rPr lang="de-DE" sz="2200" dirty="0" err="1"/>
              <a:t>Pärli</a:t>
            </a:r>
            <a:r>
              <a:rPr lang="de-DE" sz="2200" dirty="0"/>
              <a:t>/Jonas </a:t>
            </a:r>
            <a:r>
              <a:rPr lang="de-DE" sz="2200" dirty="0" err="1"/>
              <a:t>Eggmann</a:t>
            </a:r>
            <a:r>
              <a:rPr lang="de-DE" sz="2200" dirty="0"/>
              <a:t>, Ausgewählte Rechtsfragen des Homeoffice - Im Zusammenhang mit der Corona-Pandemie und darüber hinaus, </a:t>
            </a:r>
            <a:r>
              <a:rPr lang="fr-CH" sz="2200" dirty="0" err="1" smtClean="0"/>
              <a:t>Jusletter</a:t>
            </a:r>
            <a:r>
              <a:rPr lang="fr-CH" sz="2200" dirty="0" smtClean="0"/>
              <a:t> 22 février </a:t>
            </a:r>
            <a:r>
              <a:rPr lang="de-DE" sz="2200" dirty="0" smtClean="0"/>
              <a:t>2021</a:t>
            </a:r>
            <a:endParaRPr lang="de-DE" sz="2200" dirty="0"/>
          </a:p>
          <a:p>
            <a:r>
              <a:rPr lang="de-DE" sz="2200" dirty="0"/>
              <a:t>Luca Cirigliano/Jens Niemeyer, </a:t>
            </a:r>
            <a:r>
              <a:rPr lang="fr-CH" sz="2200" dirty="0" smtClean="0"/>
              <a:t>Télétravail : règles juridiques et conventions-type</a:t>
            </a:r>
            <a:r>
              <a:rPr lang="de-DE" sz="2200" dirty="0" smtClean="0"/>
              <a:t>, Dossier USS n° </a:t>
            </a:r>
            <a:r>
              <a:rPr lang="de-DE" sz="2200" dirty="0"/>
              <a:t>143, 2020</a:t>
            </a:r>
          </a:p>
          <a:p>
            <a:r>
              <a:rPr lang="fr-CH" sz="2200" dirty="0" smtClean="0"/>
              <a:t>Arrêt du Tribunal administratif fédéral A-5819/2016 du</a:t>
            </a:r>
            <a:br>
              <a:rPr lang="fr-CH" sz="2200" dirty="0" smtClean="0"/>
            </a:br>
            <a:r>
              <a:rPr lang="fr-CH" sz="2200" dirty="0" smtClean="0"/>
              <a:t>22 novembre 2017 (droit au télétravail</a:t>
            </a:r>
            <a:r>
              <a:rPr lang="de-CH" sz="2200" dirty="0" smtClean="0"/>
              <a:t>)</a:t>
            </a:r>
            <a:endParaRPr lang="de-CH" sz="2200" dirty="0"/>
          </a:p>
          <a:p>
            <a:r>
              <a:rPr lang="fr-CH" sz="2200" dirty="0"/>
              <a:t>Arrêt du Tribunal </a:t>
            </a:r>
            <a:r>
              <a:rPr lang="fr-CH" sz="2200" dirty="0" smtClean="0"/>
              <a:t>fédéral</a:t>
            </a:r>
            <a:r>
              <a:rPr lang="de-CH" sz="2200" dirty="0" smtClean="0"/>
              <a:t> </a:t>
            </a:r>
            <a:r>
              <a:rPr lang="de-CH" sz="2200" dirty="0"/>
              <a:t>4A_533/2018 </a:t>
            </a:r>
            <a:r>
              <a:rPr lang="de-CH" sz="2200" dirty="0" smtClean="0"/>
              <a:t>du </a:t>
            </a:r>
            <a:r>
              <a:rPr lang="fr-CH" sz="2200" dirty="0" smtClean="0"/>
              <a:t>23 avril 2019 (indemnisation des coûts de location de locaux privés</a:t>
            </a:r>
            <a:r>
              <a:rPr lang="de-CH" sz="2200" dirty="0" smtClean="0"/>
              <a:t>)</a:t>
            </a:r>
            <a:endParaRPr lang="de-CH" sz="2200" dirty="0"/>
          </a:p>
          <a:p>
            <a:r>
              <a:rPr lang="fr-CH" sz="2200" dirty="0"/>
              <a:t>Arrêt du Tribunal </a:t>
            </a:r>
            <a:r>
              <a:rPr lang="fr-CH" sz="2200" dirty="0" smtClean="0"/>
              <a:t>fédéral</a:t>
            </a:r>
            <a:r>
              <a:rPr lang="de-CH" sz="2200" dirty="0" smtClean="0"/>
              <a:t> </a:t>
            </a:r>
            <a:r>
              <a:rPr lang="de-CH" sz="2200" dirty="0"/>
              <a:t>4A_236/2021 </a:t>
            </a:r>
            <a:r>
              <a:rPr lang="de-CH" sz="2200" dirty="0" smtClean="0"/>
              <a:t>du</a:t>
            </a:r>
            <a:br>
              <a:rPr lang="de-CH" sz="2200" dirty="0" smtClean="0"/>
            </a:br>
            <a:r>
              <a:rPr lang="de-CH" sz="2200" dirty="0" smtClean="0"/>
              <a:t>2</a:t>
            </a:r>
            <a:r>
              <a:rPr lang="de-CH" sz="2200" dirty="0"/>
              <a:t> </a:t>
            </a:r>
            <a:r>
              <a:rPr lang="fr-CH" sz="2200" dirty="0" smtClean="0"/>
              <a:t>août 2012 (confidentialité)</a:t>
            </a:r>
          </a:p>
          <a:p>
            <a:endParaRPr lang="de-CH" dirty="0"/>
          </a:p>
          <a:p>
            <a:endParaRPr lang="de-CH" dirty="0"/>
          </a:p>
          <a:p>
            <a:pPr lvl="1"/>
            <a:endParaRPr lang="de-CH" dirty="0"/>
          </a:p>
          <a:p>
            <a:pPr marL="349250" lvl="1" indent="0">
              <a:buNone/>
            </a:pPr>
            <a:endParaRPr lang="de-CH" dirty="0"/>
          </a:p>
          <a:p>
            <a:endParaRPr lang="de-CH" dirty="0"/>
          </a:p>
          <a:p>
            <a:pPr lvl="1"/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 smtClean="0">
                <a:solidFill>
                  <a:srgbClr val="000000"/>
                </a:solidFill>
              </a:rPr>
              <a:t>16 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935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200" y="1340770"/>
            <a:ext cx="8229600" cy="3987688"/>
          </a:xfrm>
        </p:spPr>
        <p:txBody>
          <a:bodyPr>
            <a:normAutofit fontScale="92500" lnSpcReduction="10000"/>
          </a:bodyPr>
          <a:lstStyle/>
          <a:p>
            <a:r>
              <a:rPr lang="fr-CH" sz="2400" dirty="0" smtClean="0"/>
              <a:t>Il y a dans les autres pays (parfois depuis peu) de nombreuses dispositions légales concernant le télétravail.</a:t>
            </a:r>
          </a:p>
          <a:p>
            <a:r>
              <a:rPr lang="fr-CH" sz="2400" dirty="0" smtClean="0"/>
              <a:t>Le télétravail n’est pas </a:t>
            </a:r>
            <a:r>
              <a:rPr lang="fr-CH" sz="2400" dirty="0"/>
              <a:t>explicitement </a:t>
            </a:r>
            <a:r>
              <a:rPr lang="fr-CH" sz="2400" dirty="0" smtClean="0"/>
              <a:t>réglementé dans le droit suisse.</a:t>
            </a:r>
          </a:p>
          <a:p>
            <a:r>
              <a:rPr lang="fr-CH" sz="2400" dirty="0" smtClean="0"/>
              <a:t>Certaines questions demeurent donc non réglées ou peu claires.</a:t>
            </a:r>
          </a:p>
          <a:p>
            <a:r>
              <a:rPr lang="fr-CH" sz="2400" dirty="0" smtClean="0"/>
              <a:t>Seules quelques entreprises ont déjà des règlements sur le télétravail (p. ex. l’hôpital pour enfants de Suisse orientale). Des CCT concernant le télétravail sont en cours d’élaboration. </a:t>
            </a:r>
          </a:p>
          <a:p>
            <a:r>
              <a:rPr lang="fr-CH" sz="2400" dirty="0" smtClean="0"/>
              <a:t>Plusieurs cantons ont émis des fiches d’information ou des directives sur le sujet (p. ex. Berne, Zurich, St. Gall).</a:t>
            </a:r>
            <a:endParaRPr lang="fr-CH" sz="24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0327" y="260648"/>
            <a:ext cx="9588121" cy="639352"/>
          </a:xfrm>
        </p:spPr>
        <p:txBody>
          <a:bodyPr>
            <a:normAutofit/>
          </a:bodyPr>
          <a:lstStyle/>
          <a:p>
            <a:r>
              <a:rPr lang="fr-CH" dirty="0" smtClean="0"/>
              <a:t>Contexte</a:t>
            </a:r>
            <a:endParaRPr lang="fr-CH" dirty="0"/>
          </a:p>
        </p:txBody>
      </p:sp>
      <p:sp>
        <p:nvSpPr>
          <p:cNvPr id="4" name="Textfeld 3"/>
          <p:cNvSpPr txBox="1"/>
          <p:nvPr/>
        </p:nvSpPr>
        <p:spPr>
          <a:xfrm>
            <a:off x="7004552" y="51805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7EDF3-88AB-4F38-B0A0-13FACE76112A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74788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FD2468-8501-42DD-9163-86FFF8C61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dirty="0" err="1" smtClean="0"/>
              <a:t>LTr</a:t>
            </a:r>
            <a:r>
              <a:rPr lang="fr-CH" dirty="0" smtClean="0"/>
              <a:t> et télétravail : qu’est-ce qui s’applique ?</a:t>
            </a:r>
            <a:endParaRPr lang="fr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AFF3B4C-4E32-4771-AD6F-00F901BD1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980728"/>
            <a:ext cx="8229600" cy="5472608"/>
          </a:xfrm>
        </p:spPr>
        <p:txBody>
          <a:bodyPr>
            <a:normAutofit fontScale="92500" lnSpcReduction="10000"/>
          </a:bodyPr>
          <a:lstStyle/>
          <a:p>
            <a:r>
              <a:rPr lang="fr-CH" sz="2600" dirty="0" smtClean="0"/>
              <a:t>Le télétravail tombe dans le champ d’application de la loi sur le travail (</a:t>
            </a:r>
            <a:r>
              <a:rPr lang="fr-CH" sz="2600" dirty="0" err="1" smtClean="0"/>
              <a:t>LTr</a:t>
            </a:r>
            <a:r>
              <a:rPr lang="de-DE" sz="2600" dirty="0" smtClean="0"/>
              <a:t>).</a:t>
            </a:r>
            <a:endParaRPr lang="de-CH" sz="2600" dirty="0"/>
          </a:p>
          <a:p>
            <a:r>
              <a:rPr lang="fr-CH" sz="2600" dirty="0" smtClean="0"/>
              <a:t>Il n’y a pas de dispositions dérogatoires </a:t>
            </a:r>
            <a:r>
              <a:rPr lang="de-CH" sz="2600" dirty="0" smtClean="0"/>
              <a:t>:</a:t>
            </a:r>
            <a:endParaRPr lang="de-CH" sz="2600" dirty="0"/>
          </a:p>
          <a:p>
            <a:pPr lvl="1"/>
            <a:r>
              <a:rPr lang="fr-CH" sz="2200" dirty="0"/>
              <a:t>n</a:t>
            </a:r>
            <a:r>
              <a:rPr lang="fr-CH" sz="2200" dirty="0" smtClean="0"/>
              <a:t>i celle du travail à domicile au sens de l’art. 351 CO </a:t>
            </a:r>
            <a:r>
              <a:rPr lang="fr-CH" sz="2200" dirty="0" err="1" smtClean="0"/>
              <a:t>resp</a:t>
            </a:r>
            <a:r>
              <a:rPr lang="fr-CH" sz="2200" dirty="0" smtClean="0"/>
              <a:t>. </a:t>
            </a:r>
            <a:r>
              <a:rPr lang="fr-CH" sz="2200" dirty="0" err="1" smtClean="0"/>
              <a:t>LtrD</a:t>
            </a:r>
            <a:r>
              <a:rPr lang="fr-CH" sz="2200" dirty="0" smtClean="0"/>
              <a:t> (l’art. 3 let. a </a:t>
            </a:r>
            <a:r>
              <a:rPr lang="fr-CH" sz="2200" dirty="0" err="1" smtClean="0"/>
              <a:t>LTr</a:t>
            </a:r>
            <a:r>
              <a:rPr lang="fr-CH" sz="2200" dirty="0" smtClean="0"/>
              <a:t> comme exception ne s’applique pas)</a:t>
            </a:r>
          </a:p>
          <a:p>
            <a:pPr lvl="1"/>
            <a:r>
              <a:rPr lang="fr-CH" sz="2200" dirty="0" smtClean="0"/>
              <a:t>ni l’exception pour les ménages privés au sens de l’art. 2 let. g </a:t>
            </a:r>
            <a:r>
              <a:rPr lang="fr-CH" sz="2200" dirty="0" err="1" smtClean="0"/>
              <a:t>LTr</a:t>
            </a:r>
            <a:r>
              <a:rPr lang="fr-CH" sz="2200" dirty="0" smtClean="0"/>
              <a:t> (employé-e-s de maison qui travaillent chez des particuliers</a:t>
            </a:r>
            <a:r>
              <a:rPr lang="de-CH" sz="2200" dirty="0" smtClean="0"/>
              <a:t>).</a:t>
            </a:r>
            <a:endParaRPr lang="de-CH" sz="2200" dirty="0"/>
          </a:p>
          <a:p>
            <a:pPr>
              <a:spcAft>
                <a:spcPts val="600"/>
              </a:spcAft>
            </a:pPr>
            <a:r>
              <a:rPr lang="fr-CH" sz="2600" dirty="0" smtClean="0"/>
              <a:t>En principe, l</a:t>
            </a:r>
            <a:r>
              <a:rPr lang="de-CH" sz="2600" dirty="0" smtClean="0"/>
              <a:t>a </a:t>
            </a:r>
            <a:r>
              <a:rPr lang="de-CH" sz="2600" dirty="0" err="1" smtClean="0"/>
              <a:t>LTr</a:t>
            </a:r>
            <a:r>
              <a:rPr lang="de-CH" sz="2600" dirty="0" smtClean="0"/>
              <a:t> ne </a:t>
            </a:r>
            <a:r>
              <a:rPr lang="fr-CH" sz="2600" dirty="0" smtClean="0"/>
              <a:t>s’applique pas pour les administrations publiques </a:t>
            </a:r>
            <a:r>
              <a:rPr lang="de-CH" sz="2600" dirty="0" smtClean="0"/>
              <a:t>(art</a:t>
            </a:r>
            <a:r>
              <a:rPr lang="de-CH" sz="2600" dirty="0"/>
              <a:t>. 2 </a:t>
            </a:r>
            <a:r>
              <a:rPr lang="de-CH" sz="2600" dirty="0" smtClean="0"/>
              <a:t>al. </a:t>
            </a:r>
            <a:r>
              <a:rPr lang="de-CH" sz="2600" dirty="0"/>
              <a:t>1 </a:t>
            </a:r>
            <a:r>
              <a:rPr lang="de-CH" sz="2600" dirty="0" err="1" smtClean="0"/>
              <a:t>let</a:t>
            </a:r>
            <a:r>
              <a:rPr lang="de-CH" sz="2600" dirty="0"/>
              <a:t>. a </a:t>
            </a:r>
            <a:r>
              <a:rPr lang="de-CH" sz="2600" dirty="0" err="1"/>
              <a:t>L</a:t>
            </a:r>
            <a:r>
              <a:rPr lang="de-CH" sz="2600" dirty="0" err="1" smtClean="0"/>
              <a:t>Tr</a:t>
            </a:r>
            <a:r>
              <a:rPr lang="de-CH" sz="2600" dirty="0" smtClean="0"/>
              <a:t>).</a:t>
            </a:r>
            <a:endParaRPr lang="de-CH" sz="2600" dirty="0"/>
          </a:p>
          <a:p>
            <a:pPr>
              <a:spcAft>
                <a:spcPts val="600"/>
              </a:spcAft>
            </a:pPr>
            <a:r>
              <a:rPr lang="fr-CH" sz="2600" dirty="0" smtClean="0"/>
              <a:t>Les prescriptions de la </a:t>
            </a:r>
            <a:r>
              <a:rPr lang="fr-CH" sz="2600" dirty="0" err="1" smtClean="0"/>
              <a:t>LTr</a:t>
            </a:r>
            <a:r>
              <a:rPr lang="fr-CH" sz="2600" dirty="0" smtClean="0"/>
              <a:t> concernant la protection de la santé s’appliquent toutefois aux services de droit public (art. 3a let. a </a:t>
            </a:r>
            <a:r>
              <a:rPr lang="fr-CH" sz="2600" dirty="0" err="1" smtClean="0"/>
              <a:t>LTr</a:t>
            </a:r>
            <a:r>
              <a:rPr lang="de-CH" sz="2600" dirty="0" smtClean="0"/>
              <a:t>) : </a:t>
            </a:r>
            <a:endParaRPr lang="de-CH" sz="2600" dirty="0"/>
          </a:p>
          <a:p>
            <a:pPr lvl="1"/>
            <a:r>
              <a:rPr lang="de-CH" sz="2200" b="1" dirty="0"/>
              <a:t>a</a:t>
            </a:r>
            <a:r>
              <a:rPr lang="de-CH" sz="2200" b="1" dirty="0" smtClean="0"/>
              <a:t>rt</a:t>
            </a:r>
            <a:r>
              <a:rPr lang="de-CH" sz="2200" b="1" dirty="0"/>
              <a:t>. </a:t>
            </a:r>
            <a:r>
              <a:rPr lang="fr-CH" sz="2200" b="1" dirty="0" smtClean="0"/>
              <a:t>6 </a:t>
            </a:r>
            <a:r>
              <a:rPr lang="fr-CH" sz="2200" b="1" dirty="0" err="1" smtClean="0"/>
              <a:t>LTr</a:t>
            </a:r>
            <a:r>
              <a:rPr lang="fr-CH" sz="2200" b="1" dirty="0" smtClean="0"/>
              <a:t> </a:t>
            </a:r>
            <a:r>
              <a:rPr lang="fr-CH" sz="2200" dirty="0" smtClean="0"/>
              <a:t>(obligations générales pour la protection de la santé</a:t>
            </a:r>
            <a:r>
              <a:rPr lang="de-CH" sz="2200" dirty="0" smtClean="0"/>
              <a:t>) </a:t>
            </a:r>
            <a:endParaRPr lang="de-CH" sz="2200" dirty="0"/>
          </a:p>
          <a:p>
            <a:pPr lvl="1"/>
            <a:r>
              <a:rPr lang="de-CH" sz="2200" b="1" dirty="0"/>
              <a:t>a</a:t>
            </a:r>
            <a:r>
              <a:rPr lang="de-CH" sz="2200" b="1" dirty="0" smtClean="0"/>
              <a:t>rt</a:t>
            </a:r>
            <a:r>
              <a:rPr lang="de-CH" sz="2200" b="1" dirty="0"/>
              <a:t>. </a:t>
            </a:r>
            <a:r>
              <a:rPr lang="fr-CH" sz="2200" b="1" dirty="0" smtClean="0"/>
              <a:t>35 </a:t>
            </a:r>
            <a:r>
              <a:rPr lang="fr-CH" sz="2200" b="1" dirty="0" err="1" smtClean="0"/>
              <a:t>LTr</a:t>
            </a:r>
            <a:r>
              <a:rPr lang="fr-CH" sz="2200" b="1" dirty="0" smtClean="0"/>
              <a:t> </a:t>
            </a:r>
            <a:r>
              <a:rPr lang="fr-CH" sz="2200" dirty="0" smtClean="0"/>
              <a:t>(protection de la santé en cas de maternité) </a:t>
            </a:r>
          </a:p>
          <a:p>
            <a:pPr lvl="1"/>
            <a:r>
              <a:rPr lang="fr-CH" sz="2200" b="1" dirty="0" smtClean="0"/>
              <a:t>art. 36a </a:t>
            </a:r>
            <a:r>
              <a:rPr lang="fr-CH" sz="2200" b="1" dirty="0" err="1" smtClean="0"/>
              <a:t>LTr</a:t>
            </a:r>
            <a:r>
              <a:rPr lang="fr-CH" sz="2200" b="1" dirty="0" smtClean="0"/>
              <a:t> </a:t>
            </a:r>
            <a:r>
              <a:rPr lang="fr-CH" sz="2200" dirty="0" smtClean="0"/>
              <a:t>(base pour les ordonnances du Conseil fédéral</a:t>
            </a:r>
            <a:r>
              <a:rPr lang="de-CH" sz="2200" dirty="0" smtClean="0"/>
              <a:t>)</a:t>
            </a:r>
            <a:endParaRPr lang="de-CH" sz="2600" dirty="0"/>
          </a:p>
          <a:p>
            <a:pPr lvl="1"/>
            <a:endParaRPr lang="de-CH" dirty="0"/>
          </a:p>
          <a:p>
            <a:pPr lvl="1"/>
            <a:endParaRPr lang="de-CH" dirty="0"/>
          </a:p>
          <a:p>
            <a:pPr lvl="1"/>
            <a:endParaRPr lang="de-CH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E095F62-8979-4B29-B06B-E3935D2EB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 smtClean="0">
                <a:solidFill>
                  <a:srgbClr val="000000"/>
                </a:solidFill>
              </a:rPr>
              <a:t>3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863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Télétravail et protection de la santé</a:t>
            </a:r>
            <a:endParaRPr lang="fr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199" y="1196752"/>
            <a:ext cx="8318269" cy="5167536"/>
          </a:xfrm>
        </p:spPr>
        <p:txBody>
          <a:bodyPr>
            <a:normAutofit fontScale="47500" lnSpcReduction="20000"/>
          </a:bodyPr>
          <a:lstStyle/>
          <a:p>
            <a:pPr>
              <a:spcAft>
                <a:spcPts val="600"/>
              </a:spcAft>
            </a:pPr>
            <a:r>
              <a:rPr lang="fr-CH" sz="4400" dirty="0" smtClean="0">
                <a:solidFill>
                  <a:srgbClr val="000000"/>
                </a:solidFill>
              </a:rPr>
              <a:t>Les prescriptions de la </a:t>
            </a:r>
            <a:r>
              <a:rPr lang="fr-CH" sz="4400" dirty="0" err="1" smtClean="0">
                <a:solidFill>
                  <a:srgbClr val="000000"/>
                </a:solidFill>
              </a:rPr>
              <a:t>LTr</a:t>
            </a:r>
            <a:r>
              <a:rPr lang="fr-CH" sz="4400" dirty="0" smtClean="0">
                <a:solidFill>
                  <a:srgbClr val="000000"/>
                </a:solidFill>
              </a:rPr>
              <a:t> sur la protection de la santé s’appliquent aussi au télétravail : l’employeur est tenu de prendre toutes les mesures nécessaires pour protéger la santé des employé-e-s (art. 6 al. 1 </a:t>
            </a:r>
            <a:r>
              <a:rPr lang="fr-CH" sz="4400" dirty="0" err="1" smtClean="0">
                <a:solidFill>
                  <a:srgbClr val="000000"/>
                </a:solidFill>
              </a:rPr>
              <a:t>LTr</a:t>
            </a:r>
            <a:r>
              <a:rPr lang="de-DE" sz="4400" dirty="0" smtClean="0">
                <a:solidFill>
                  <a:srgbClr val="000000"/>
                </a:solidFill>
              </a:rPr>
              <a:t>).</a:t>
            </a:r>
            <a:endParaRPr lang="de-DE" sz="4400" dirty="0">
              <a:solidFill>
                <a:srgbClr val="000000"/>
              </a:solidFill>
            </a:endParaRPr>
          </a:p>
          <a:p>
            <a:pPr lvl="0">
              <a:spcAft>
                <a:spcPts val="600"/>
              </a:spcAft>
            </a:pPr>
            <a:r>
              <a:rPr lang="fr-CH" sz="4400" dirty="0" smtClean="0">
                <a:solidFill>
                  <a:srgbClr val="000000"/>
                </a:solidFill>
              </a:rPr>
              <a:t>Les employé-e-s sont tenus de suivre les directives de l’employeur concernant la protection de la santé (art. 6 al. 3 </a:t>
            </a:r>
            <a:r>
              <a:rPr lang="fr-CH" sz="4400" dirty="0" err="1" smtClean="0">
                <a:solidFill>
                  <a:srgbClr val="000000"/>
                </a:solidFill>
              </a:rPr>
              <a:t>LTr</a:t>
            </a:r>
            <a:r>
              <a:rPr lang="de-DE" sz="4400" dirty="0" smtClean="0">
                <a:solidFill>
                  <a:srgbClr val="000000"/>
                </a:solidFill>
              </a:rPr>
              <a:t>).</a:t>
            </a:r>
            <a:endParaRPr lang="de-DE" sz="4400" dirty="0">
              <a:solidFill>
                <a:srgbClr val="000000"/>
              </a:solidFill>
            </a:endParaRPr>
          </a:p>
          <a:p>
            <a:pPr lvl="0">
              <a:spcAft>
                <a:spcPts val="600"/>
              </a:spcAft>
            </a:pPr>
            <a:r>
              <a:rPr lang="fr-CH" sz="4400" dirty="0" smtClean="0">
                <a:solidFill>
                  <a:srgbClr val="000000"/>
                </a:solidFill>
              </a:rPr>
              <a:t>L’employeur doit mettre en place des mesures techniques et des processus qui font en sorte que la santé de ses employé-e-s </a:t>
            </a:r>
            <a:r>
              <a:rPr lang="fr-CH" sz="4400" dirty="0">
                <a:solidFill>
                  <a:srgbClr val="000000"/>
                </a:solidFill>
              </a:rPr>
              <a:t>ne </a:t>
            </a:r>
            <a:r>
              <a:rPr lang="fr-CH" sz="4400" dirty="0" smtClean="0">
                <a:solidFill>
                  <a:srgbClr val="000000"/>
                </a:solidFill>
              </a:rPr>
              <a:t>soit pas menacée par une </a:t>
            </a:r>
            <a:r>
              <a:rPr lang="fr-CH" sz="4400" dirty="0" err="1" smtClean="0">
                <a:solidFill>
                  <a:srgbClr val="000000"/>
                </a:solidFill>
              </a:rPr>
              <a:t>joignabilité</a:t>
            </a:r>
            <a:r>
              <a:rPr lang="fr-CH" sz="4400" dirty="0" smtClean="0">
                <a:solidFill>
                  <a:srgbClr val="000000"/>
                </a:solidFill>
              </a:rPr>
              <a:t> permanente </a:t>
            </a:r>
            <a:r>
              <a:rPr lang="de-CH" sz="4400" dirty="0" smtClean="0">
                <a:solidFill>
                  <a:srgbClr val="000000"/>
                </a:solidFill>
              </a:rPr>
              <a:t>(art</a:t>
            </a:r>
            <a:r>
              <a:rPr lang="de-CH" sz="4400" dirty="0">
                <a:solidFill>
                  <a:srgbClr val="000000"/>
                </a:solidFill>
              </a:rPr>
              <a:t>. 6 </a:t>
            </a:r>
            <a:r>
              <a:rPr lang="de-DE" sz="4400" dirty="0" err="1">
                <a:solidFill>
                  <a:srgbClr val="000000"/>
                </a:solidFill>
              </a:rPr>
              <a:t>LTr</a:t>
            </a:r>
            <a:r>
              <a:rPr lang="de-CH" sz="4400" dirty="0" smtClean="0">
                <a:solidFill>
                  <a:srgbClr val="000000"/>
                </a:solidFill>
              </a:rPr>
              <a:t> et art</a:t>
            </a:r>
            <a:r>
              <a:rPr lang="de-CH" sz="4400" dirty="0">
                <a:solidFill>
                  <a:srgbClr val="000000"/>
                </a:solidFill>
              </a:rPr>
              <a:t>. 2 </a:t>
            </a:r>
            <a:r>
              <a:rPr lang="de-CH" sz="4400" dirty="0" smtClean="0">
                <a:solidFill>
                  <a:srgbClr val="000000"/>
                </a:solidFill>
              </a:rPr>
              <a:t>OLT </a:t>
            </a:r>
            <a:r>
              <a:rPr lang="de-CH" sz="4400" dirty="0">
                <a:solidFill>
                  <a:srgbClr val="000000"/>
                </a:solidFill>
              </a:rPr>
              <a:t>3).</a:t>
            </a:r>
          </a:p>
          <a:p>
            <a:pPr lvl="0"/>
            <a:r>
              <a:rPr lang="fr-CH" sz="4400" dirty="0" smtClean="0">
                <a:solidFill>
                  <a:srgbClr val="000000"/>
                </a:solidFill>
              </a:rPr>
              <a:t>Il faut définir des horaires de travail précis, y compris les temps de disponibilité et les moments où l’</a:t>
            </a:r>
            <a:r>
              <a:rPr lang="fr-CH" sz="4400" dirty="0" err="1" smtClean="0">
                <a:solidFill>
                  <a:srgbClr val="000000"/>
                </a:solidFill>
              </a:rPr>
              <a:t>employé-e</a:t>
            </a:r>
            <a:r>
              <a:rPr lang="fr-CH" sz="4400" dirty="0" smtClean="0">
                <a:solidFill>
                  <a:srgbClr val="000000"/>
                </a:solidFill>
              </a:rPr>
              <a:t> n’est pas joignable (déconnection des appareils).</a:t>
            </a:r>
          </a:p>
          <a:p>
            <a:pPr lvl="0"/>
            <a:r>
              <a:rPr lang="fr-CH" sz="4400" dirty="0" smtClean="0"/>
              <a:t>Les exigences en termes d’espace et d’éclairage au poste de travail ainsi que celles concernant les appareils/outils de travail doivent être respectées.</a:t>
            </a:r>
          </a:p>
          <a:p>
            <a:pPr lvl="0"/>
            <a:r>
              <a:rPr lang="fr-CH" sz="4400" dirty="0"/>
              <a:t>M</a:t>
            </a:r>
            <a:r>
              <a:rPr lang="fr-CH" sz="4400" dirty="0" smtClean="0"/>
              <a:t>esures contre l’isolement social </a:t>
            </a:r>
            <a:r>
              <a:rPr lang="de-DE" sz="4400" dirty="0" smtClean="0"/>
              <a:t>en </a:t>
            </a:r>
            <a:r>
              <a:rPr lang="fr-CH" sz="4400" dirty="0" smtClean="0"/>
              <a:t>télétravail</a:t>
            </a:r>
          </a:p>
          <a:p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 smtClean="0">
                <a:solidFill>
                  <a:srgbClr val="000000"/>
                </a:solidFill>
              </a:rPr>
              <a:t>4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622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Protection de la santé </a:t>
            </a:r>
            <a:r>
              <a:rPr lang="de-CH" dirty="0" smtClean="0"/>
              <a:t>– OLT </a:t>
            </a:r>
            <a:r>
              <a:rPr lang="de-CH" dirty="0"/>
              <a:t>3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199" y="1196752"/>
            <a:ext cx="8318269" cy="5167536"/>
          </a:xfrm>
        </p:spPr>
        <p:txBody>
          <a:bodyPr>
            <a:normAutofit/>
          </a:bodyPr>
          <a:lstStyle/>
          <a:p>
            <a:r>
              <a:rPr lang="fr-CH" sz="2400" dirty="0" smtClean="0"/>
              <a:t>Concrétisation de l’art. 6 </a:t>
            </a:r>
            <a:r>
              <a:rPr lang="fr-CH" sz="2400" dirty="0" err="1" smtClean="0"/>
              <a:t>LTr</a:t>
            </a:r>
            <a:endParaRPr lang="fr-CH" sz="2400" dirty="0" smtClean="0"/>
          </a:p>
          <a:p>
            <a:pPr>
              <a:spcAft>
                <a:spcPts val="600"/>
              </a:spcAft>
            </a:pPr>
            <a:r>
              <a:rPr lang="fr-CH" sz="2400" dirty="0" smtClean="0"/>
              <a:t>Principe dans l’art. 2 OLT 3</a:t>
            </a:r>
          </a:p>
          <a:p>
            <a:pPr lvl="1"/>
            <a:r>
              <a:rPr lang="fr-CH" sz="2200" dirty="0" smtClean="0"/>
              <a:t>Les postes et les systèmes </a:t>
            </a:r>
            <a:r>
              <a:rPr lang="fr-CH" sz="2200" dirty="0"/>
              <a:t>de travail doivent </a:t>
            </a:r>
            <a:r>
              <a:rPr lang="fr-CH" sz="2200" dirty="0" smtClean="0"/>
              <a:t>être aménagés de façon à ce qu’il n’y ait pas d’effet préjudiciable sur les employé-e-s.</a:t>
            </a:r>
          </a:p>
          <a:p>
            <a:pPr lvl="1"/>
            <a:r>
              <a:rPr lang="fr-CH" sz="2200" dirty="0" smtClean="0"/>
              <a:t>Les frais des mesures de protection et de précaution </a:t>
            </a:r>
            <a:br>
              <a:rPr lang="fr-CH" sz="2200" dirty="0" smtClean="0"/>
            </a:br>
            <a:r>
              <a:rPr lang="fr-CH" sz="2200" dirty="0" smtClean="0"/>
              <a:t>sont à la charge de l’employeur</a:t>
            </a:r>
            <a:r>
              <a:rPr lang="de-DE" sz="2200" dirty="0" smtClean="0"/>
              <a:t>.</a:t>
            </a:r>
            <a:endParaRPr lang="de-DE" sz="2200" dirty="0"/>
          </a:p>
          <a:p>
            <a:pPr lvl="1"/>
            <a:r>
              <a:rPr lang="fr-CH" sz="2200" dirty="0" smtClean="0"/>
              <a:t>Les mesures doivent être proportionnées</a:t>
            </a:r>
            <a:r>
              <a:rPr lang="de-DE" sz="2200" dirty="0" smtClean="0"/>
              <a:t>.</a:t>
            </a:r>
            <a:endParaRPr lang="de-CH" sz="2200" dirty="0"/>
          </a:p>
          <a:p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 smtClean="0">
                <a:solidFill>
                  <a:srgbClr val="000000"/>
                </a:solidFill>
              </a:rPr>
              <a:t>5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676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Protection de la santé </a:t>
            </a:r>
            <a:r>
              <a:rPr lang="de-CH" dirty="0"/>
              <a:t>– OLT </a:t>
            </a:r>
            <a:r>
              <a:rPr lang="de-CH" dirty="0" smtClean="0"/>
              <a:t>3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199" y="1196752"/>
            <a:ext cx="8318269" cy="5167536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fr-CH" sz="2400" dirty="0" smtClean="0"/>
              <a:t>Contient des exigences en termes de :</a:t>
            </a:r>
          </a:p>
          <a:p>
            <a:pPr lvl="1"/>
            <a:r>
              <a:rPr lang="fr-CH" sz="2200" dirty="0"/>
              <a:t>b</a:t>
            </a:r>
            <a:r>
              <a:rPr lang="fr-CH" sz="2200" dirty="0" smtClean="0"/>
              <a:t>âtiments et locaux</a:t>
            </a:r>
          </a:p>
          <a:p>
            <a:pPr lvl="1"/>
            <a:r>
              <a:rPr lang="fr-CH" sz="2200" dirty="0"/>
              <a:t>é</a:t>
            </a:r>
            <a:r>
              <a:rPr lang="fr-CH" sz="2200" dirty="0" smtClean="0"/>
              <a:t>clairage, atmosphère dans les locaux, bruit et vibrations</a:t>
            </a:r>
          </a:p>
          <a:p>
            <a:pPr lvl="1"/>
            <a:r>
              <a:rPr lang="fr-CH" sz="2200" dirty="0" smtClean="0"/>
              <a:t>postes de travail</a:t>
            </a:r>
          </a:p>
          <a:p>
            <a:pPr lvl="1"/>
            <a:r>
              <a:rPr lang="fr-CH" sz="2200" dirty="0" smtClean="0"/>
              <a:t>maniement d’objets lourds</a:t>
            </a:r>
          </a:p>
          <a:p>
            <a:pPr lvl="1"/>
            <a:r>
              <a:rPr lang="fr-CH" sz="2200" dirty="0" smtClean="0"/>
              <a:t>surveillance des employé-e-s</a:t>
            </a:r>
          </a:p>
          <a:p>
            <a:pPr lvl="1"/>
            <a:r>
              <a:rPr lang="fr-CH" sz="2200" dirty="0"/>
              <a:t>é</a:t>
            </a:r>
            <a:r>
              <a:rPr lang="fr-CH" sz="2200" dirty="0" smtClean="0"/>
              <a:t>quipement personnel de protection et vêtements de travail</a:t>
            </a:r>
          </a:p>
          <a:p>
            <a:pPr lvl="1"/>
            <a:r>
              <a:rPr lang="fr-CH" sz="2200" dirty="0" smtClean="0"/>
              <a:t>vestiaires, salle de bain, toilettes, locaux pour manger et faire une pause, premiers secours</a:t>
            </a:r>
          </a:p>
          <a:p>
            <a:pPr lvl="1"/>
            <a:r>
              <a:rPr lang="fr-CH" sz="2200" dirty="0" smtClean="0"/>
              <a:t>maintenance et nettoyage</a:t>
            </a:r>
          </a:p>
          <a:p>
            <a:pPr lvl="1"/>
            <a:r>
              <a:rPr lang="fr-CH" sz="2200" dirty="0"/>
              <a:t>t</a:t>
            </a:r>
            <a:r>
              <a:rPr lang="fr-CH" sz="2200" dirty="0" smtClean="0"/>
              <a:t>ravail à l’écran (pas mentionné explicitement) </a:t>
            </a:r>
          </a:p>
          <a:p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 smtClean="0">
                <a:solidFill>
                  <a:srgbClr val="000000"/>
                </a:solidFill>
              </a:rPr>
              <a:t>6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627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Protection de la santé</a:t>
            </a:r>
            <a:r>
              <a:rPr lang="de-CH" dirty="0" smtClean="0"/>
              <a:t> </a:t>
            </a:r>
            <a:r>
              <a:rPr lang="de-CH" dirty="0"/>
              <a:t>– </a:t>
            </a:r>
            <a:r>
              <a:rPr lang="de-CH" dirty="0" smtClean="0"/>
              <a:t>LAA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199" y="1196752"/>
            <a:ext cx="8318269" cy="5167536"/>
          </a:xfrm>
        </p:spPr>
        <p:txBody>
          <a:bodyPr>
            <a:normAutofit/>
          </a:bodyPr>
          <a:lstStyle/>
          <a:p>
            <a:r>
              <a:rPr lang="fr-CH" sz="2400" dirty="0" smtClean="0"/>
              <a:t>La</a:t>
            </a:r>
            <a:r>
              <a:rPr lang="fr-CH" sz="2400" b="1" dirty="0" smtClean="0"/>
              <a:t> LAA</a:t>
            </a:r>
            <a:r>
              <a:rPr lang="fr-CH" sz="2400" dirty="0" smtClean="0"/>
              <a:t> contient de nombreuses dispositions de protection de la santé dans le sens de mesures de prévention (art. 82 f. LAA).</a:t>
            </a:r>
          </a:p>
          <a:p>
            <a:r>
              <a:rPr lang="fr-CH" sz="2400" dirty="0" smtClean="0"/>
              <a:t>La LAA ne fait pas de distinction entre les employé-e-s du privé ou des institutions de droit public. Elle s’applique donc sans restriction à tout le service public.</a:t>
            </a:r>
          </a:p>
          <a:p>
            <a:r>
              <a:rPr lang="fr-CH" sz="2400" dirty="0" smtClean="0"/>
              <a:t>Il pourrait y avoir des problème de délimitation entre accidents professionnels et non-professionnels.</a:t>
            </a:r>
            <a:endParaRPr lang="de-CH" sz="2400" dirty="0"/>
          </a:p>
          <a:p>
            <a:r>
              <a:rPr lang="fr-CH" sz="2400" dirty="0" smtClean="0"/>
              <a:t>L’</a:t>
            </a:r>
            <a:r>
              <a:rPr lang="fr-CH" sz="2400" b="1" dirty="0" smtClean="0"/>
              <a:t>OPA</a:t>
            </a:r>
            <a:r>
              <a:rPr lang="fr-CH" sz="2400" dirty="0" smtClean="0"/>
              <a:t> (ordonnance sur la prévention des accidents) contient des dispositions semblables à celles de l’OLT 3.</a:t>
            </a:r>
          </a:p>
          <a:p>
            <a:r>
              <a:rPr lang="fr-CH" sz="2400" dirty="0" smtClean="0"/>
              <a:t>Exigences de sécurité relatives aux locaux, aux outils de travail, à l’environnement de travail et à l’organisation</a:t>
            </a:r>
          </a:p>
          <a:p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 smtClean="0">
                <a:solidFill>
                  <a:srgbClr val="000000"/>
                </a:solidFill>
              </a:rPr>
              <a:t>7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188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Couverture d’assurance-accidents</a:t>
            </a:r>
            <a:endParaRPr lang="fr-CH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964" y="212295"/>
            <a:ext cx="2857500" cy="1600200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200" y="1484784"/>
            <a:ext cx="8291264" cy="5472608"/>
          </a:xfrm>
        </p:spPr>
        <p:txBody>
          <a:bodyPr>
            <a:normAutofit/>
          </a:bodyPr>
          <a:lstStyle/>
          <a:p>
            <a:r>
              <a:rPr lang="fr-CH" sz="2400" dirty="0" smtClean="0"/>
              <a:t>Tous les employé-e-s sont </a:t>
            </a:r>
            <a:br>
              <a:rPr lang="fr-CH" sz="2400" dirty="0" smtClean="0"/>
            </a:br>
            <a:r>
              <a:rPr lang="fr-CH" sz="2400" dirty="0" smtClean="0"/>
              <a:t>obligatoirement assurés contre les accidents professionnels comme non professionnels (dès que le temps de travail dépasse 8 heures par semaine). </a:t>
            </a:r>
          </a:p>
          <a:p>
            <a:r>
              <a:rPr lang="fr-CH" sz="2400" dirty="0" smtClean="0"/>
              <a:t>Un accident sur le chemin du travail est considéré comme accident professionnel.</a:t>
            </a:r>
          </a:p>
          <a:p>
            <a:r>
              <a:rPr lang="fr-CH" sz="2400" dirty="0" smtClean="0"/>
              <a:t>La couverture de l’assurance s’applique aussi lors de déplacements, au parc ou au chalet de vacances. Ce qui compte, ce sont les accidents qui se produisent dans le cadre l’activité professionnelle. </a:t>
            </a:r>
          </a:p>
          <a:p>
            <a:r>
              <a:rPr lang="fr-CH" sz="2400" dirty="0" smtClean="0"/>
              <a:t>Un </a:t>
            </a:r>
            <a:r>
              <a:rPr lang="fr-CH" sz="2400" dirty="0"/>
              <a:t>accident qui a lieu pendant les loisirs et un accident </a:t>
            </a:r>
            <a:r>
              <a:rPr lang="fr-CH" sz="2400" dirty="0" smtClean="0"/>
              <a:t>non professionnel.</a:t>
            </a:r>
          </a:p>
          <a:p>
            <a:endParaRPr lang="de-CH" dirty="0"/>
          </a:p>
          <a:p>
            <a:pPr lvl="1"/>
            <a:endParaRPr lang="de-CH" dirty="0"/>
          </a:p>
          <a:p>
            <a:pPr lvl="1"/>
            <a:endParaRPr lang="de-CH" dirty="0"/>
          </a:p>
          <a:p>
            <a:endParaRPr lang="de-CH" dirty="0"/>
          </a:p>
          <a:p>
            <a:pPr lvl="1"/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dirty="0" smtClean="0">
                <a:solidFill>
                  <a:srgbClr val="000000"/>
                </a:solidFill>
              </a:rPr>
              <a:t>8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9264352" y="1597051"/>
            <a:ext cx="25202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r-CH" sz="800" dirty="0" smtClean="0">
                <a:solidFill>
                  <a:srgbClr val="000000"/>
                </a:solidFill>
                <a:latin typeface="Arial" charset="0"/>
              </a:rPr>
              <a:t>Photo</a:t>
            </a:r>
            <a:r>
              <a:rPr lang="de-CH" sz="800" dirty="0" smtClean="0">
                <a:solidFill>
                  <a:srgbClr val="000000"/>
                </a:solidFill>
                <a:latin typeface="Arial" charset="0"/>
              </a:rPr>
              <a:t> : </a:t>
            </a:r>
            <a:r>
              <a:rPr lang="de-CH" sz="800" dirty="0" err="1">
                <a:solidFill>
                  <a:srgbClr val="000000"/>
                </a:solidFill>
                <a:latin typeface="Arial" charset="0"/>
              </a:rPr>
              <a:t>Antonioguillem</a:t>
            </a:r>
            <a:endParaRPr lang="de-CH" sz="8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214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200" y="1268761"/>
            <a:ext cx="8229600" cy="48965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CH" sz="2400" dirty="0" smtClean="0"/>
              <a:t>En cas d’hypersensibilité ou de bureaux trop bruyants, </a:t>
            </a:r>
            <a:br>
              <a:rPr lang="fr-CH" sz="2400" dirty="0" smtClean="0"/>
            </a:br>
            <a:r>
              <a:rPr lang="fr-CH" sz="2400" dirty="0" smtClean="0"/>
              <a:t>le devoir de diligence de l’employeur doit être interprété de manière proportionnée :</a:t>
            </a:r>
          </a:p>
          <a:p>
            <a:r>
              <a:rPr lang="fr-CH" sz="2400" dirty="0" smtClean="0"/>
              <a:t>Impossible d’aménager un petit bureau</a:t>
            </a:r>
          </a:p>
          <a:p>
            <a:r>
              <a:rPr lang="fr-CH" sz="2400" dirty="0" smtClean="0"/>
              <a:t>Selon le tribunal, il n’était effectivement pas possible, dans cette situation, d’exiger de l’employeur qu’il construise un petit bureau pour cette employée.</a:t>
            </a:r>
          </a:p>
          <a:p>
            <a:r>
              <a:rPr lang="fr-CH" sz="2400" dirty="0" smtClean="0"/>
              <a:t>Il faudrait alors avoir recours à une mesure plus </a:t>
            </a:r>
            <a:br>
              <a:rPr lang="fr-CH" sz="2400" dirty="0" smtClean="0"/>
            </a:br>
            <a:r>
              <a:rPr lang="fr-CH" sz="2400" dirty="0" smtClean="0"/>
              <a:t>« douce » : le télétravail.</a:t>
            </a:r>
          </a:p>
          <a:p>
            <a:r>
              <a:rPr lang="fr-CH" sz="2400" dirty="0" smtClean="0"/>
              <a:t>Pour les personnes en bonne santé : il n’y a en principe pas de droit au télétravail.</a:t>
            </a:r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pPr marL="0" indent="0">
              <a:buNone/>
            </a:pPr>
            <a:endParaRPr lang="de-CH" sz="2400" dirty="0"/>
          </a:p>
          <a:p>
            <a:endParaRPr lang="de-CH" sz="2400" dirty="0"/>
          </a:p>
          <a:p>
            <a:endParaRPr lang="de-CH" sz="24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5265" y="260648"/>
            <a:ext cx="9563183" cy="639352"/>
          </a:xfrm>
        </p:spPr>
        <p:txBody>
          <a:bodyPr>
            <a:normAutofit/>
          </a:bodyPr>
          <a:lstStyle/>
          <a:p>
            <a:r>
              <a:rPr lang="fr-CH" dirty="0" smtClean="0"/>
              <a:t>Y </a:t>
            </a:r>
            <a:r>
              <a:rPr lang="fr-CH" dirty="0" err="1" smtClean="0"/>
              <a:t>a-t-il</a:t>
            </a:r>
            <a:r>
              <a:rPr lang="fr-CH" dirty="0" smtClean="0"/>
              <a:t> un droit au télétravail </a:t>
            </a:r>
            <a:r>
              <a:rPr lang="de-CH" dirty="0" smtClean="0"/>
              <a:t>?</a:t>
            </a:r>
            <a:endParaRPr lang="de-CH" dirty="0"/>
          </a:p>
        </p:txBody>
      </p:sp>
      <p:sp>
        <p:nvSpPr>
          <p:cNvPr id="4" name="Textfeld 3"/>
          <p:cNvSpPr txBox="1"/>
          <p:nvPr/>
        </p:nvSpPr>
        <p:spPr>
          <a:xfrm>
            <a:off x="7004552" y="51805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7EDF3-88AB-4F38-B0A0-13FACE76112A}" type="slidenum">
              <a:rPr lang="de-DE" smtClean="0"/>
              <a:pPr>
                <a:defRPr/>
              </a:pPr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7355050"/>
      </p:ext>
    </p:extLst>
  </p:cSld>
  <p:clrMapOvr>
    <a:masterClrMapping/>
  </p:clrMapOvr>
</p:sld>
</file>

<file path=ppt/theme/theme1.xml><?xml version="1.0" encoding="utf-8"?>
<a:theme xmlns:a="http://schemas.openxmlformats.org/drawingml/2006/main" name="D-SGB-Powerpointvorlage_weiss">
  <a:themeElements>
    <a:clrScheme name="Präsentation SGB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äsentation SGB">
      <a:majorFont>
        <a:latin typeface="Futura Hv BT"/>
        <a:ea typeface=""/>
        <a:cs typeface=""/>
      </a:majorFont>
      <a:minorFont>
        <a:latin typeface="Futura Md BT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äsentation SGB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 SGB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 SGB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 SGB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 SGB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 SGB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enutzerdefiniertes Design">
  <a:themeElements>
    <a:clrScheme name="Benutzerdefiniertes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enutzerdefiniertes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enutzerdefiniertes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nutzerdefiniertes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nutzerdefiniertes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nutzerdefiniertes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nutzerdefiniertes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enutzerdefiniertes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nutzerdefiniertes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nutzerdefiniertes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nutzerdefiniertes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nutzerdefiniertes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nutzerdefiniertes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nutzerdefiniertes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-SGB-Powerpointvorlage_weiss">
  <a:themeElements>
    <a:clrScheme name="Präsentation SGB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äsentation SGB">
      <a:majorFont>
        <a:latin typeface="Futura Hv BT"/>
        <a:ea typeface=""/>
        <a:cs typeface=""/>
      </a:majorFont>
      <a:minorFont>
        <a:latin typeface="Futura Md BT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äsentation SGB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 SGB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 SGB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 SGB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 SGB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äsentation SGB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äsentation SGB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C9C477BB751054BB6B16E76204AD299" ma:contentTypeVersion="15" ma:contentTypeDescription="Ein neues Dokument erstellen." ma:contentTypeScope="" ma:versionID="2fcad5e6ca1386241b936259b564c0a7">
  <xsd:schema xmlns:xsd="http://www.w3.org/2001/XMLSchema" xmlns:xs="http://www.w3.org/2001/XMLSchema" xmlns:p="http://schemas.microsoft.com/office/2006/metadata/properties" xmlns:ns2="aaf50e29-3fe8-4294-8ac9-649b59a6f5ad" xmlns:ns3="66637f10-b3f2-4943-b602-96b52fdbe74e" targetNamespace="http://schemas.microsoft.com/office/2006/metadata/properties" ma:root="true" ma:fieldsID="ae18ba0a17d303afbd3e3f0b1553733c" ns2:_="" ns3:_="">
    <xsd:import namespace="aaf50e29-3fe8-4294-8ac9-649b59a6f5ad"/>
    <xsd:import namespace="66637f10-b3f2-4943-b602-96b52fdbe74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f50e29-3fe8-4294-8ac9-649b59a6f5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Bildmarkierungen" ma:readOnly="false" ma:fieldId="{5cf76f15-5ced-4ddc-b409-7134ff3c332f}" ma:taxonomyMulti="true" ma:sspId="f578a7db-929c-47b4-93dc-4c5113086f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637f10-b3f2-4943-b602-96b52fdbe74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b26ec1d1-6dd1-482a-9e40-f122bb537335}" ma:internalName="TaxCatchAll" ma:showField="CatchAllData" ma:web="66637f10-b3f2-4943-b602-96b52fdbe7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af50e29-3fe8-4294-8ac9-649b59a6f5ad">
      <Terms xmlns="http://schemas.microsoft.com/office/infopath/2007/PartnerControls"/>
    </lcf76f155ced4ddcb4097134ff3c332f>
    <TaxCatchAll xmlns="66637f10-b3f2-4943-b602-96b52fdbe74e" xsi:nil="true"/>
  </documentManagement>
</p:properties>
</file>

<file path=customXml/itemProps1.xml><?xml version="1.0" encoding="utf-8"?>
<ds:datastoreItem xmlns:ds="http://schemas.openxmlformats.org/officeDocument/2006/customXml" ds:itemID="{540B29E8-6C1F-442C-8C9F-C09CCEB444D8}"/>
</file>

<file path=customXml/itemProps2.xml><?xml version="1.0" encoding="utf-8"?>
<ds:datastoreItem xmlns:ds="http://schemas.openxmlformats.org/officeDocument/2006/customXml" ds:itemID="{C65F0948-B596-4F1F-9747-FBE87F3DB304}"/>
</file>

<file path=customXml/itemProps3.xml><?xml version="1.0" encoding="utf-8"?>
<ds:datastoreItem xmlns:ds="http://schemas.openxmlformats.org/officeDocument/2006/customXml" ds:itemID="{A2E72498-DD20-4F74-A66E-1CF5996FCCB3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1647</Words>
  <Application>Microsoft Office PowerPoint</Application>
  <PresentationFormat>Grand écran</PresentationFormat>
  <Paragraphs>168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16</vt:i4>
      </vt:variant>
    </vt:vector>
  </HeadingPairs>
  <TitlesOfParts>
    <vt:vector size="27" baseType="lpstr">
      <vt:lpstr>Arial</vt:lpstr>
      <vt:lpstr>Calibri</vt:lpstr>
      <vt:lpstr>Futura Bk BT</vt:lpstr>
      <vt:lpstr>Futura Hv BT</vt:lpstr>
      <vt:lpstr>Futura Md BT</vt:lpstr>
      <vt:lpstr>NimbusSanNov</vt:lpstr>
      <vt:lpstr>NimbusSanNovSemBol</vt:lpstr>
      <vt:lpstr>Wingdings</vt:lpstr>
      <vt:lpstr>D-SGB-Powerpointvorlage_weiss</vt:lpstr>
      <vt:lpstr>Benutzerdefiniertes Design</vt:lpstr>
      <vt:lpstr>1_D-SGB-Powerpointvorlage_weiss</vt:lpstr>
      <vt:lpstr>  Télétravail : entre droit en vigueur  et revendications syndicales  Solution de branche NPO </vt:lpstr>
      <vt:lpstr>Contexte</vt:lpstr>
      <vt:lpstr>LTr et télétravail : qu’est-ce qui s’applique ?</vt:lpstr>
      <vt:lpstr>Télétravail et protection de la santé</vt:lpstr>
      <vt:lpstr>Protection de la santé – OLT 3</vt:lpstr>
      <vt:lpstr>Protection de la santé – OLT 3</vt:lpstr>
      <vt:lpstr>Protection de la santé – LAA</vt:lpstr>
      <vt:lpstr>Couverture d’assurance-accidents</vt:lpstr>
      <vt:lpstr>Y a-t-il un droit au télétravail ?</vt:lpstr>
      <vt:lpstr>Y a-t-il un droit au télétravail ?</vt:lpstr>
      <vt:lpstr>Télétravail obligatoire ?</vt:lpstr>
      <vt:lpstr>Droit au retour ?</vt:lpstr>
      <vt:lpstr>Ergonomie au poste de travail</vt:lpstr>
      <vt:lpstr>Ergonomie au poste de travail</vt:lpstr>
      <vt:lpstr>Bonnes pratiques et recommandations</vt:lpstr>
      <vt:lpstr>Bibliographie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Luca Cirigliano</dc:creator>
  <cp:lastModifiedBy> </cp:lastModifiedBy>
  <cp:revision>138</cp:revision>
  <cp:lastPrinted>2022-06-07T09:14:04Z</cp:lastPrinted>
  <dcterms:created xsi:type="dcterms:W3CDTF">2021-11-04T14:50:17Z</dcterms:created>
  <dcterms:modified xsi:type="dcterms:W3CDTF">2022-06-10T10:15:36Z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0x0101005C9C477BB751054BB6B16E76204AD299</vt:lpwstr>
  </property>
</Properties>
</file>