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485" r:id="rId2"/>
    <p:sldId id="266" r:id="rId3"/>
    <p:sldId id="1486" r:id="rId4"/>
    <p:sldId id="1487" r:id="rId5"/>
    <p:sldId id="1489" r:id="rId6"/>
    <p:sldId id="1488" r:id="rId7"/>
    <p:sldId id="371" r:id="rId8"/>
    <p:sldId id="1490" r:id="rId9"/>
    <p:sldId id="372" r:id="rId10"/>
    <p:sldId id="374" r:id="rId11"/>
    <p:sldId id="375" r:id="rId12"/>
    <p:sldId id="1469" r:id="rId13"/>
  </p:sldIdLst>
  <p:sldSz cx="12192000" cy="6858000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ED9"/>
    <a:srgbClr val="2E71A8"/>
    <a:srgbClr val="8AD3D2"/>
    <a:srgbClr val="F99836"/>
    <a:srgbClr val="FFFFFF"/>
    <a:srgbClr val="E1A54D"/>
    <a:srgbClr val="E1C000"/>
    <a:srgbClr val="003399"/>
    <a:srgbClr val="0041C4"/>
    <a:srgbClr val="002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2" autoAdjust="0"/>
    <p:restoredTop sz="88520" autoAdjust="0"/>
  </p:normalViewPr>
  <p:slideViewPr>
    <p:cSldViewPr>
      <p:cViewPr varScale="1">
        <p:scale>
          <a:sx n="102" d="100"/>
          <a:sy n="102" d="100"/>
        </p:scale>
        <p:origin x="18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90" d="100"/>
          <a:sy n="90" d="100"/>
        </p:scale>
        <p:origin x="1752" y="-34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030686" y="9355808"/>
            <a:ext cx="2946400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fld id="{DA6DFEE8-7E7E-4835-BE5B-6FC61461D51B}" type="datetime1">
              <a:rPr lang="de-CH" sz="1100">
                <a:latin typeface="+mn-lt"/>
              </a:rPr>
              <a:pPr algn="ctr"/>
              <a:t>10.06.2022</a:t>
            </a:fld>
            <a:endParaRPr lang="de-CH" sz="1100" dirty="0">
              <a:latin typeface="+mn-lt"/>
            </a:endParaRP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45358" y="9355808"/>
            <a:ext cx="1512168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 sz="1100" dirty="0">
              <a:latin typeface="+mn-lt"/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3597" y="9355808"/>
            <a:ext cx="1296144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13AE9F-B89B-43F2-8EF4-D7D2A8B11908}" type="slidenum">
              <a:rPr lang="de-CH" sz="1100">
                <a:latin typeface="+mn-lt"/>
              </a:rPr>
              <a:pPr/>
              <a:t>‹N°›</a:t>
            </a:fld>
            <a:endParaRPr lang="de-CH" sz="1100" dirty="0">
              <a:latin typeface="+mn-lt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58" y="218379"/>
            <a:ext cx="1975373" cy="811664"/>
          </a:xfrm>
          <a:prstGeom prst="rect">
            <a:avLst/>
          </a:prstGeom>
        </p:spPr>
      </p:pic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3470847" y="354808"/>
            <a:ext cx="2880320" cy="496888"/>
          </a:xfrm>
          <a:prstGeom prst="rect">
            <a:avLst/>
          </a:prstGeom>
        </p:spPr>
        <p:txBody>
          <a:bodyPr vert="horz" lIns="91426" tIns="45714" rIns="91426" bIns="45714" rtlCol="0" anchor="b"/>
          <a:lstStyle>
            <a:lvl1pPr algn="l">
              <a:defRPr sz="1200"/>
            </a:lvl1pPr>
          </a:lstStyle>
          <a:p>
            <a:pPr algn="r"/>
            <a:endParaRPr lang="de-CH" sz="1100" b="1" dirty="0">
              <a:latin typeface="+mn-lt"/>
            </a:endParaRPr>
          </a:p>
        </p:txBody>
      </p:sp>
      <p:cxnSp>
        <p:nvCxnSpPr>
          <p:cNvPr id="10" name="Gerade Verbindung 9"/>
          <p:cNvCxnSpPr/>
          <p:nvPr/>
        </p:nvCxnSpPr>
        <p:spPr>
          <a:xfrm>
            <a:off x="446509" y="9499823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89374" y="930871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CH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5" y="4714877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Klicken Sie, um die Formate des Vorlagentextes zu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4" rIns="91426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15FAF6-D781-4939-B469-327A3912D88F}" type="slidenum">
              <a:rPr lang="de-CH"/>
              <a:pPr/>
              <a:t>‹N°›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9405" indent="-449405">
              <a:spcBef>
                <a:spcPts val="2396"/>
              </a:spcBef>
              <a:spcAft>
                <a:spcPts val="0"/>
              </a:spcAft>
              <a:tabLst>
                <a:tab pos="449405" algn="l"/>
                <a:tab pos="448771" algn="l"/>
              </a:tabLst>
            </a:pPr>
            <a:r>
              <a:rPr lang="de-CH" sz="800" b="1" kern="1600" dirty="0">
                <a:latin typeface="Arial" panose="020B0604020202020204" pitchFamily="34" charset="0"/>
                <a:ea typeface="Calibri" panose="020F0502020204030204" pitchFamily="34" charset="0"/>
              </a:rPr>
              <a:t>Mustervereinbarung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Datum: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Betrieb: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	Visum FK: ___________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Mitarbeitende/r:	</a:t>
            </a: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 	Visum FK: ___________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Anteil Homeoffice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Anteil Homeoffice ist mit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% vorgesehen. Die restliche Arbeitszeit ist im Betrieb zu verbringen.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Arbeitszeit und -erfassung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Der/die Arbeitnehmende verpflichtet sich die gesetzlichen Regelungen zu den Arbeits- und Ruhezeitbestimmungen einzuhalten. 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Ausserdem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verpflichtet er/sie sich, Anfangs- und Endzeiten inkl. Mittagspause sowie alle geleisteten Stunden zu rapportieren.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Inhalt der Arbeit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Folgende Tätigkeiten können von zu Hause aus erledigt werden: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Für folgende Tätigkeiten ist eine Anwesenheit in der Firma notwendig: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Rücksprache mit dem Vorgesetzten können Ausnahmeregeln für den Einzelfall getroffen werden.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Erreichbarkeit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Der/die Arbeitnehmende verpflichtet sich in der Agenda die ungefähren Homeoffice-Zeiten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Tage im Voraus einzutragen</a:t>
            </a:r>
            <a:r>
              <a:rPr lang="de-DE" sz="800" strike="sngStrik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Mindestens 50% der Homeoffice Zeit sollte als „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 erfasst werden: Dies bedeutet eine telefonische Erreichbarkeit resp. Rückruf innert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Minuten.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Während der restlichen Zeit wird eine Verfügbarkeit per Email oder ein Rückruf innert </a:t>
            </a:r>
            <a:r>
              <a:rPr lang="de-DE" sz="8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Stunden erwartet.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Einsatz Betriebsmittel / Inventarliste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Folgende Mittel werden von der Firma zur Verfügung gestellt: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Folgende Mittel werden von der / dem Mitarbeitenden zur Verfügung gestellt: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283" indent="-342283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Beschädigung/Verlust ist innert …Tagen an den Vorgesetzten zu melden.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  <a:tabLst>
                <a:tab pos="1258206" algn="l"/>
                <a:tab pos="1617603" algn="l"/>
              </a:tabLs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Entschädigung für die Nutzung privater Infrastruktur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Wird nach separater Abrechnung durch den Mitarbeiter / monatlich mit dem Lohn / als jährliche Pauschale ausbezahlt.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de-CH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Datenschutz</a:t>
            </a:r>
            <a:endParaRPr lang="de-CH" sz="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CH" sz="800" dirty="0">
                <a:latin typeface="Arial" panose="020B0604020202020204" pitchFamily="34" charset="0"/>
                <a:ea typeface="Calibri" panose="020F0502020204030204" pitchFamily="34" charset="0"/>
              </a:rPr>
              <a:t>Der/die Mitarbeitende verpflichtet sich die geltenden IT- und Datenrichtlinien einzuhalten.</a:t>
            </a:r>
            <a:endParaRPr lang="de-CH" sz="5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5908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Wir schauen diese fünf Themen vertiefter an =&gt; gerade die Kommunikation ist ein zentraler Punkt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1990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/>
          <p:nvPr userDrawn="1"/>
        </p:nvSpPr>
        <p:spPr>
          <a:xfrm>
            <a:off x="3" y="1330280"/>
            <a:ext cx="4752340" cy="4492625"/>
          </a:xfrm>
          <a:custGeom>
            <a:avLst/>
            <a:gdLst/>
            <a:ahLst/>
            <a:cxnLst/>
            <a:rect l="l" t="t" r="r" b="b"/>
            <a:pathLst>
              <a:path w="4752340" h="4492625">
                <a:moveTo>
                  <a:pt x="4752047" y="0"/>
                </a:moveTo>
                <a:lnTo>
                  <a:pt x="0" y="0"/>
                </a:lnTo>
                <a:lnTo>
                  <a:pt x="0" y="4492282"/>
                </a:lnTo>
                <a:lnTo>
                  <a:pt x="567461" y="4492282"/>
                </a:lnTo>
                <a:lnTo>
                  <a:pt x="567461" y="4489754"/>
                </a:lnTo>
                <a:lnTo>
                  <a:pt x="2167909" y="4489754"/>
                </a:lnTo>
                <a:lnTo>
                  <a:pt x="4752047" y="0"/>
                </a:lnTo>
                <a:close/>
              </a:path>
              <a:path w="4752340" h="4492625">
                <a:moveTo>
                  <a:pt x="2167909" y="4489754"/>
                </a:moveTo>
                <a:lnTo>
                  <a:pt x="567461" y="4489754"/>
                </a:lnTo>
                <a:lnTo>
                  <a:pt x="2166454" y="4492282"/>
                </a:lnTo>
                <a:lnTo>
                  <a:pt x="2167909" y="4489754"/>
                </a:lnTo>
                <a:close/>
              </a:path>
            </a:pathLst>
          </a:custGeom>
          <a:solidFill>
            <a:srgbClr val="5AAED9"/>
          </a:solidFill>
        </p:spPr>
        <p:txBody>
          <a:bodyPr wrap="square" lIns="0" tIns="0" rIns="0" bIns="0" rtlCol="0"/>
          <a:lstStyle/>
          <a:p>
            <a:endParaRPr>
              <a:solidFill>
                <a:srgbClr val="5AAED9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E5B812-74ED-234C-B699-199E5B86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784" y="2089854"/>
            <a:ext cx="2917619" cy="919006"/>
          </a:xfrm>
          <a:prstGeom prst="rect">
            <a:avLst/>
          </a:prstGeom>
        </p:spPr>
      </p:pic>
      <p:sp>
        <p:nvSpPr>
          <p:cNvPr id="9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6168009" y="3212976"/>
            <a:ext cx="5472607" cy="1800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buNone/>
              <a:defRPr sz="18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None/>
              <a:defRPr sz="1600"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dirty="0"/>
              <a:t>Text hier hinzufügen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62525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766800" y="1782096"/>
            <a:ext cx="10728000" cy="4167184"/>
          </a:xfrm>
          <a:prstGeom prst="rect">
            <a:avLst/>
          </a:prstGeom>
        </p:spPr>
        <p:txBody>
          <a:bodyPr/>
          <a:lstStyle>
            <a:lvl1pPr marL="342000" indent="-342000">
              <a:spcBef>
                <a:spcPts val="0"/>
              </a:spcBef>
              <a:buClr>
                <a:srgbClr val="5AAED9"/>
              </a:buClr>
              <a:buSzPct val="100000"/>
              <a:buFont typeface="Arial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7913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688" indent="-284400">
              <a:spcBef>
                <a:spcPts val="0"/>
              </a:spcBef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766800" y="1772816"/>
            <a:ext cx="7633456" cy="432318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8904312" y="1767408"/>
            <a:ext cx="2590488" cy="432588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z="2200" b="0">
                <a:latin typeface="+mn-lt"/>
                <a:cs typeface="Arial"/>
              </a:rPr>
              <a:t>Formatvorlagen des Textmasters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766800" y="1772816"/>
            <a:ext cx="5176800" cy="432318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sz="half" idx="13" hasCustomPrompt="1"/>
          </p:nvPr>
        </p:nvSpPr>
        <p:spPr>
          <a:xfrm>
            <a:off x="6168008" y="1767408"/>
            <a:ext cx="5326792" cy="4325888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buClr>
                <a:srgbClr val="5AAED9"/>
              </a:buClr>
              <a:buSzPct val="100000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1600" indent="-284400">
              <a:spcBef>
                <a:spcPts val="0"/>
              </a:spcBef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76400" indent="-284400">
              <a:spcBef>
                <a:spcPts val="0"/>
              </a:spcBef>
              <a:buFont typeface="Symbol" panose="05050102010706020507" pitchFamily="18" charset="2"/>
              <a:buChar char="-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436400" indent="-284400">
              <a:spcBef>
                <a:spcPts val="0"/>
              </a:spcBef>
              <a:buFont typeface="Arial" panose="020B0604020202020204" pitchFamily="34" charset="0"/>
              <a:buChar char="·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  <a:endParaRPr lang="de-CH" sz="2200" b="0" dirty="0">
              <a:latin typeface="+mn-lt"/>
              <a:cs typeface="Arial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191354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8DBD4E7-3E62-4449-A787-2F4C4C5846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58" y="6112077"/>
            <a:ext cx="1330887" cy="419209"/>
          </a:xfrm>
          <a:prstGeom prst="rect">
            <a:avLst/>
          </a:prstGeom>
        </p:spPr>
      </p:pic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766800" y="548680"/>
            <a:ext cx="10728000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3200" baseline="0">
                <a:solidFill>
                  <a:srgbClr val="5AAED9"/>
                </a:solidFill>
              </a:defRPr>
            </a:lvl1pPr>
          </a:lstStyle>
          <a:p>
            <a:pPr lvl="0"/>
            <a:r>
              <a:rPr lang="de-CH" dirty="0"/>
              <a:t>Text durch Klicken hinzufügen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liennummernplatzhalter 5"/>
          <p:cNvSpPr txBox="1">
            <a:spLocks/>
          </p:cNvSpPr>
          <p:nvPr userDrawn="1"/>
        </p:nvSpPr>
        <p:spPr>
          <a:xfrm>
            <a:off x="11182832" y="6255607"/>
            <a:ext cx="36879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C60A68E-BC88-44A5-B0C3-6F43BC100C4D}" type="slidenum">
              <a:rPr lang="de-CH" sz="700" b="1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‹N°›</a:t>
            </a:fld>
            <a:endParaRPr lang="de-CH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atumsplatzhalter 3"/>
          <p:cNvSpPr>
            <a:spLocks noGrp="1"/>
          </p:cNvSpPr>
          <p:nvPr userDrawn="1"/>
        </p:nvSpPr>
        <p:spPr>
          <a:xfrm>
            <a:off x="7104112" y="6261554"/>
            <a:ext cx="408044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7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700" spc="-5" dirty="0"/>
              <a:t>AEH Zentrum für Arbeitsmedizin, Ergonomie und Hygiene │ </a:t>
            </a:r>
            <a:fld id="{2295A65D-E2E3-48A1-AD6B-CD568D299F7C}" type="datetime1">
              <a:rPr lang="de-DE" sz="700" spc="-5" smtClean="0"/>
              <a:t>10.06.2022</a:t>
            </a:fld>
            <a:endParaRPr lang="de-CH" sz="7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7" r:id="rId2"/>
    <p:sldLayoutId id="2147483652" r:id="rId3"/>
    <p:sldLayoutId id="2147483662" r:id="rId4"/>
    <p:sldLayoutId id="2147483654" r:id="rId5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•"/>
        <a:defRPr sz="20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-"/>
        <a:defRPr sz="2000" b="1">
          <a:solidFill>
            <a:srgbClr val="0033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Char char="•"/>
        <a:defRPr b="1">
          <a:solidFill>
            <a:srgbClr val="0033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2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sv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eco.admin.ch/dam/seco/fr/dokumente/Publikationen_Dienstleistungen/Publikationen_Formulare/Arbeit/Arbeitsbedingungen/Broschueren/seco_bro_homeoffice.pdf.download.pdf/seco_broschuere_homeoffice_fr.pdf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kas-box.ch/fr/#!/home" TargetMode="External"/><Relationship Id="rId2" Type="http://schemas.openxmlformats.org/officeDocument/2006/relationships/hyperlink" Target="https://www.youtube.com/watch?v=jbV5dGvJWyo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hyperlink" Target="https://www.seco.admin.ch/dam/seco/fr/dokumente/Publikationen_Dienstleistungen/Publikationen_Formulare/Arbeit/Arbeitsbedingungen/Broschueren/seco_bro_homeoffice.pdf.download.pdf/seco_broschuere_homeoffice_fr.pdf" TargetMode="External"/><Relationship Id="rId4" Type="http://schemas.openxmlformats.org/officeDocument/2006/relationships/hyperlink" Target="https://www.suva.ch/de-CH/material/Lern-Lehrmittel/praeventionsmodul-gesund-arbeiten-am-bildschir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79FB08-4B56-4527-AFC5-971889E32D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H" dirty="0" smtClean="0"/>
              <a:t>Télétravail</a:t>
            </a:r>
            <a:r>
              <a:rPr lang="de-CH" dirty="0" smtClean="0"/>
              <a:t> :</a:t>
            </a:r>
            <a:r>
              <a:rPr lang="de-CH" dirty="0"/>
              <a:t/>
            </a:r>
            <a:br>
              <a:rPr lang="de-CH" dirty="0"/>
            </a:br>
            <a:r>
              <a:rPr lang="fr-CH" dirty="0"/>
              <a:t>c</a:t>
            </a:r>
            <a:r>
              <a:rPr lang="fr-CH" dirty="0" smtClean="0"/>
              <a:t>onseils pour la </a:t>
            </a:r>
            <a:br>
              <a:rPr lang="fr-CH" dirty="0" smtClean="0"/>
            </a:br>
            <a:r>
              <a:rPr lang="fr-CH" dirty="0" smtClean="0"/>
              <a:t>mise en place concrète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527390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3B734D5-252D-44BB-8F78-8D598CAFF2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057392" cy="4323184"/>
          </a:xfrm>
        </p:spPr>
        <p:txBody>
          <a:bodyPr/>
          <a:lstStyle/>
          <a:p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Planifiez : votre semaine, votre matinée, votre journée !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Lorsque vous constatez que vous n’avancez plus, trouvez-en la cause… et la solution !</a:t>
            </a:r>
          </a:p>
          <a:p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Prévoyez de varier les tâches. Prévoyez des pauses et vivez-les avec plaisir.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Prenez du temps pour échanger avec vos collègues.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N’hésitez pas aussi à parler de tout et de rien</a:t>
            </a:r>
            <a:r>
              <a:rPr lang="fr-CH" b="0" i="0" dirty="0" smtClean="0">
                <a:solidFill>
                  <a:srgbClr val="000000"/>
                </a:solidFill>
                <a:effectLst/>
                <a:latin typeface="+mj-lt"/>
              </a:rPr>
              <a:t>.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Travaillez à partir d’un objectif : qu’est-ce que je veux atteindre ?</a:t>
            </a:r>
          </a:p>
          <a:p>
            <a:r>
              <a:rPr lang="fr-CH" dirty="0" smtClean="0">
                <a:solidFill>
                  <a:srgbClr val="000000"/>
                </a:solidFill>
                <a:latin typeface="+mj-lt"/>
              </a:rPr>
              <a:t>Prenez le soin de clore la journée : qu’est-ce que j’ai atteint /pas atteint ? Qu’est-ce qui m’attend demain ?</a:t>
            </a:r>
            <a:endParaRPr lang="fr-CH" dirty="0">
              <a:latin typeface="+mj-lt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5FC5B87-A0B0-4635-94CA-2BBC65995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Autogestion</a:t>
            </a:r>
            <a:endParaRPr lang="de-CH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6B6CA7D-12BF-4A59-AF44-77AE1524631E}"/>
              </a:ext>
            </a:extLst>
          </p:cNvPr>
          <p:cNvSpPr txBox="1"/>
          <p:nvPr/>
        </p:nvSpPr>
        <p:spPr>
          <a:xfrm>
            <a:off x="1127448" y="5746817"/>
            <a:ext cx="60933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100" dirty="0" smtClean="0">
                <a:latin typeface="+mj-lt"/>
              </a:rPr>
              <a:t>Source : </a:t>
            </a:r>
            <a:r>
              <a:rPr lang="de-CH" sz="1100" dirty="0">
                <a:latin typeface="+mj-lt"/>
              </a:rPr>
              <a:t>https://www.courage-online.de/7-tipps-fuer-die-selbstfuehrung-im-home-office/</a:t>
            </a:r>
          </a:p>
        </p:txBody>
      </p:sp>
      <p:pic>
        <p:nvPicPr>
          <p:cNvPr id="4098" name="Picture 2" descr="Home-Office Kit">
            <a:extLst>
              <a:ext uri="{FF2B5EF4-FFF2-40B4-BE49-F238E27FC236}">
                <a16:creationId xmlns:a16="http://schemas.microsoft.com/office/drawing/2014/main" id="{F57AA612-6C53-47B9-82F3-010AE00F7835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7" r="8561"/>
          <a:stretch/>
        </p:blipFill>
        <p:spPr bwMode="auto">
          <a:xfrm>
            <a:off x="8080654" y="1992384"/>
            <a:ext cx="3344546" cy="287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68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D97384-6727-4552-A7EF-CBA5AA2C2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Contacts avec les collègues de travail</a:t>
            </a:r>
            <a:r>
              <a:rPr lang="de-CH" dirty="0"/>
              <a:t/>
            </a:r>
            <a:br>
              <a:rPr lang="de-CH" dirty="0"/>
            </a:br>
            <a:r>
              <a:rPr lang="de-CH" dirty="0" smtClean="0"/>
              <a:t>(p. ex. pause-café)</a:t>
            </a: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Contacts avec des ami-e-s </a:t>
            </a:r>
            <a:br>
              <a:rPr lang="fr-CH" dirty="0" smtClean="0"/>
            </a:br>
            <a:r>
              <a:rPr lang="fr-CH" dirty="0" smtClean="0"/>
              <a:t>lors des activités de loisir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de-CH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Pauses en plein air à la lumière du jour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Exercice physique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Alimentation saine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CH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CH" dirty="0" smtClean="0"/>
              <a:t>Sommeil réparateur</a:t>
            </a:r>
            <a:endParaRPr lang="fr-CH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E8252FA-F976-47F3-937D-37FE22597EAF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10" y="1767408"/>
            <a:ext cx="3055587" cy="4325888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C3734C0-9BE1-4D98-AE13-C6FB14F7D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Contacts sociaux, loisirs et santé 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9253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88DEB39-D8B4-4874-999A-0BB994539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5487" y="2558920"/>
            <a:ext cx="2808920" cy="854816"/>
          </a:xfrm>
        </p:spPr>
        <p:txBody>
          <a:bodyPr/>
          <a:lstStyle/>
          <a:p>
            <a:pPr marL="0" indent="0" algn="ctr">
              <a:buNone/>
            </a:pPr>
            <a:r>
              <a:rPr lang="fr-CH" sz="2200" dirty="0" smtClean="0"/>
              <a:t>confiance vs. contrôle</a:t>
            </a:r>
          </a:p>
          <a:p>
            <a:pPr algn="ctr"/>
            <a:endParaRPr lang="de-CH" sz="22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C538E90-68F4-4F4B-B3EC-32D7EB9DC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Formation des cadres : télétravail et encadrement</a:t>
            </a:r>
            <a:endParaRPr lang="fr-CH" dirty="0"/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8CD617A6-7317-40F6-9944-5347B429A1EE}"/>
              </a:ext>
            </a:extLst>
          </p:cNvPr>
          <p:cNvSpPr txBox="1">
            <a:spLocks/>
          </p:cNvSpPr>
          <p:nvPr/>
        </p:nvSpPr>
        <p:spPr>
          <a:xfrm>
            <a:off x="5526653" y="2606866"/>
            <a:ext cx="3368166" cy="1015200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 smtClean="0"/>
              <a:t>encourager la motivation et assurer des résultats</a:t>
            </a:r>
          </a:p>
          <a:p>
            <a:pPr algn="ctr"/>
            <a:endParaRPr lang="de-CH" sz="2200" kern="0" dirty="0"/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98B2A63D-90DC-45DE-83C3-FD3C0B7CEC14}"/>
              </a:ext>
            </a:extLst>
          </p:cNvPr>
          <p:cNvSpPr txBox="1">
            <a:spLocks/>
          </p:cNvSpPr>
          <p:nvPr/>
        </p:nvSpPr>
        <p:spPr>
          <a:xfrm>
            <a:off x="7570736" y="4476427"/>
            <a:ext cx="3210715" cy="854816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/>
              <a:t>c</a:t>
            </a:r>
            <a:r>
              <a:rPr lang="fr-CH" sz="2200" kern="0" dirty="0" smtClean="0"/>
              <a:t>larifier les règles et les conditions-cadres</a:t>
            </a:r>
            <a:endParaRPr lang="fr-CH" sz="2200" kern="0" dirty="0"/>
          </a:p>
        </p:txBody>
      </p:sp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99B22F98-8E74-4421-9BFA-BD24B343EE5E}"/>
              </a:ext>
            </a:extLst>
          </p:cNvPr>
          <p:cNvSpPr txBox="1">
            <a:spLocks/>
          </p:cNvSpPr>
          <p:nvPr/>
        </p:nvSpPr>
        <p:spPr>
          <a:xfrm>
            <a:off x="4147751" y="4726911"/>
            <a:ext cx="2808920" cy="1208664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 smtClean="0"/>
              <a:t>communication et information</a:t>
            </a:r>
          </a:p>
          <a:p>
            <a:pPr algn="ctr"/>
            <a:endParaRPr lang="de-CH" sz="2200" kern="0" dirty="0"/>
          </a:p>
        </p:txBody>
      </p:sp>
      <p:sp>
        <p:nvSpPr>
          <p:cNvPr id="8" name="Rechteck 7" descr="Checkmark">
            <a:extLst>
              <a:ext uri="{FF2B5EF4-FFF2-40B4-BE49-F238E27FC236}">
                <a16:creationId xmlns:a16="http://schemas.microsoft.com/office/drawing/2014/main" id="{881E826F-35C3-4202-A3BD-1AA723B74BDD}"/>
              </a:ext>
            </a:extLst>
          </p:cNvPr>
          <p:cNvSpPr/>
          <p:nvPr/>
        </p:nvSpPr>
        <p:spPr>
          <a:xfrm>
            <a:off x="3089947" y="1709000"/>
            <a:ext cx="720000" cy="74039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Rechteck 8" descr="Präsentation mit Kreisdiagramm">
            <a:extLst>
              <a:ext uri="{FF2B5EF4-FFF2-40B4-BE49-F238E27FC236}">
                <a16:creationId xmlns:a16="http://schemas.microsoft.com/office/drawing/2014/main" id="{EFDDA31E-2EA3-4B9A-8C65-1A24C266A25F}"/>
              </a:ext>
            </a:extLst>
          </p:cNvPr>
          <p:cNvSpPr/>
          <p:nvPr/>
        </p:nvSpPr>
        <p:spPr>
          <a:xfrm>
            <a:off x="6850736" y="1677850"/>
            <a:ext cx="720000" cy="740390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chteck 9" descr="Gavel">
            <a:extLst>
              <a:ext uri="{FF2B5EF4-FFF2-40B4-BE49-F238E27FC236}">
                <a16:creationId xmlns:a16="http://schemas.microsoft.com/office/drawing/2014/main" id="{F1C566E8-C225-4109-81F1-C1701A9A2290}"/>
              </a:ext>
            </a:extLst>
          </p:cNvPr>
          <p:cNvSpPr/>
          <p:nvPr/>
        </p:nvSpPr>
        <p:spPr>
          <a:xfrm>
            <a:off x="8816094" y="3610025"/>
            <a:ext cx="720000" cy="740390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Inhaltsplatzhalter 1">
            <a:extLst>
              <a:ext uri="{FF2B5EF4-FFF2-40B4-BE49-F238E27FC236}">
                <a16:creationId xmlns:a16="http://schemas.microsoft.com/office/drawing/2014/main" id="{28E712B9-D272-4976-859B-DB7EA22DF71C}"/>
              </a:ext>
            </a:extLst>
          </p:cNvPr>
          <p:cNvSpPr txBox="1">
            <a:spLocks/>
          </p:cNvSpPr>
          <p:nvPr/>
        </p:nvSpPr>
        <p:spPr>
          <a:xfrm>
            <a:off x="724765" y="4597262"/>
            <a:ext cx="3422985" cy="1135994"/>
          </a:xfrm>
          <a:prstGeom prst="rect">
            <a:avLst/>
          </a:prstGeom>
        </p:spPr>
        <p:txBody>
          <a:bodyPr/>
          <a:lstStyle>
            <a:lvl1pPr marL="342000" indent="-3420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8AD3D2"/>
              </a:buClr>
              <a:buSzPct val="100000"/>
              <a:buFont typeface="Arial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 marL="1077913" indent="-2844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3399"/>
              </a:buClr>
              <a:buFont typeface="Symbol" panose="05050102010706020507" pitchFamily="18" charset="2"/>
              <a:buChar char="-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 marL="1436688" indent="-284400" algn="l" rtl="0" eaLnBrk="1" fontAlgn="base" hangingPunct="1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·"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fr-CH" sz="2200" kern="0" dirty="0"/>
              <a:t>r</a:t>
            </a:r>
            <a:r>
              <a:rPr lang="fr-CH" sz="2200" kern="0" dirty="0" smtClean="0"/>
              <a:t>ester attentif, reconnaître les surcharges, offrir du  soutien</a:t>
            </a:r>
          </a:p>
          <a:p>
            <a:pPr algn="ctr"/>
            <a:endParaRPr lang="de-CH" sz="2200" kern="0" dirty="0"/>
          </a:p>
        </p:txBody>
      </p:sp>
      <p:sp>
        <p:nvSpPr>
          <p:cNvPr id="14" name="Rechteck 13" descr="Medical">
            <a:extLst>
              <a:ext uri="{FF2B5EF4-FFF2-40B4-BE49-F238E27FC236}">
                <a16:creationId xmlns:a16="http://schemas.microsoft.com/office/drawing/2014/main" id="{9FF29CFB-6835-438A-BD26-0C2716B6CC13}"/>
              </a:ext>
            </a:extLst>
          </p:cNvPr>
          <p:cNvSpPr/>
          <p:nvPr/>
        </p:nvSpPr>
        <p:spPr>
          <a:xfrm>
            <a:off x="1759032" y="3603947"/>
            <a:ext cx="740390" cy="740390"/>
          </a:xfrm>
          <a:prstGeom prst="rect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6" name="Grafik 15" descr="Chat mit einfarbiger Füllung">
            <a:extLst>
              <a:ext uri="{FF2B5EF4-FFF2-40B4-BE49-F238E27FC236}">
                <a16:creationId xmlns:a16="http://schemas.microsoft.com/office/drawing/2014/main" id="{9DD86946-439A-4C77-BE86-0F65A4DED0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47568" y="3812511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7728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633456" cy="4323184"/>
          </a:xfrm>
        </p:spPr>
        <p:txBody>
          <a:bodyPr>
            <a:normAutofit/>
          </a:bodyPr>
          <a:lstStyle/>
          <a:p>
            <a:pPr lvl="0">
              <a:spcAft>
                <a:spcPts val="600"/>
              </a:spcAft>
            </a:pPr>
            <a:r>
              <a:rPr lang="fr-CH" dirty="0" smtClean="0"/>
              <a:t>Décision de la direction concernant le télétravail</a:t>
            </a:r>
          </a:p>
          <a:p>
            <a:pPr lvl="0">
              <a:spcAft>
                <a:spcPts val="600"/>
              </a:spcAft>
            </a:pPr>
            <a:r>
              <a:rPr lang="fr-CH" dirty="0" smtClean="0"/>
              <a:t>Règlement sur le télétravail</a:t>
            </a:r>
            <a:endParaRPr lang="de-CH" dirty="0"/>
          </a:p>
          <a:p>
            <a:pPr lvl="0">
              <a:spcAft>
                <a:spcPts val="600"/>
              </a:spcAft>
            </a:pPr>
            <a:r>
              <a:rPr lang="fr-CH" dirty="0"/>
              <a:t>Déterminer les moyens auxiliaires pour les </a:t>
            </a:r>
            <a:r>
              <a:rPr lang="fr-CH" dirty="0" err="1" smtClean="0"/>
              <a:t>employé-e</a:t>
            </a:r>
            <a:r>
              <a:rPr lang="de-CH" dirty="0" smtClean="0"/>
              <a:t>-s</a:t>
            </a:r>
            <a:endParaRPr lang="de-CH" dirty="0"/>
          </a:p>
          <a:p>
            <a:pPr>
              <a:spcAft>
                <a:spcPts val="600"/>
              </a:spcAft>
            </a:pPr>
            <a:r>
              <a:rPr lang="fr-CH" dirty="0"/>
              <a:t>Formation des employé-e-s : </a:t>
            </a:r>
            <a:r>
              <a:rPr lang="fr-CH" dirty="0">
                <a:solidFill>
                  <a:srgbClr val="FF0000"/>
                </a:solidFill>
              </a:rPr>
              <a:t>« Travailler à la maison ou à distance </a:t>
            </a:r>
            <a:r>
              <a:rPr lang="fr-CH" dirty="0" smtClean="0">
                <a:solidFill>
                  <a:srgbClr val="FF0000"/>
                </a:solidFill>
              </a:rPr>
              <a:t>»</a:t>
            </a:r>
            <a:endParaRPr lang="de-CH" dirty="0">
              <a:solidFill>
                <a:srgbClr val="FF0000"/>
              </a:solidFill>
            </a:endParaRPr>
          </a:p>
          <a:p>
            <a:pPr>
              <a:spcAft>
                <a:spcPts val="600"/>
              </a:spcAft>
            </a:pPr>
            <a:r>
              <a:rPr lang="fr-CH" dirty="0"/>
              <a:t>Formation des cadres </a:t>
            </a:r>
            <a:r>
              <a:rPr lang="fr-CH" dirty="0" smtClean="0"/>
              <a:t>: « Télétravail et encadrement »</a:t>
            </a:r>
            <a:endParaRPr lang="de-CH" dirty="0"/>
          </a:p>
          <a:p>
            <a:pPr>
              <a:spcAft>
                <a:spcPts val="600"/>
              </a:spcAft>
            </a:pPr>
            <a:r>
              <a:rPr lang="fr-CH" dirty="0"/>
              <a:t>Suivi régulier (« </a:t>
            </a:r>
            <a:r>
              <a:rPr lang="fr-CH" dirty="0" err="1"/>
              <a:t>Controlling</a:t>
            </a:r>
            <a:r>
              <a:rPr lang="fr-CH" dirty="0"/>
              <a:t> </a:t>
            </a:r>
            <a:r>
              <a:rPr lang="fr-CH" dirty="0" smtClean="0"/>
              <a:t>»)</a:t>
            </a:r>
            <a:endParaRPr lang="fr-CH" dirty="0"/>
          </a:p>
        </p:txBody>
      </p:sp>
      <p:sp>
        <p:nvSpPr>
          <p:cNvPr id="3" name="Textplatzhalter 2"/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de-CH" dirty="0" smtClean="0"/>
              <a:t>Focus « </a:t>
            </a:r>
            <a:r>
              <a:rPr lang="fr-CH" dirty="0" smtClean="0"/>
              <a:t>télétravail »</a:t>
            </a:r>
            <a:r>
              <a:rPr lang="de-CH" dirty="0" smtClean="0"/>
              <a:t> : </a:t>
            </a:r>
            <a:r>
              <a:rPr lang="fr-CH" dirty="0" smtClean="0"/>
              <a:t>mise</a:t>
            </a:r>
            <a:r>
              <a:rPr lang="de-CH" dirty="0" smtClean="0"/>
              <a:t> en </a:t>
            </a:r>
            <a:r>
              <a:rPr lang="fr-CH" dirty="0" smtClean="0"/>
              <a:t>œuvre</a:t>
            </a:r>
            <a:endParaRPr lang="de-CH" dirty="0"/>
          </a:p>
        </p:txBody>
      </p:sp>
      <p:sp>
        <p:nvSpPr>
          <p:cNvPr id="4" name="Datumsplatzhalter 3" hidden="1"/>
          <p:cNvSpPr>
            <a:spLocks noGrp="1"/>
          </p:cNvSpPr>
          <p:nvPr>
            <p:ph type="dt" sz="half" idx="4294967295"/>
          </p:nvPr>
        </p:nvSpPr>
        <p:spPr>
          <a:xfrm>
            <a:off x="6964218" y="6255607"/>
            <a:ext cx="4080442" cy="214569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914400" rtl="0" eaLnBrk="1" latinLnBrk="0" hangingPunct="1">
              <a:defRPr sz="7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spc="-5"/>
              <a:t>AEH Zentrum für Arbeitsmedizin, Ergonomie und Hygiene │ Tanja Vitale│ 26.02.2019</a:t>
            </a:r>
            <a:endParaRPr lang="de-CH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D145EFF-7211-4706-9B9E-7A08C3AB02FE}"/>
              </a:ext>
            </a:extLst>
          </p:cNvPr>
          <p:cNvSpPr txBox="1"/>
          <p:nvPr/>
        </p:nvSpPr>
        <p:spPr>
          <a:xfrm>
            <a:off x="913478" y="5693186"/>
            <a:ext cx="79908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 smtClean="0">
                <a:hlinkClick r:id="rId2"/>
              </a:rPr>
              <a:t>https://www.seco.admin.ch/dam/seco/fr/dokumente/Publikationen_Dienstleistungen/Publikationen_Formulare/Arbeit/Arbeitsbedingungen/Broschueren/seco_bro_homeoffice.pdf.download.pdf/seco_broschuere_homeoffice_fr.pdf</a:t>
            </a:r>
            <a:r>
              <a:rPr lang="fr-CH" sz="1000" dirty="0" smtClean="0"/>
              <a:t> </a:t>
            </a:r>
            <a:endParaRPr lang="de-CH" sz="10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355387"/>
            <a:ext cx="3126842" cy="412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02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2A3A054-AC7A-4296-8FAC-4179816D56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3601008" cy="4323184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fr-CH" dirty="0" smtClean="0"/>
              <a:t>Avantages et inconvénients </a:t>
            </a:r>
            <a:br>
              <a:rPr lang="fr-CH" dirty="0" smtClean="0"/>
            </a:br>
            <a:r>
              <a:rPr lang="fr-CH" dirty="0" smtClean="0"/>
              <a:t>du 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Quelles tâches se </a:t>
            </a:r>
            <a:br>
              <a:rPr lang="fr-CH" dirty="0" smtClean="0"/>
            </a:br>
            <a:r>
              <a:rPr lang="fr-CH" dirty="0" smtClean="0"/>
              <a:t>prêtent bien au </a:t>
            </a:r>
            <a:br>
              <a:rPr lang="fr-CH" dirty="0" smtClean="0"/>
            </a:br>
            <a:r>
              <a:rPr lang="fr-CH" dirty="0" smtClean="0"/>
              <a:t>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Quel-le-s employé-e-s </a:t>
            </a:r>
            <a:br>
              <a:rPr lang="fr-CH" dirty="0" smtClean="0"/>
            </a:br>
            <a:r>
              <a:rPr lang="fr-CH" dirty="0" smtClean="0"/>
              <a:t>se prêtent bien </a:t>
            </a:r>
            <a:br>
              <a:rPr lang="fr-CH" dirty="0" smtClean="0"/>
            </a:br>
            <a:r>
              <a:rPr lang="fr-CH" dirty="0" smtClean="0"/>
              <a:t>au télétravail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IT : possibilités, sécurité ?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Quels sont les mécanismes de </a:t>
            </a:r>
            <a:br>
              <a:rPr lang="fr-CH" dirty="0" smtClean="0"/>
            </a:br>
            <a:r>
              <a:rPr lang="fr-CH" dirty="0" smtClean="0"/>
              <a:t>contrôle appropriés ?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D5E5A0D-1EAD-4046-A398-FECC448FA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Décision de la direction concernant le télétravail</a:t>
            </a:r>
            <a:endParaRPr lang="fr-CH" dirty="0"/>
          </a:p>
        </p:txBody>
      </p:sp>
      <p:pic>
        <p:nvPicPr>
          <p:cNvPr id="3074" name="Picture 2" descr="Homeoffice_Arten von Arbeit">
            <a:extLst>
              <a:ext uri="{FF2B5EF4-FFF2-40B4-BE49-F238E27FC236}">
                <a16:creationId xmlns:a16="http://schemas.microsoft.com/office/drawing/2014/main" id="{E57BED03-2C7A-4289-A85D-CAC49D01E1CC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6730"/>
          <a:stretch/>
        </p:blipFill>
        <p:spPr bwMode="auto">
          <a:xfrm>
            <a:off x="4871864" y="1772816"/>
            <a:ext cx="6945172" cy="411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3643581-24DC-4E58-8C14-E991AA7BC150}"/>
              </a:ext>
            </a:extLst>
          </p:cNvPr>
          <p:cNvSpPr txBox="1"/>
          <p:nvPr/>
        </p:nvSpPr>
        <p:spPr>
          <a:xfrm>
            <a:off x="5325738" y="5886829"/>
            <a:ext cx="60994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 smtClean="0">
                <a:latin typeface="HaufeMerriweather"/>
              </a:rPr>
              <a:t>Illustration</a:t>
            </a:r>
            <a:r>
              <a:rPr lang="de-CH" sz="1000" b="0" i="0" dirty="0" smtClean="0">
                <a:effectLst/>
                <a:latin typeface="HaufeMerriweather"/>
              </a:rPr>
              <a:t> : </a:t>
            </a:r>
            <a:r>
              <a:rPr lang="de-CH" sz="1000" b="0" i="0" dirty="0" err="1">
                <a:effectLst/>
                <a:latin typeface="HaufeMerriweather"/>
              </a:rPr>
              <a:t>mhplus</a:t>
            </a:r>
            <a:r>
              <a:rPr lang="de-CH" sz="1000" b="0" i="0" dirty="0">
                <a:effectLst/>
                <a:latin typeface="HaufeMerriweather"/>
              </a:rPr>
              <a:t> Krankenkasse/SDK Süddeutsche Krankenversicherung, Studie "Gesundes Homeoffice" 2020</a:t>
            </a:r>
            <a:endParaRPr lang="de-CH" sz="1000" dirty="0"/>
          </a:p>
        </p:txBody>
      </p:sp>
      <p:sp>
        <p:nvSpPr>
          <p:cNvPr id="6" name="ZoneTexte 5"/>
          <p:cNvSpPr txBox="1"/>
          <p:nvPr/>
        </p:nvSpPr>
        <p:spPr>
          <a:xfrm>
            <a:off x="4616236" y="1772816"/>
            <a:ext cx="7200800" cy="74981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/>
            <a:r>
              <a:rPr lang="fr-FR" sz="2200" b="1" dirty="0" smtClean="0">
                <a:latin typeface="NimbusSanNovMed" panose="02020500000000000000" pitchFamily="18" charset="0"/>
              </a:rPr>
              <a:t>Quels types de tâche pouvez-vous mieux effectuer </a:t>
            </a:r>
            <a:br>
              <a:rPr lang="fr-FR" sz="2200" b="1" dirty="0" smtClean="0">
                <a:latin typeface="NimbusSanNovMed" panose="02020500000000000000" pitchFamily="18" charset="0"/>
              </a:rPr>
            </a:br>
            <a:r>
              <a:rPr lang="fr-FR" sz="2200" b="1" dirty="0" smtClean="0">
                <a:latin typeface="NimbusSanNovMed" panose="02020500000000000000" pitchFamily="18" charset="0"/>
              </a:rPr>
              <a:t>dans l’entreprise plutôt qu’en télétravail ?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151784" y="3150838"/>
            <a:ext cx="2808313" cy="265442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72000" rIns="36000" bIns="72000" rtlCol="0" anchor="ctr" anchorCtr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de routine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créatif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de planification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Travail d’organisation</a:t>
            </a:r>
            <a:r>
              <a:rPr lang="fr-FR" sz="1100" dirty="0">
                <a:latin typeface="NimbusSanNovMed" panose="02020500000000000000" pitchFamily="18" charset="0"/>
              </a:rPr>
              <a:t/>
            </a:r>
            <a:br>
              <a:rPr lang="fr-FR" sz="1100" dirty="0">
                <a:latin typeface="NimbusSanNovMed" panose="02020500000000000000" pitchFamily="18" charset="0"/>
              </a:rPr>
            </a:br>
            <a:r>
              <a:rPr lang="fr-FR" sz="1100" dirty="0" smtClean="0">
                <a:latin typeface="NimbusSanNovMed" panose="02020500000000000000" pitchFamily="18" charset="0"/>
              </a:rPr>
              <a:t>(p. ex. discussions avec les collègues)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Tâches opérationnelles</a:t>
            </a:r>
          </a:p>
          <a:p>
            <a:pPr algn="r">
              <a:lnSpc>
                <a:spcPct val="114000"/>
              </a:lnSpc>
            </a:pPr>
            <a:endParaRPr lang="fr-FR" sz="1100" dirty="0" smtClean="0">
              <a:latin typeface="NimbusSanNovMed" panose="02020500000000000000" pitchFamily="18" charset="0"/>
            </a:endParaRPr>
          </a:p>
          <a:p>
            <a:pPr algn="r">
              <a:lnSpc>
                <a:spcPct val="114000"/>
              </a:lnSpc>
            </a:pPr>
            <a:r>
              <a:rPr lang="fr-FR" sz="1100" dirty="0" smtClean="0">
                <a:latin typeface="NimbusSanNovMed" panose="02020500000000000000" pitchFamily="18" charset="0"/>
              </a:rPr>
              <a:t>Tâches de d’encadrement</a:t>
            </a:r>
            <a:br>
              <a:rPr lang="fr-FR" sz="1100" dirty="0" smtClean="0">
                <a:latin typeface="NimbusSanNovMed" panose="02020500000000000000" pitchFamily="18" charset="0"/>
              </a:rPr>
            </a:br>
            <a:r>
              <a:rPr lang="fr-FR" sz="1100" dirty="0" smtClean="0">
                <a:latin typeface="NimbusSanNovMed" panose="02020500000000000000" pitchFamily="18" charset="0"/>
              </a:rPr>
              <a:t>(p. ex. attribution de tâches, évaluation, etc.)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8616280" y="2869617"/>
            <a:ext cx="576064" cy="20447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Pareil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392144" y="2843114"/>
            <a:ext cx="864096" cy="17671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Dans l’entreprise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9712602" y="2855897"/>
            <a:ext cx="775886" cy="21306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72000" bIns="36000" rtlCol="0" anchor="ctr" anchorCtr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800" dirty="0" smtClean="0">
                <a:solidFill>
                  <a:srgbClr val="0070C0"/>
                </a:solidFill>
                <a:latin typeface="NimbusSanNovSemBol" panose="02020500000000000000" pitchFamily="18" charset="0"/>
              </a:rPr>
              <a:t>En télétravail</a:t>
            </a:r>
          </a:p>
        </p:txBody>
      </p:sp>
    </p:spTree>
    <p:extLst>
      <p:ext uri="{BB962C8B-B14F-4D97-AF65-F5344CB8AC3E}">
        <p14:creationId xmlns:p14="http://schemas.microsoft.com/office/powerpoint/2010/main" val="3655617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A3E3B00-C036-4064-B2C4-EA30DA4025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7633456" cy="432318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 dirty="0" smtClean="0"/>
              <a:t>Part de </a:t>
            </a:r>
            <a:r>
              <a:rPr lang="fr-CH" dirty="0" smtClean="0"/>
              <a:t>télétravail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Temps de travail et saisie du temps </a:t>
            </a:r>
            <a:r>
              <a:rPr lang="de-DE" dirty="0" smtClean="0"/>
              <a:t>de </a:t>
            </a:r>
            <a:r>
              <a:rPr lang="fr-CH" dirty="0" smtClean="0"/>
              <a:t>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Contenu</a:t>
            </a:r>
            <a:r>
              <a:rPr lang="de-CH" dirty="0" smtClean="0"/>
              <a:t> du </a:t>
            </a:r>
            <a:r>
              <a:rPr lang="fr-CH" dirty="0" smtClean="0"/>
              <a:t>travail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err="1" smtClean="0"/>
              <a:t>Joignabilité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/>
              <a:t>É</a:t>
            </a:r>
            <a:r>
              <a:rPr lang="fr-CH" dirty="0" smtClean="0">
                <a:effectLst/>
              </a:rPr>
              <a:t>quipement</a:t>
            </a:r>
            <a:r>
              <a:rPr lang="de-CH" dirty="0" smtClean="0">
                <a:effectLst/>
              </a:rPr>
              <a:t> </a:t>
            </a:r>
            <a:r>
              <a:rPr lang="fr-CH" dirty="0" smtClean="0">
                <a:effectLst/>
              </a:rPr>
              <a:t>nécessaire</a:t>
            </a:r>
            <a:r>
              <a:rPr lang="de-CH" dirty="0" smtClean="0">
                <a:effectLst/>
              </a:rPr>
              <a:t> / liste </a:t>
            </a:r>
            <a:r>
              <a:rPr lang="fr-CH" dirty="0" smtClean="0"/>
              <a:t>d’</a:t>
            </a:r>
            <a:r>
              <a:rPr lang="fr-CH" dirty="0" smtClean="0">
                <a:effectLst/>
              </a:rPr>
              <a:t>inventaire</a:t>
            </a:r>
          </a:p>
          <a:p>
            <a:pPr lvl="1">
              <a:spcAft>
                <a:spcPts val="600"/>
              </a:spcAft>
            </a:pPr>
            <a:r>
              <a:rPr lang="fr-CH" sz="2000" dirty="0" smtClean="0"/>
              <a:t>mis à disposition par l’entreprise</a:t>
            </a:r>
          </a:p>
          <a:p>
            <a:pPr lvl="1">
              <a:spcAft>
                <a:spcPts val="600"/>
              </a:spcAft>
            </a:pPr>
            <a:r>
              <a:rPr lang="fr-CH" sz="2000" dirty="0" smtClean="0"/>
              <a:t>mis à disposition par l’</a:t>
            </a:r>
            <a:r>
              <a:rPr lang="fr-CH" sz="2000" dirty="0" err="1" smtClean="0"/>
              <a:t>employé-e</a:t>
            </a:r>
            <a:endParaRPr lang="fr-CH" sz="2000" dirty="0" smtClean="0">
              <a:effectLst/>
            </a:endParaRPr>
          </a:p>
          <a:p>
            <a:pPr>
              <a:spcAft>
                <a:spcPts val="600"/>
              </a:spcAft>
            </a:pPr>
            <a:r>
              <a:rPr lang="fr-CH" dirty="0" smtClean="0">
                <a:effectLst/>
              </a:rPr>
              <a:t>Indemnisation pour l’utilisation de l’infrastructure privée</a:t>
            </a:r>
          </a:p>
          <a:p>
            <a:pPr>
              <a:spcAft>
                <a:spcPts val="600"/>
              </a:spcAft>
            </a:pPr>
            <a:r>
              <a:rPr lang="fr-CH" dirty="0" smtClean="0"/>
              <a:t>Protection des données</a:t>
            </a:r>
            <a:endParaRPr lang="fr-CH" dirty="0" smtClean="0">
              <a:effectLst/>
            </a:endParaRPr>
          </a:p>
          <a:p>
            <a:pPr>
              <a:spcAft>
                <a:spcPts val="600"/>
              </a:spcAft>
            </a:pPr>
            <a:endParaRPr lang="de-CH" dirty="0"/>
          </a:p>
        </p:txBody>
      </p:sp>
      <p:pic>
        <p:nvPicPr>
          <p:cNvPr id="1026" name="Picture 2" descr="Arbeiten zu Hause">
            <a:extLst>
              <a:ext uri="{FF2B5EF4-FFF2-40B4-BE49-F238E27FC236}">
                <a16:creationId xmlns:a16="http://schemas.microsoft.com/office/drawing/2014/main" id="{A3A63739-311D-41B2-9A58-445FC22B2EE8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1" r="7203" b="1"/>
          <a:stretch/>
        </p:blipFill>
        <p:spPr bwMode="auto">
          <a:xfrm>
            <a:off x="8375711" y="1563880"/>
            <a:ext cx="2590488" cy="4325888"/>
          </a:xfrm>
          <a:prstGeom prst="rect">
            <a:avLst/>
          </a:prstGeom>
          <a:solidFill>
            <a:srgbClr val="FFFFFF"/>
          </a:solidFill>
          <a:extLst/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E0EDA73-32AD-4784-801F-89055899B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Règlement sur le télétravail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96683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E037FFD-EE84-4731-AB25-624A23DCB9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697608"/>
            <a:ext cx="5176800" cy="4464496"/>
          </a:xfrm>
        </p:spPr>
        <p:txBody>
          <a:bodyPr/>
          <a:lstStyle/>
          <a:p>
            <a:r>
              <a:rPr lang="fr-CH" dirty="0" smtClean="0"/>
              <a:t>Surface nécessaire pour aménager un bureau </a:t>
            </a:r>
          </a:p>
          <a:p>
            <a:pPr lvl="1"/>
            <a:r>
              <a:rPr lang="de-CH" dirty="0"/>
              <a:t>a</a:t>
            </a:r>
            <a:r>
              <a:rPr lang="de-CH" dirty="0" smtClean="0"/>
              <a:t>u min. </a:t>
            </a:r>
            <a:r>
              <a:rPr lang="de-CH" dirty="0"/>
              <a:t>6 m</a:t>
            </a:r>
            <a:r>
              <a:rPr lang="de-CH" baseline="30000" dirty="0"/>
              <a:t>2 </a:t>
            </a:r>
            <a:r>
              <a:rPr lang="fr-CH" dirty="0" smtClean="0"/>
              <a:t>hors étagères et armoires</a:t>
            </a:r>
          </a:p>
          <a:p>
            <a:endParaRPr lang="de-CH" dirty="0"/>
          </a:p>
          <a:p>
            <a:r>
              <a:rPr lang="fr-CH" dirty="0" smtClean="0"/>
              <a:t>Espace de mouvement </a:t>
            </a:r>
            <a:r>
              <a:rPr lang="de-CH" dirty="0" smtClean="0"/>
              <a:t>:</a:t>
            </a:r>
            <a:endParaRPr lang="en-US" dirty="0"/>
          </a:p>
          <a:p>
            <a:pPr lvl="1"/>
            <a:r>
              <a:rPr lang="fr-CH" dirty="0"/>
              <a:t>l</a:t>
            </a:r>
            <a:r>
              <a:rPr lang="fr-CH" dirty="0" smtClean="0"/>
              <a:t>argeur : 80 cm, profondeur 100 cm, espace pour les jambes</a:t>
            </a:r>
          </a:p>
          <a:p>
            <a:endParaRPr lang="de-CH" dirty="0"/>
          </a:p>
          <a:p>
            <a:r>
              <a:rPr lang="fr-CH" dirty="0" smtClean="0"/>
              <a:t>Éclairage</a:t>
            </a:r>
            <a:endParaRPr lang="de-CH" dirty="0"/>
          </a:p>
          <a:p>
            <a:pPr lvl="1"/>
            <a:r>
              <a:rPr lang="de-CH" dirty="0"/>
              <a:t>500 Lux</a:t>
            </a:r>
          </a:p>
          <a:p>
            <a:pPr lvl="1"/>
            <a:r>
              <a:rPr lang="fr-CH" dirty="0"/>
              <a:t>v</a:t>
            </a:r>
            <a:r>
              <a:rPr lang="fr-CH" dirty="0" smtClean="0"/>
              <a:t>ue sur l’extérieur</a:t>
            </a:r>
          </a:p>
          <a:p>
            <a:endParaRPr lang="de-CH" dirty="0"/>
          </a:p>
          <a:p>
            <a:r>
              <a:rPr lang="fr-CH" dirty="0" smtClean="0"/>
              <a:t>Atmosphère</a:t>
            </a:r>
          </a:p>
          <a:p>
            <a:pPr lvl="1"/>
            <a:r>
              <a:rPr lang="fr-CH" dirty="0"/>
              <a:t>t</a:t>
            </a:r>
            <a:r>
              <a:rPr lang="fr-CH" dirty="0" smtClean="0"/>
              <a:t>empérature, taux d’humidité</a:t>
            </a:r>
          </a:p>
          <a:p>
            <a:pPr lvl="1"/>
            <a:r>
              <a:rPr lang="de-CH" dirty="0" err="1"/>
              <a:t>v</a:t>
            </a:r>
            <a:r>
              <a:rPr lang="de-CH" dirty="0" err="1" smtClean="0"/>
              <a:t>entilation</a:t>
            </a:r>
            <a:r>
              <a:rPr lang="de-CH" dirty="0" smtClean="0"/>
              <a:t> </a:t>
            </a:r>
            <a:r>
              <a:rPr lang="fr-CH" dirty="0" smtClean="0"/>
              <a:t>naturelle ou artificielle</a:t>
            </a:r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F8506D9-66FB-4A39-B0FE-FC5FDE5D1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Locaux</a:t>
            </a:r>
            <a:r>
              <a:rPr lang="de-CH" smtClean="0"/>
              <a:t> </a:t>
            </a:r>
            <a:r>
              <a:rPr lang="fr-CH" dirty="0" smtClean="0"/>
              <a:t>adéquats</a:t>
            </a:r>
            <a:endParaRPr lang="fr-CH" dirty="0"/>
          </a:p>
        </p:txBody>
      </p:sp>
      <p:pic>
        <p:nvPicPr>
          <p:cNvPr id="5" name="Picture 2" descr="Golden Retriever lying on bed">
            <a:extLst>
              <a:ext uri="{FF2B5EF4-FFF2-40B4-BE49-F238E27FC236}">
                <a16:creationId xmlns:a16="http://schemas.microsoft.com/office/drawing/2014/main" id="{CB09AEFC-A4BD-4DD1-A5EF-CEA505675BE7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153085"/>
            <a:ext cx="5327650" cy="355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141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DDC6747B-29B6-F3E6-E06D-24A27562E8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/>
          <a:lstStyle/>
          <a:p>
            <a:r>
              <a:rPr lang="de-CH" dirty="0" smtClean="0"/>
              <a:t>Table de </a:t>
            </a:r>
            <a:r>
              <a:rPr lang="fr-CH" dirty="0" smtClean="0"/>
              <a:t>travail</a:t>
            </a:r>
            <a:r>
              <a:rPr lang="de-CH" dirty="0" smtClean="0"/>
              <a:t> :</a:t>
            </a:r>
            <a:endParaRPr lang="de-CH" dirty="0"/>
          </a:p>
          <a:p>
            <a:pPr lvl="1"/>
            <a:r>
              <a:rPr lang="de-CH" dirty="0"/>
              <a:t>a</a:t>
            </a:r>
            <a:r>
              <a:rPr lang="de-CH" dirty="0" smtClean="0"/>
              <a:t>u </a:t>
            </a:r>
            <a:r>
              <a:rPr lang="fr-CH" dirty="0" smtClean="0"/>
              <a:t>minimum</a:t>
            </a:r>
            <a:r>
              <a:rPr lang="de-CH" dirty="0" smtClean="0"/>
              <a:t> 120 cm de large </a:t>
            </a:r>
            <a:br>
              <a:rPr lang="de-CH" dirty="0" smtClean="0"/>
            </a:br>
            <a:r>
              <a:rPr lang="de-CH" dirty="0" smtClean="0"/>
              <a:t>et 80 cm de </a:t>
            </a:r>
            <a:r>
              <a:rPr lang="fr-CH" dirty="0" smtClean="0"/>
              <a:t>profondeur</a:t>
            </a:r>
          </a:p>
          <a:p>
            <a:pPr lvl="1"/>
            <a:r>
              <a:rPr lang="fr-CH" dirty="0" smtClean="0"/>
              <a:t>hauteur adaptable ou, au besoin, </a:t>
            </a:r>
            <a:br>
              <a:rPr lang="fr-CH" dirty="0" smtClean="0"/>
            </a:br>
            <a:r>
              <a:rPr lang="fr-CH" dirty="0" smtClean="0"/>
              <a:t>support pour les pieds</a:t>
            </a:r>
          </a:p>
          <a:p>
            <a:endParaRPr lang="de-CH" dirty="0"/>
          </a:p>
          <a:p>
            <a:r>
              <a:rPr lang="de-CH" dirty="0" smtClean="0"/>
              <a:t>Chaise :</a:t>
            </a:r>
            <a:endParaRPr lang="de-CH" dirty="0"/>
          </a:p>
          <a:p>
            <a:pPr lvl="1"/>
            <a:r>
              <a:rPr lang="fr-CH" dirty="0"/>
              <a:t>h</a:t>
            </a:r>
            <a:r>
              <a:rPr lang="fr-CH" dirty="0" smtClean="0"/>
              <a:t>auteur du siège, dossier mobile,</a:t>
            </a:r>
            <a:br>
              <a:rPr lang="fr-CH" dirty="0" smtClean="0"/>
            </a:br>
            <a:r>
              <a:rPr lang="fr-CH" dirty="0" smtClean="0"/>
              <a:t>assise dynamique</a:t>
            </a:r>
          </a:p>
          <a:p>
            <a:endParaRPr lang="de-CH" dirty="0"/>
          </a:p>
          <a:p>
            <a:r>
              <a:rPr lang="fr-CH" dirty="0" smtClean="0"/>
              <a:t>Ordinateur avec équipement externe :</a:t>
            </a:r>
          </a:p>
          <a:p>
            <a:pPr lvl="1"/>
            <a:r>
              <a:rPr lang="fr-CH" dirty="0" smtClean="0"/>
              <a:t>Écran, clavier, souris</a:t>
            </a:r>
          </a:p>
          <a:p>
            <a:pPr lvl="1"/>
            <a:r>
              <a:rPr lang="fr-CH" dirty="0" smtClean="0"/>
              <a:t>caméra, casque d’écoute</a:t>
            </a:r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57FC707-143C-402B-B2A6-5D0A120AB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Moyens auxiliaires pour les employé-e-s</a:t>
            </a:r>
            <a:endParaRPr lang="fr-CH" dirty="0"/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167438" y="1963700"/>
            <a:ext cx="5327650" cy="39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42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ontent Placeholder 1">
            <a:extLst>
              <a:ext uri="{FF2B5EF4-FFF2-40B4-BE49-F238E27FC236}">
                <a16:creationId xmlns:a16="http://schemas.microsoft.com/office/drawing/2014/main" id="{C974E4A6-4687-4EF0-BD27-53CB06CB7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/>
          <a:lstStyle/>
          <a:p>
            <a:r>
              <a:rPr lang="es-ES" dirty="0">
                <a:solidFill>
                  <a:srgbClr val="666666"/>
                </a:solidFill>
                <a:latin typeface="HelveticaNeueLTW04-55Roman"/>
              </a:rPr>
              <a:t>Film </a:t>
            </a:r>
            <a:r>
              <a:rPr lang="es-ES" dirty="0">
                <a:solidFill>
                  <a:srgbClr val="00B8CF"/>
                </a:solidFill>
                <a:latin typeface="HelveticaNeueLTW04-65Medium"/>
                <a:hlinkClick r:id="rId2"/>
              </a:rPr>
              <a:t>«El portátil en casa»</a:t>
            </a:r>
            <a:endParaRPr lang="es-ES" dirty="0">
              <a:solidFill>
                <a:srgbClr val="00B8CF"/>
              </a:solidFill>
              <a:latin typeface="HelveticaNeueLTW04-65Medium"/>
            </a:endParaRPr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Box CFST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Module de prevention de la SUVA : </a:t>
            </a:r>
            <a:r>
              <a:rPr lang="en-US" dirty="0" smtClean="0">
                <a:hlinkClick r:id="rId4"/>
              </a:rPr>
              <a:t>Travail sur </a:t>
            </a:r>
            <a:r>
              <a:rPr lang="fr-CH" dirty="0" smtClean="0">
                <a:hlinkClick r:id="rId4"/>
              </a:rPr>
              <a:t>écran</a:t>
            </a:r>
            <a:endParaRPr lang="fr-CH" dirty="0" smtClean="0"/>
          </a:p>
          <a:p>
            <a:endParaRPr lang="en-US" dirty="0"/>
          </a:p>
          <a:p>
            <a:r>
              <a:rPr lang="en-US" dirty="0" smtClean="0"/>
              <a:t>Brochure SECO : </a:t>
            </a:r>
            <a:r>
              <a:rPr lang="fr-CH" dirty="0" smtClean="0">
                <a:hlinkClick r:id="rId5"/>
              </a:rPr>
              <a:t>Télétravail</a:t>
            </a:r>
            <a:endParaRPr lang="fr-CH" dirty="0" smtClean="0"/>
          </a:p>
          <a:p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DD23B94-BC44-48A4-9DB6-E3D8D7011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fr-CH" dirty="0" smtClean="0"/>
              <a:t>Aménagement</a:t>
            </a:r>
            <a:r>
              <a:rPr lang="de-CH" dirty="0" smtClean="0"/>
              <a:t> du poste de </a:t>
            </a:r>
            <a:r>
              <a:rPr lang="fr-CH" dirty="0" smtClean="0"/>
              <a:t>travail</a:t>
            </a:r>
            <a:endParaRPr lang="fr-CH" dirty="0"/>
          </a:p>
        </p:txBody>
      </p:sp>
      <p:pic>
        <p:nvPicPr>
          <p:cNvPr id="8" name="Picture 2" descr="image001"/>
          <p:cNvPicPr>
            <a:picLocks noGrp="1" noChangeAspect="1" noChangeArrowheads="1"/>
          </p:cNvPicPr>
          <p:nvPr>
            <p:ph sz="half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145206"/>
            <a:ext cx="5327650" cy="356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161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D552F6C-6A4A-4333-AE43-57082950A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6800" y="1772816"/>
            <a:ext cx="5176800" cy="432318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 dirty="0"/>
              <a:t>Ergonomie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fr-CH" dirty="0" smtClean="0"/>
              <a:t>Sécurité au travail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fr-CH" dirty="0" smtClean="0"/>
              <a:t>Équilibre entre</a:t>
            </a:r>
            <a:br>
              <a:rPr lang="fr-CH" dirty="0" smtClean="0"/>
            </a:br>
            <a:r>
              <a:rPr lang="fr-CH" dirty="0" smtClean="0"/>
              <a:t>travail et vie privée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de-CH" dirty="0" smtClean="0"/>
              <a:t>Communication </a:t>
            </a:r>
            <a:br>
              <a:rPr lang="de-CH" dirty="0" smtClean="0"/>
            </a:br>
            <a:r>
              <a:rPr lang="de-CH" dirty="0" smtClean="0"/>
              <a:t>au sein de </a:t>
            </a:r>
            <a:r>
              <a:rPr lang="fr-CH" dirty="0" smtClean="0"/>
              <a:t>l’équipe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r>
              <a:rPr lang="de-CH" dirty="0" smtClean="0"/>
              <a:t>Sa propre </a:t>
            </a:r>
            <a:r>
              <a:rPr lang="fr-CH" dirty="0" smtClean="0"/>
              <a:t>santé</a:t>
            </a:r>
          </a:p>
          <a:p>
            <a:pPr>
              <a:spcAft>
                <a:spcPts val="600"/>
              </a:spcAft>
            </a:pPr>
            <a:endParaRPr lang="de-CH" dirty="0"/>
          </a:p>
          <a:p>
            <a:pPr>
              <a:spcAft>
                <a:spcPts val="600"/>
              </a:spcAft>
            </a:pP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B9DAA32-2ABE-48A4-9241-B5B92FB24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800" y="548680"/>
            <a:ext cx="10728000" cy="1015200"/>
          </a:xfrm>
        </p:spPr>
        <p:txBody>
          <a:bodyPr wrap="square" anchor="t">
            <a:normAutofit/>
          </a:bodyPr>
          <a:lstStyle/>
          <a:p>
            <a:r>
              <a:rPr lang="de-CH" dirty="0" smtClean="0"/>
              <a:t>Formation des </a:t>
            </a:r>
            <a:r>
              <a:rPr lang="de-CH" dirty="0" err="1" smtClean="0"/>
              <a:t>employé</a:t>
            </a:r>
            <a:r>
              <a:rPr lang="de-CH" dirty="0" smtClean="0"/>
              <a:t>-e-s</a:t>
            </a:r>
            <a:endParaRPr lang="de-CH" dirty="0"/>
          </a:p>
        </p:txBody>
      </p:sp>
      <p:pic>
        <p:nvPicPr>
          <p:cNvPr id="2052" name="Picture 4" descr="VBG - Homeoffice">
            <a:extLst>
              <a:ext uri="{FF2B5EF4-FFF2-40B4-BE49-F238E27FC236}">
                <a16:creationId xmlns:a16="http://schemas.microsoft.com/office/drawing/2014/main" id="{5166A986-2889-4811-B777-EC049491CA70}"/>
              </a:ext>
            </a:extLst>
          </p:cNvPr>
          <p:cNvPicPr>
            <a:picLocks noGrp="1" noChangeAspect="1" noChangeArrowheads="1"/>
          </p:cNvPicPr>
          <p:nvPr>
            <p:ph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94" y="2060848"/>
            <a:ext cx="7097106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E1C19BC3-C8EE-4D48-B713-00A9D0C395A3}"/>
              </a:ext>
            </a:extLst>
          </p:cNvPr>
          <p:cNvSpPr txBox="1"/>
          <p:nvPr/>
        </p:nvSpPr>
        <p:spPr>
          <a:xfrm>
            <a:off x="4397694" y="5317176"/>
            <a:ext cx="70971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000" dirty="0">
                <a:latin typeface="+mj-lt"/>
              </a:rPr>
              <a:t>https://www.vbg.de/DE/3_Praevention_und_Arbeitshilfen/2_Themen/05_Bildschirm_Bueroarbeit/2_Homeoffice/Homeoffice_node.html</a:t>
            </a:r>
          </a:p>
        </p:txBody>
      </p:sp>
    </p:spTree>
    <p:extLst>
      <p:ext uri="{BB962C8B-B14F-4D97-AF65-F5344CB8AC3E}">
        <p14:creationId xmlns:p14="http://schemas.microsoft.com/office/powerpoint/2010/main" val="2923564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FBD944C-5551-4FE5-B5E7-E323FB08CF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H" dirty="0" smtClean="0"/>
              <a:t>Temps de travail défini</a:t>
            </a:r>
          </a:p>
          <a:p>
            <a:endParaRPr lang="fr-CH" dirty="0" smtClean="0"/>
          </a:p>
          <a:p>
            <a:r>
              <a:rPr lang="fr-CH" dirty="0" smtClean="0"/>
              <a:t>Temps de pause défini</a:t>
            </a:r>
          </a:p>
          <a:p>
            <a:endParaRPr lang="fr-CH" dirty="0" smtClean="0"/>
          </a:p>
          <a:p>
            <a:r>
              <a:rPr lang="fr-CH" dirty="0" smtClean="0"/>
              <a:t>Limites claires avec le temps libre</a:t>
            </a:r>
          </a:p>
          <a:p>
            <a:endParaRPr lang="fr-CH" dirty="0" smtClean="0"/>
          </a:p>
          <a:p>
            <a:r>
              <a:rPr lang="fr-CH" dirty="0" smtClean="0"/>
              <a:t>Limites claires avec le temps de repos/récupération</a:t>
            </a:r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A15705-15C4-4407-8D6A-48FFE0BFB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Rythme de travail personnel, pauses régulières</a:t>
            </a:r>
            <a:endParaRPr lang="fr-CH" dirty="0"/>
          </a:p>
        </p:txBody>
      </p:sp>
      <p:pic>
        <p:nvPicPr>
          <p:cNvPr id="5" name="Inhaltsplatzhalter 3">
            <a:extLst>
              <a:ext uri="{FF2B5EF4-FFF2-40B4-BE49-F238E27FC236}">
                <a16:creationId xmlns:a16="http://schemas.microsoft.com/office/drawing/2014/main" id="{EC03B4F0-7B22-468A-8784-CB9AC77018B9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10"/>
          <a:stretch/>
        </p:blipFill>
        <p:spPr>
          <a:xfrm>
            <a:off x="5807968" y="2355968"/>
            <a:ext cx="4854709" cy="3809336"/>
          </a:xfrm>
          <a:prstGeom prst="rect">
            <a:avLst/>
          </a:prstGeom>
          <a:noFill/>
        </p:spPr>
      </p:pic>
      <p:sp>
        <p:nvSpPr>
          <p:cNvPr id="6" name="Sprechblase: rechteckig 5">
            <a:extLst>
              <a:ext uri="{FF2B5EF4-FFF2-40B4-BE49-F238E27FC236}">
                <a16:creationId xmlns:a16="http://schemas.microsoft.com/office/drawing/2014/main" id="{C08AF9CB-536B-4D74-BCD1-48753C2EA740}"/>
              </a:ext>
            </a:extLst>
          </p:cNvPr>
          <p:cNvSpPr/>
          <p:nvPr/>
        </p:nvSpPr>
        <p:spPr bwMode="auto">
          <a:xfrm>
            <a:off x="9408368" y="1287029"/>
            <a:ext cx="2342812" cy="1016556"/>
          </a:xfrm>
          <a:prstGeom prst="wedgeRectCallout">
            <a:avLst>
              <a:gd name="adj1" fmla="val -62456"/>
              <a:gd name="adj2" fmla="val 144442"/>
            </a:avLst>
          </a:prstGeom>
          <a:solidFill>
            <a:srgbClr val="8AD3D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Activités simples, </a:t>
            </a:r>
            <a:r>
              <a:rPr lang="fr-CH" sz="1800" dirty="0" smtClean="0">
                <a:latin typeface="+mj-lt"/>
              </a:rPr>
              <a:t>pause/récupération</a:t>
            </a:r>
            <a:endParaRPr kumimoji="0" lang="fr-C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" name="Sprechblase: rechteckig 4">
            <a:extLst>
              <a:ext uri="{FF2B5EF4-FFF2-40B4-BE49-F238E27FC236}">
                <a16:creationId xmlns:a16="http://schemas.microsoft.com/office/drawing/2014/main" id="{EE445AA7-6AF5-4086-BC11-2C6C742E19BA}"/>
              </a:ext>
            </a:extLst>
          </p:cNvPr>
          <p:cNvSpPr/>
          <p:nvPr/>
        </p:nvSpPr>
        <p:spPr bwMode="auto">
          <a:xfrm>
            <a:off x="7032103" y="1287029"/>
            <a:ext cx="3173935" cy="1673885"/>
          </a:xfrm>
          <a:custGeom>
            <a:avLst/>
            <a:gdLst>
              <a:gd name="connsiteX0" fmla="*/ 0 w 1978208"/>
              <a:gd name="connsiteY0" fmla="*/ 0 h 971571"/>
              <a:gd name="connsiteX1" fmla="*/ 329701 w 1978208"/>
              <a:gd name="connsiteY1" fmla="*/ 0 h 971571"/>
              <a:gd name="connsiteX2" fmla="*/ 329701 w 1978208"/>
              <a:gd name="connsiteY2" fmla="*/ 0 h 971571"/>
              <a:gd name="connsiteX3" fmla="*/ 824253 w 1978208"/>
              <a:gd name="connsiteY3" fmla="*/ 0 h 971571"/>
              <a:gd name="connsiteX4" fmla="*/ 1978208 w 1978208"/>
              <a:gd name="connsiteY4" fmla="*/ 0 h 971571"/>
              <a:gd name="connsiteX5" fmla="*/ 1978208 w 1978208"/>
              <a:gd name="connsiteY5" fmla="*/ 566750 h 971571"/>
              <a:gd name="connsiteX6" fmla="*/ 1978208 w 1978208"/>
              <a:gd name="connsiteY6" fmla="*/ 566750 h 971571"/>
              <a:gd name="connsiteX7" fmla="*/ 1978208 w 1978208"/>
              <a:gd name="connsiteY7" fmla="*/ 809643 h 971571"/>
              <a:gd name="connsiteX8" fmla="*/ 1978208 w 1978208"/>
              <a:gd name="connsiteY8" fmla="*/ 971571 h 971571"/>
              <a:gd name="connsiteX9" fmla="*/ 824253 w 1978208"/>
              <a:gd name="connsiteY9" fmla="*/ 971571 h 971571"/>
              <a:gd name="connsiteX10" fmla="*/ 649564 w 1978208"/>
              <a:gd name="connsiteY10" fmla="*/ 1383303 h 971571"/>
              <a:gd name="connsiteX11" fmla="*/ 329701 w 1978208"/>
              <a:gd name="connsiteY11" fmla="*/ 971571 h 971571"/>
              <a:gd name="connsiteX12" fmla="*/ 0 w 1978208"/>
              <a:gd name="connsiteY12" fmla="*/ 971571 h 971571"/>
              <a:gd name="connsiteX13" fmla="*/ 0 w 1978208"/>
              <a:gd name="connsiteY13" fmla="*/ 809643 h 971571"/>
              <a:gd name="connsiteX14" fmla="*/ 0 w 1978208"/>
              <a:gd name="connsiteY14" fmla="*/ 566750 h 971571"/>
              <a:gd name="connsiteX15" fmla="*/ 0 w 1978208"/>
              <a:gd name="connsiteY15" fmla="*/ 566750 h 971571"/>
              <a:gd name="connsiteX16" fmla="*/ 0 w 1978208"/>
              <a:gd name="connsiteY16" fmla="*/ 0 h 971571"/>
              <a:gd name="connsiteX0" fmla="*/ 0 w 2968220"/>
              <a:gd name="connsiteY0" fmla="*/ 0 h 1673885"/>
              <a:gd name="connsiteX1" fmla="*/ 329701 w 2968220"/>
              <a:gd name="connsiteY1" fmla="*/ 0 h 1673885"/>
              <a:gd name="connsiteX2" fmla="*/ 329701 w 2968220"/>
              <a:gd name="connsiteY2" fmla="*/ 0 h 1673885"/>
              <a:gd name="connsiteX3" fmla="*/ 824253 w 2968220"/>
              <a:gd name="connsiteY3" fmla="*/ 0 h 1673885"/>
              <a:gd name="connsiteX4" fmla="*/ 1978208 w 2968220"/>
              <a:gd name="connsiteY4" fmla="*/ 0 h 1673885"/>
              <a:gd name="connsiteX5" fmla="*/ 1978208 w 2968220"/>
              <a:gd name="connsiteY5" fmla="*/ 566750 h 1673885"/>
              <a:gd name="connsiteX6" fmla="*/ 1978208 w 2968220"/>
              <a:gd name="connsiteY6" fmla="*/ 566750 h 1673885"/>
              <a:gd name="connsiteX7" fmla="*/ 1978208 w 2968220"/>
              <a:gd name="connsiteY7" fmla="*/ 809643 h 1673885"/>
              <a:gd name="connsiteX8" fmla="*/ 1978208 w 2968220"/>
              <a:gd name="connsiteY8" fmla="*/ 971571 h 1673885"/>
              <a:gd name="connsiteX9" fmla="*/ 2924696 w 2968220"/>
              <a:gd name="connsiteY9" fmla="*/ 1673885 h 1673885"/>
              <a:gd name="connsiteX10" fmla="*/ 824253 w 2968220"/>
              <a:gd name="connsiteY10" fmla="*/ 971571 h 1673885"/>
              <a:gd name="connsiteX11" fmla="*/ 649564 w 2968220"/>
              <a:gd name="connsiteY11" fmla="*/ 1383303 h 1673885"/>
              <a:gd name="connsiteX12" fmla="*/ 329701 w 2968220"/>
              <a:gd name="connsiteY12" fmla="*/ 971571 h 1673885"/>
              <a:gd name="connsiteX13" fmla="*/ 0 w 2968220"/>
              <a:gd name="connsiteY13" fmla="*/ 971571 h 1673885"/>
              <a:gd name="connsiteX14" fmla="*/ 0 w 2968220"/>
              <a:gd name="connsiteY14" fmla="*/ 809643 h 1673885"/>
              <a:gd name="connsiteX15" fmla="*/ 0 w 2968220"/>
              <a:gd name="connsiteY15" fmla="*/ 566750 h 1673885"/>
              <a:gd name="connsiteX16" fmla="*/ 0 w 2968220"/>
              <a:gd name="connsiteY16" fmla="*/ 566750 h 1673885"/>
              <a:gd name="connsiteX17" fmla="*/ 0 w 2968220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809643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954786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2959259"/>
              <a:gd name="connsiteY0" fmla="*/ 0 h 1673885"/>
              <a:gd name="connsiteX1" fmla="*/ 329701 w 2959259"/>
              <a:gd name="connsiteY1" fmla="*/ 0 h 1673885"/>
              <a:gd name="connsiteX2" fmla="*/ 329701 w 2959259"/>
              <a:gd name="connsiteY2" fmla="*/ 0 h 1673885"/>
              <a:gd name="connsiteX3" fmla="*/ 824253 w 2959259"/>
              <a:gd name="connsiteY3" fmla="*/ 0 h 1673885"/>
              <a:gd name="connsiteX4" fmla="*/ 1978208 w 2959259"/>
              <a:gd name="connsiteY4" fmla="*/ 0 h 1673885"/>
              <a:gd name="connsiteX5" fmla="*/ 1978208 w 2959259"/>
              <a:gd name="connsiteY5" fmla="*/ 566750 h 1673885"/>
              <a:gd name="connsiteX6" fmla="*/ 1978208 w 2959259"/>
              <a:gd name="connsiteY6" fmla="*/ 566750 h 1673885"/>
              <a:gd name="connsiteX7" fmla="*/ 1978208 w 2959259"/>
              <a:gd name="connsiteY7" fmla="*/ 1012843 h 1673885"/>
              <a:gd name="connsiteX8" fmla="*/ 1513751 w 2959259"/>
              <a:gd name="connsiteY8" fmla="*/ 986086 h 1673885"/>
              <a:gd name="connsiteX9" fmla="*/ 2924696 w 2959259"/>
              <a:gd name="connsiteY9" fmla="*/ 1673885 h 1673885"/>
              <a:gd name="connsiteX10" fmla="*/ 824253 w 2959259"/>
              <a:gd name="connsiteY10" fmla="*/ 971571 h 1673885"/>
              <a:gd name="connsiteX11" fmla="*/ 649564 w 2959259"/>
              <a:gd name="connsiteY11" fmla="*/ 1383303 h 1673885"/>
              <a:gd name="connsiteX12" fmla="*/ 329701 w 2959259"/>
              <a:gd name="connsiteY12" fmla="*/ 971571 h 1673885"/>
              <a:gd name="connsiteX13" fmla="*/ 0 w 2959259"/>
              <a:gd name="connsiteY13" fmla="*/ 971571 h 1673885"/>
              <a:gd name="connsiteX14" fmla="*/ 0 w 2959259"/>
              <a:gd name="connsiteY14" fmla="*/ 809643 h 1673885"/>
              <a:gd name="connsiteX15" fmla="*/ 0 w 2959259"/>
              <a:gd name="connsiteY15" fmla="*/ 566750 h 1673885"/>
              <a:gd name="connsiteX16" fmla="*/ 0 w 2959259"/>
              <a:gd name="connsiteY16" fmla="*/ 566750 h 1673885"/>
              <a:gd name="connsiteX17" fmla="*/ 0 w 2959259"/>
              <a:gd name="connsiteY17" fmla="*/ 0 h 1673885"/>
              <a:gd name="connsiteX0" fmla="*/ 0 w 3173935"/>
              <a:gd name="connsiteY0" fmla="*/ 0 h 1673885"/>
              <a:gd name="connsiteX1" fmla="*/ 329701 w 3173935"/>
              <a:gd name="connsiteY1" fmla="*/ 0 h 1673885"/>
              <a:gd name="connsiteX2" fmla="*/ 329701 w 3173935"/>
              <a:gd name="connsiteY2" fmla="*/ 0 h 1673885"/>
              <a:gd name="connsiteX3" fmla="*/ 824253 w 3173935"/>
              <a:gd name="connsiteY3" fmla="*/ 0 h 1673885"/>
              <a:gd name="connsiteX4" fmla="*/ 1978208 w 3173935"/>
              <a:gd name="connsiteY4" fmla="*/ 0 h 1673885"/>
              <a:gd name="connsiteX5" fmla="*/ 1978208 w 3173935"/>
              <a:gd name="connsiteY5" fmla="*/ 566750 h 1673885"/>
              <a:gd name="connsiteX6" fmla="*/ 1978208 w 3173935"/>
              <a:gd name="connsiteY6" fmla="*/ 566750 h 1673885"/>
              <a:gd name="connsiteX7" fmla="*/ 1978208 w 3173935"/>
              <a:gd name="connsiteY7" fmla="*/ 1012843 h 1673885"/>
              <a:gd name="connsiteX8" fmla="*/ 1513751 w 3173935"/>
              <a:gd name="connsiteY8" fmla="*/ 986086 h 1673885"/>
              <a:gd name="connsiteX9" fmla="*/ 3142410 w 3173935"/>
              <a:gd name="connsiteY9" fmla="*/ 1673885 h 1673885"/>
              <a:gd name="connsiteX10" fmla="*/ 824253 w 3173935"/>
              <a:gd name="connsiteY10" fmla="*/ 971571 h 1673885"/>
              <a:gd name="connsiteX11" fmla="*/ 649564 w 3173935"/>
              <a:gd name="connsiteY11" fmla="*/ 1383303 h 1673885"/>
              <a:gd name="connsiteX12" fmla="*/ 329701 w 3173935"/>
              <a:gd name="connsiteY12" fmla="*/ 971571 h 1673885"/>
              <a:gd name="connsiteX13" fmla="*/ 0 w 3173935"/>
              <a:gd name="connsiteY13" fmla="*/ 971571 h 1673885"/>
              <a:gd name="connsiteX14" fmla="*/ 0 w 3173935"/>
              <a:gd name="connsiteY14" fmla="*/ 809643 h 1673885"/>
              <a:gd name="connsiteX15" fmla="*/ 0 w 3173935"/>
              <a:gd name="connsiteY15" fmla="*/ 566750 h 1673885"/>
              <a:gd name="connsiteX16" fmla="*/ 0 w 3173935"/>
              <a:gd name="connsiteY16" fmla="*/ 566750 h 1673885"/>
              <a:gd name="connsiteX17" fmla="*/ 0 w 3173935"/>
              <a:gd name="connsiteY17" fmla="*/ 0 h 1673885"/>
              <a:gd name="connsiteX0" fmla="*/ 0 w 3173935"/>
              <a:gd name="connsiteY0" fmla="*/ 0 h 1673885"/>
              <a:gd name="connsiteX1" fmla="*/ 329701 w 3173935"/>
              <a:gd name="connsiteY1" fmla="*/ 0 h 1673885"/>
              <a:gd name="connsiteX2" fmla="*/ 329701 w 3173935"/>
              <a:gd name="connsiteY2" fmla="*/ 0 h 1673885"/>
              <a:gd name="connsiteX3" fmla="*/ 824253 w 3173935"/>
              <a:gd name="connsiteY3" fmla="*/ 0 h 1673885"/>
              <a:gd name="connsiteX4" fmla="*/ 1978208 w 3173935"/>
              <a:gd name="connsiteY4" fmla="*/ 0 h 1673885"/>
              <a:gd name="connsiteX5" fmla="*/ 1978208 w 3173935"/>
              <a:gd name="connsiteY5" fmla="*/ 566750 h 1673885"/>
              <a:gd name="connsiteX6" fmla="*/ 1978208 w 3173935"/>
              <a:gd name="connsiteY6" fmla="*/ 566750 h 1673885"/>
              <a:gd name="connsiteX7" fmla="*/ 1978208 w 3173935"/>
              <a:gd name="connsiteY7" fmla="*/ 1012843 h 1673885"/>
              <a:gd name="connsiteX8" fmla="*/ 1513751 w 3173935"/>
              <a:gd name="connsiteY8" fmla="*/ 1015114 h 1673885"/>
              <a:gd name="connsiteX9" fmla="*/ 3142410 w 3173935"/>
              <a:gd name="connsiteY9" fmla="*/ 1673885 h 1673885"/>
              <a:gd name="connsiteX10" fmla="*/ 824253 w 3173935"/>
              <a:gd name="connsiteY10" fmla="*/ 971571 h 1673885"/>
              <a:gd name="connsiteX11" fmla="*/ 649564 w 3173935"/>
              <a:gd name="connsiteY11" fmla="*/ 1383303 h 1673885"/>
              <a:gd name="connsiteX12" fmla="*/ 329701 w 3173935"/>
              <a:gd name="connsiteY12" fmla="*/ 971571 h 1673885"/>
              <a:gd name="connsiteX13" fmla="*/ 0 w 3173935"/>
              <a:gd name="connsiteY13" fmla="*/ 971571 h 1673885"/>
              <a:gd name="connsiteX14" fmla="*/ 0 w 3173935"/>
              <a:gd name="connsiteY14" fmla="*/ 809643 h 1673885"/>
              <a:gd name="connsiteX15" fmla="*/ 0 w 3173935"/>
              <a:gd name="connsiteY15" fmla="*/ 566750 h 1673885"/>
              <a:gd name="connsiteX16" fmla="*/ 0 w 3173935"/>
              <a:gd name="connsiteY16" fmla="*/ 566750 h 1673885"/>
              <a:gd name="connsiteX17" fmla="*/ 0 w 3173935"/>
              <a:gd name="connsiteY17" fmla="*/ 0 h 167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73935" h="1673885">
                <a:moveTo>
                  <a:pt x="0" y="0"/>
                </a:moveTo>
                <a:lnTo>
                  <a:pt x="329701" y="0"/>
                </a:lnTo>
                <a:lnTo>
                  <a:pt x="329701" y="0"/>
                </a:lnTo>
                <a:lnTo>
                  <a:pt x="824253" y="0"/>
                </a:lnTo>
                <a:lnTo>
                  <a:pt x="1978208" y="0"/>
                </a:lnTo>
                <a:lnTo>
                  <a:pt x="1978208" y="566750"/>
                </a:lnTo>
                <a:lnTo>
                  <a:pt x="1978208" y="566750"/>
                </a:lnTo>
                <a:lnTo>
                  <a:pt x="1978208" y="1012843"/>
                </a:lnTo>
                <a:lnTo>
                  <a:pt x="1513751" y="1015114"/>
                </a:lnTo>
                <a:cubicBezTo>
                  <a:pt x="1190618" y="1016990"/>
                  <a:pt x="3465543" y="1672009"/>
                  <a:pt x="3142410" y="1673885"/>
                </a:cubicBezTo>
                <a:lnTo>
                  <a:pt x="824253" y="971571"/>
                </a:lnTo>
                <a:lnTo>
                  <a:pt x="649564" y="1383303"/>
                </a:lnTo>
                <a:lnTo>
                  <a:pt x="329701" y="971571"/>
                </a:lnTo>
                <a:lnTo>
                  <a:pt x="0" y="971571"/>
                </a:lnTo>
                <a:lnTo>
                  <a:pt x="0" y="809643"/>
                </a:lnTo>
                <a:lnTo>
                  <a:pt x="0" y="566750"/>
                </a:lnTo>
                <a:lnTo>
                  <a:pt x="0" y="56675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CH" sz="1800" dirty="0" smtClean="0">
                <a:latin typeface="+mj-lt"/>
              </a:rPr>
              <a:t>Activités exigeant </a:t>
            </a:r>
            <a:br>
              <a:rPr lang="fr-CH" sz="1800" dirty="0" smtClean="0">
                <a:latin typeface="+mj-lt"/>
              </a:rPr>
            </a:br>
            <a:r>
              <a:rPr lang="fr-CH" sz="1800" dirty="0" smtClean="0">
                <a:latin typeface="+mj-lt"/>
              </a:rPr>
              <a:t>beaucoup de </a:t>
            </a:r>
            <a:br>
              <a:rPr lang="fr-CH" sz="1800" dirty="0" smtClean="0">
                <a:latin typeface="+mj-lt"/>
              </a:rPr>
            </a:br>
            <a:r>
              <a:rPr lang="fr-CH" sz="1800" dirty="0" smtClean="0">
                <a:latin typeface="+mj-lt"/>
              </a:rPr>
              <a:t>concentration</a:t>
            </a:r>
            <a:endParaRPr kumimoji="0" lang="fr-C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997921" y="3068960"/>
            <a:ext cx="530127" cy="2078527"/>
          </a:xfrm>
          <a:prstGeom prst="rect">
            <a:avLst/>
          </a:prstGeom>
          <a:solidFill>
            <a:schemeClr val="bg1"/>
          </a:solidFill>
        </p:spPr>
        <p:txBody>
          <a:bodyPr vert="vert270" wrap="square" lIns="72000" tIns="0" rIns="7200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500" dirty="0" smtClean="0">
                <a:latin typeface="NimbusSanNovMed" panose="02020500000000000000" pitchFamily="18" charset="0"/>
              </a:rPr>
              <a:t>Écart de performance</a:t>
            </a:r>
          </a:p>
          <a:p>
            <a:pPr algn="ctr"/>
            <a:r>
              <a:rPr lang="fr-FR" sz="1300" dirty="0" smtClean="0">
                <a:latin typeface="NimbusSanNovMed" panose="02020500000000000000" pitchFamily="18" charset="0"/>
              </a:rPr>
              <a:t>en %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8560514" y="5877272"/>
            <a:ext cx="1567934" cy="26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36000" tIns="36000" rIns="36000" bIns="36000" rtlCol="0" anchor="ctr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500" dirty="0" smtClean="0">
                <a:latin typeface="NimbusSanNovMed" panose="02020500000000000000" pitchFamily="18" charset="0"/>
              </a:rPr>
              <a:t>Heure du jour</a:t>
            </a:r>
          </a:p>
        </p:txBody>
      </p:sp>
    </p:spTree>
    <p:extLst>
      <p:ext uri="{BB962C8B-B14F-4D97-AF65-F5344CB8AC3E}">
        <p14:creationId xmlns:p14="http://schemas.microsoft.com/office/powerpoint/2010/main" val="153062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AEH Generell">
  <a:themeElements>
    <a:clrScheme name="AEH-Powerpoint-Design">
      <a:dk1>
        <a:sysClr val="windowText" lastClr="000000"/>
      </a:dk1>
      <a:lt1>
        <a:sysClr val="window" lastClr="FFFFFF"/>
      </a:lt1>
      <a:dk2>
        <a:srgbClr val="595959"/>
      </a:dk2>
      <a:lt2>
        <a:srgbClr val="D8D8D8"/>
      </a:lt2>
      <a:accent1>
        <a:srgbClr val="6EA3E0"/>
      </a:accent1>
      <a:accent2>
        <a:srgbClr val="B6DC35"/>
      </a:accent2>
      <a:accent3>
        <a:srgbClr val="0D0E0E"/>
      </a:accent3>
      <a:accent4>
        <a:srgbClr val="E1A511"/>
      </a:accent4>
      <a:accent5>
        <a:srgbClr val="A5D9D6"/>
      </a:accent5>
      <a:accent6>
        <a:srgbClr val="467FBD"/>
      </a:accent6>
      <a:hlink>
        <a:srgbClr val="548DD4"/>
      </a:hlink>
      <a:folHlink>
        <a:srgbClr val="800080"/>
      </a:folHlink>
    </a:clrScheme>
    <a:fontScheme name="AEH-Powerpoint-Schrift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+mn-lt"/>
          </a:defRPr>
        </a:defPPr>
      </a:lstStyle>
    </a:txDef>
  </a:objectDefaults>
  <a:extraClrSchemeLst>
    <a:extraClrScheme>
      <a:clrScheme name="Folienvorlage Entwurf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lienvorlage Entwurf 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EH-PowerPoint-Vorlage" id="{49EE1594-ACBB-4AC3-91BC-D51892AF2887}" vid="{EBFBD458-1DA6-432A-9F6A-4955445577D2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C9C477BB751054BB6B16E76204AD299" ma:contentTypeVersion="15" ma:contentTypeDescription="Ein neues Dokument erstellen." ma:contentTypeScope="" ma:versionID="2fcad5e6ca1386241b936259b564c0a7">
  <xsd:schema xmlns:xsd="http://www.w3.org/2001/XMLSchema" xmlns:xs="http://www.w3.org/2001/XMLSchema" xmlns:p="http://schemas.microsoft.com/office/2006/metadata/properties" xmlns:ns2="aaf50e29-3fe8-4294-8ac9-649b59a6f5ad" xmlns:ns3="66637f10-b3f2-4943-b602-96b52fdbe74e" targetNamespace="http://schemas.microsoft.com/office/2006/metadata/properties" ma:root="true" ma:fieldsID="ae18ba0a17d303afbd3e3f0b1553733c" ns2:_="" ns3:_="">
    <xsd:import namespace="aaf50e29-3fe8-4294-8ac9-649b59a6f5ad"/>
    <xsd:import namespace="66637f10-b3f2-4943-b602-96b52fdbe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50e29-3fe8-4294-8ac9-649b59a6f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f578a7db-929c-47b4-93dc-4c5113086f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637f10-b3f2-4943-b602-96b52fdbe7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26ec1d1-6dd1-482a-9e40-f122bb537335}" ma:internalName="TaxCatchAll" ma:showField="CatchAllData" ma:web="66637f10-b3f2-4943-b602-96b52fdbe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f50e29-3fe8-4294-8ac9-649b59a6f5ad">
      <Terms xmlns="http://schemas.microsoft.com/office/infopath/2007/PartnerControls"/>
    </lcf76f155ced4ddcb4097134ff3c332f>
    <TaxCatchAll xmlns="66637f10-b3f2-4943-b602-96b52fdbe74e" xsi:nil="true"/>
  </documentManagement>
</p:properties>
</file>

<file path=customXml/itemProps1.xml><?xml version="1.0" encoding="utf-8"?>
<ds:datastoreItem xmlns:ds="http://schemas.openxmlformats.org/officeDocument/2006/customXml" ds:itemID="{6060F2C3-31A3-4B8D-96A8-B06C77D8A4A3}"/>
</file>

<file path=customXml/itemProps2.xml><?xml version="1.0" encoding="utf-8"?>
<ds:datastoreItem xmlns:ds="http://schemas.openxmlformats.org/officeDocument/2006/customXml" ds:itemID="{AC682619-12F9-4221-B646-EA5F5082CB17}"/>
</file>

<file path=customXml/itemProps3.xml><?xml version="1.0" encoding="utf-8"?>
<ds:datastoreItem xmlns:ds="http://schemas.openxmlformats.org/officeDocument/2006/customXml" ds:itemID="{5B4AAFB0-6D4C-4A8B-9B87-09406B44073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Microsoft Office PowerPoint</Application>
  <PresentationFormat>Grand écran</PresentationFormat>
  <Paragraphs>176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3" baseType="lpstr">
      <vt:lpstr>Arial</vt:lpstr>
      <vt:lpstr>Calibri</vt:lpstr>
      <vt:lpstr>HaufeMerriweather</vt:lpstr>
      <vt:lpstr>HelveticaNeueLTW04-55Roman</vt:lpstr>
      <vt:lpstr>HelveticaNeueLTW04-65Medium</vt:lpstr>
      <vt:lpstr>NimbusSanNovMed</vt:lpstr>
      <vt:lpstr>NimbusSanNovSemBol</vt:lpstr>
      <vt:lpstr>Symbol</vt:lpstr>
      <vt:lpstr>Times New Roman</vt:lpstr>
      <vt:lpstr>Verdana</vt:lpstr>
      <vt:lpstr>AEH Generell</vt:lpstr>
      <vt:lpstr>Présentation PowerPoint</vt:lpstr>
      <vt:lpstr>Focus « télétravail » : mise en œuvre</vt:lpstr>
      <vt:lpstr>Décision de la direction concernant le télétravail</vt:lpstr>
      <vt:lpstr>Règlement sur le télétravail</vt:lpstr>
      <vt:lpstr>Locaux adéquats</vt:lpstr>
      <vt:lpstr>Moyens auxiliaires pour les employé-e-s</vt:lpstr>
      <vt:lpstr>Aménagement du poste de travail</vt:lpstr>
      <vt:lpstr>Formation des employé-e-s</vt:lpstr>
      <vt:lpstr>Rythme de travail personnel, pauses régulières</vt:lpstr>
      <vt:lpstr>Autogestion</vt:lpstr>
      <vt:lpstr>Contacts sociaux, loisirs et santé </vt:lpstr>
      <vt:lpstr>Formation des cadres : télétravail et encadrement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Tanja Vitale</dc:creator>
  <cp:lastModifiedBy> </cp:lastModifiedBy>
  <cp:revision>71</cp:revision>
  <cp:lastPrinted>2022-05-30T09:41:47Z</cp:lastPrinted>
  <dcterms:created xsi:type="dcterms:W3CDTF">2020-11-09T16:49:31Z</dcterms:created>
  <dcterms:modified xsi:type="dcterms:W3CDTF">2022-06-10T12:04:33Z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0x0101005C9C477BB751054BB6B16E76204AD299</vt:lpwstr>
  </property>
</Properties>
</file>