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14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13.xml" ContentType="application/vnd.openxmlformats-officedocument.presentationml.slide+xml"/>
  <Override PartName="/ppt/slides/slide15.xml" ContentType="application/vnd.openxmlformats-officedocument.presentationml.slide+xml"/>
  <Override PartName="/ppt/slides/slide11.xml" ContentType="application/vnd.openxmlformats-officedocument.presentationml.slide+xml"/>
  <Override PartName="/ppt/slides/slide5.xml" ContentType="application/vnd.openxmlformats-officedocument.presentationml.slide+xml"/>
  <Override PartName="/ppt/slides/slide12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6.xml" ContentType="application/vnd.openxmlformats-officedocument.presentationml.slide+xml"/>
  <Override PartName="/ppt/slides/slide4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theme/theme3.xml" ContentType="application/vnd.openxmlformats-officedocument.theme+xml"/>
  <Override PartName="/ppt/theme/theme1.xml" ContentType="application/vnd.openxmlformats-officedocument.them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56" r:id="rId2"/>
    <p:sldId id="258" r:id="rId3"/>
    <p:sldId id="259" r:id="rId4"/>
    <p:sldId id="260" r:id="rId5"/>
    <p:sldId id="261" r:id="rId6"/>
    <p:sldId id="281" r:id="rId7"/>
    <p:sldId id="282" r:id="rId8"/>
    <p:sldId id="280" r:id="rId9"/>
    <p:sldId id="283" r:id="rId10"/>
    <p:sldId id="284" r:id="rId11"/>
    <p:sldId id="286" r:id="rId12"/>
    <p:sldId id="287" r:id="rId13"/>
    <p:sldId id="288" r:id="rId14"/>
    <p:sldId id="285" r:id="rId15"/>
    <p:sldId id="289" r:id="rId16"/>
    <p:sldId id="290" r:id="rId17"/>
    <p:sldId id="291" r:id="rId18"/>
    <p:sldId id="292" r:id="rId19"/>
    <p:sldId id="293" r:id="rId20"/>
    <p:sldId id="276" r:id="rId21"/>
    <p:sldId id="277" r:id="rId22"/>
    <p:sldId id="278" r:id="rId23"/>
    <p:sldId id="279" r:id="rId24"/>
  </p:sldIdLst>
  <p:sldSz cx="9144000" cy="6858000" type="screen4x3"/>
  <p:notesSz cx="6810375" cy="994251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1C4"/>
    <a:srgbClr val="003399"/>
    <a:srgbClr val="00246B"/>
    <a:srgbClr val="FFE989"/>
    <a:srgbClr val="EBEBFF"/>
    <a:srgbClr val="FF99FF"/>
    <a:srgbClr val="CCFF99"/>
    <a:srgbClr val="FFCC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661" autoAdjust="0"/>
    <p:restoredTop sz="93524" autoAdjust="0"/>
  </p:normalViewPr>
  <p:slideViewPr>
    <p:cSldViewPr>
      <p:cViewPr varScale="1">
        <p:scale>
          <a:sx n="68" d="100"/>
          <a:sy n="68" d="100"/>
        </p:scale>
        <p:origin x="-72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90" d="100"/>
          <a:sy n="90" d="100"/>
        </p:scale>
        <p:origin x="-2220" y="-78"/>
      </p:cViewPr>
      <p:guideLst>
        <p:guide orient="horz" pos="3131"/>
        <p:guide pos="2145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21.xml"/><Relationship Id="rId2" Type="http://schemas.openxmlformats.org/officeDocument/2006/relationships/slide" Target="slides/slide20.xml"/><Relationship Id="rId1" Type="http://schemas.openxmlformats.org/officeDocument/2006/relationships/slide" Target="slides/slide2.xml"/><Relationship Id="rId5" Type="http://schemas.openxmlformats.org/officeDocument/2006/relationships/slide" Target="slides/slide23.xml"/><Relationship Id="rId4" Type="http://schemas.openxmlformats.org/officeDocument/2006/relationships/slide" Target="slides/slide22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2035175" y="9371013"/>
            <a:ext cx="2951163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95" tIns="45798" rIns="91595" bIns="45798" numCol="1" anchor="b" anchorCtr="0" compatLnSpc="1">
            <a:prstTxWarp prst="textNoShape">
              <a:avLst/>
            </a:prstTxWarp>
          </a:bodyPr>
          <a:lstStyle>
            <a:lvl1pPr algn="ctr" eaLnBrk="0" hangingPunct="0">
              <a:defRPr sz="1100" dirty="0">
                <a:latin typeface="+mn-lt"/>
              </a:defRPr>
            </a:lvl1pPr>
          </a:lstStyle>
          <a:p>
            <a:pPr>
              <a:defRPr/>
            </a:pPr>
            <a:r>
              <a:rPr lang="de-CH"/>
              <a:t>25.4.01</a:t>
            </a:r>
          </a:p>
        </p:txBody>
      </p:sp>
      <p:sp>
        <p:nvSpPr>
          <p:cNvPr id="11059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46075" y="9371013"/>
            <a:ext cx="1514475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95" tIns="45798" rIns="91595" bIns="45798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100" dirty="0">
                <a:latin typeface="+mn-lt"/>
              </a:defRPr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11059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092700" y="9371013"/>
            <a:ext cx="1298575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95" tIns="45798" rIns="91595" bIns="45798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100">
                <a:latin typeface="+mn-lt"/>
              </a:defRPr>
            </a:lvl1pPr>
          </a:lstStyle>
          <a:p>
            <a:pPr>
              <a:defRPr/>
            </a:pPr>
            <a:fld id="{F2F1F393-CAE4-4000-BD1B-235697AD5C35}" type="slidenum">
              <a:rPr lang="de-CH"/>
              <a:pPr>
                <a:defRPr/>
              </a:pPr>
              <a:t>‹#›</a:t>
            </a:fld>
            <a:endParaRPr lang="de-CH" dirty="0"/>
          </a:p>
        </p:txBody>
      </p:sp>
      <p:pic>
        <p:nvPicPr>
          <p:cNvPr id="8197" name="Grafik 5" descr="LogoAEHmitByline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8475" y="361950"/>
            <a:ext cx="2957513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Kopfzeilenplatzhalter 7"/>
          <p:cNvSpPr>
            <a:spLocks noGrp="1"/>
          </p:cNvSpPr>
          <p:nvPr>
            <p:ph type="hdr" sz="quarter"/>
          </p:nvPr>
        </p:nvSpPr>
        <p:spPr>
          <a:xfrm>
            <a:off x="3476625" y="355600"/>
            <a:ext cx="2886075" cy="496888"/>
          </a:xfrm>
          <a:prstGeom prst="rect">
            <a:avLst/>
          </a:prstGeom>
        </p:spPr>
        <p:txBody>
          <a:bodyPr vert="horz" lIns="91595" tIns="45798" rIns="91595" bIns="45798" rtlCol="0" anchor="b"/>
          <a:lstStyle>
            <a:lvl1pPr algn="r" eaLnBrk="0" hangingPunct="0">
              <a:defRPr sz="1100" b="1" dirty="0">
                <a:latin typeface="+mn-lt"/>
              </a:defRPr>
            </a:lvl1pPr>
          </a:lstStyle>
          <a:p>
            <a:pPr>
              <a:defRPr/>
            </a:pPr>
            <a:endParaRPr lang="de-CH"/>
          </a:p>
        </p:txBody>
      </p:sp>
      <p:cxnSp>
        <p:nvCxnSpPr>
          <p:cNvPr id="10" name="Gerade Verbindung 9"/>
          <p:cNvCxnSpPr/>
          <p:nvPr/>
        </p:nvCxnSpPr>
        <p:spPr>
          <a:xfrm>
            <a:off x="447675" y="9515475"/>
            <a:ext cx="584358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Gerade Verbindung 10"/>
          <p:cNvCxnSpPr/>
          <p:nvPr/>
        </p:nvCxnSpPr>
        <p:spPr>
          <a:xfrm>
            <a:off x="490538" y="931863"/>
            <a:ext cx="584358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51163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95" tIns="45798" rIns="91595" bIns="45798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9213" y="0"/>
            <a:ext cx="2951162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95" tIns="45798" rIns="91595" bIns="45798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9163" y="746125"/>
            <a:ext cx="4973637" cy="37290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8050" y="4722813"/>
            <a:ext cx="4994275" cy="447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95" tIns="45798" rIns="91595" bIns="4579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Klicken Sie, um die Formate des Vorlagentextes zu bearbeiten</a:t>
            </a:r>
          </a:p>
          <a:p>
            <a:pPr lvl="1"/>
            <a:r>
              <a:rPr lang="en-US" noProof="0" smtClean="0"/>
              <a:t>Zweite Ebene</a:t>
            </a:r>
          </a:p>
          <a:p>
            <a:pPr lvl="2"/>
            <a:r>
              <a:rPr lang="en-US" noProof="0" smtClean="0"/>
              <a:t>Dritte Ebene</a:t>
            </a:r>
          </a:p>
          <a:p>
            <a:pPr lvl="3"/>
            <a:r>
              <a:rPr lang="en-US" noProof="0" smtClean="0"/>
              <a:t>Vierte Ebene</a:t>
            </a:r>
          </a:p>
          <a:p>
            <a:pPr lvl="4"/>
            <a:r>
              <a:rPr lang="en-US" noProof="0" smtClean="0"/>
              <a:t>Fünfte Ebene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4038"/>
            <a:ext cx="2951163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95" tIns="45798" rIns="91595" bIns="45798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9213" y="9444038"/>
            <a:ext cx="2951162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95" tIns="45798" rIns="91595" bIns="45798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6110B2FF-1EE9-4530-B989-FE072AB8F5BC}" type="slidenum">
              <a:rPr lang="de-CH"/>
              <a:pPr>
                <a:defRPr/>
              </a:pPr>
              <a:t>‹#›</a:t>
            </a:fld>
            <a:endParaRPr lang="de-C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C:\Dokumente und Einstellungen\martens.AEH-ZH\Eigene Dateien\Eigene Bilder\img_1.jp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95288" y="1768475"/>
            <a:ext cx="1679575" cy="446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Grafik 7" descr="img_3.jp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6994525" y="1765300"/>
            <a:ext cx="1681163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feld 12"/>
          <p:cNvSpPr txBox="1"/>
          <p:nvPr userDrawn="1"/>
        </p:nvSpPr>
        <p:spPr>
          <a:xfrm>
            <a:off x="395288" y="765175"/>
            <a:ext cx="8424862" cy="4302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de-CH" sz="2200" b="1" dirty="0">
                <a:solidFill>
                  <a:srgbClr val="003399"/>
                </a:solidFill>
                <a:latin typeface="+mj-lt"/>
              </a:rPr>
              <a:t>AEH Zentrum für Arbeitsmedizin, Ergonomie und Hygiene AG</a:t>
            </a:r>
            <a:endParaRPr lang="de-CH" sz="2200" b="1" dirty="0">
              <a:solidFill>
                <a:srgbClr val="003399"/>
              </a:solidFill>
              <a:latin typeface="+mj-lt"/>
            </a:endParaRPr>
          </a:p>
        </p:txBody>
      </p:sp>
      <p:sp>
        <p:nvSpPr>
          <p:cNvPr id="15" name="Textplatzhalter 14"/>
          <p:cNvSpPr>
            <a:spLocks noGrp="1"/>
          </p:cNvSpPr>
          <p:nvPr>
            <p:ph type="body" sz="quarter" idx="13"/>
          </p:nvPr>
        </p:nvSpPr>
        <p:spPr>
          <a:xfrm>
            <a:off x="2339752" y="3284984"/>
            <a:ext cx="4392488" cy="1512168"/>
          </a:xfrm>
        </p:spPr>
        <p:txBody>
          <a:bodyPr/>
          <a:lstStyle>
            <a:lvl1pPr marL="0" indent="0" algn="l">
              <a:buNone/>
              <a:defRPr sz="2800"/>
            </a:lvl1pPr>
            <a:lvl2pPr marL="0" indent="0"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</p:txBody>
      </p:sp>
      <p:sp>
        <p:nvSpPr>
          <p:cNvPr id="6" name="Datumsplatzhalter 3"/>
          <p:cNvSpPr>
            <a:spLocks noGrp="1"/>
          </p:cNvSpPr>
          <p:nvPr>
            <p:ph type="dt" sz="half" idx="14"/>
          </p:nvPr>
        </p:nvSpPr>
        <p:spPr>
          <a:xfrm>
            <a:off x="323850" y="6583363"/>
            <a:ext cx="1614488" cy="274637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A02519B-C171-4397-8779-3D67ED024092}" type="datetime6">
              <a:rPr lang="de-DE"/>
              <a:pPr>
                <a:defRPr/>
              </a:pPr>
              <a:t>September 13</a:t>
            </a:fld>
            <a:endParaRPr lang="de-CH" dirty="0"/>
          </a:p>
        </p:txBody>
      </p:sp>
      <p:sp>
        <p:nvSpPr>
          <p:cNvPr id="7" name="Fußzeilenplatzhalt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de-CH"/>
              <a:t>Präsentation</a:t>
            </a:r>
            <a:endParaRPr lang="de-CH" dirty="0"/>
          </a:p>
        </p:txBody>
      </p:sp>
      <p:sp>
        <p:nvSpPr>
          <p:cNvPr id="8" name="Foliennummernplatzhalt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C8D096-A36E-47D3-942A-F5E39FE0C30E}" type="slidenum">
              <a:rPr lang="fr-CH"/>
              <a:pPr>
                <a:defRPr/>
              </a:pPr>
              <a:t>‹#›</a:t>
            </a:fld>
            <a:endParaRPr lang="fr-C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3528" y="228600"/>
            <a:ext cx="8382000" cy="38100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CH" dirty="0"/>
          </a:p>
        </p:txBody>
      </p:sp>
      <p:sp>
        <p:nvSpPr>
          <p:cNvPr id="9" name="Inhaltsplatzhalter 2"/>
          <p:cNvSpPr>
            <a:spLocks noGrp="1"/>
          </p:cNvSpPr>
          <p:nvPr>
            <p:ph idx="1"/>
          </p:nvPr>
        </p:nvSpPr>
        <p:spPr>
          <a:xfrm>
            <a:off x="381000" y="764704"/>
            <a:ext cx="8305800" cy="5334000"/>
          </a:xfrm>
        </p:spPr>
        <p:txBody>
          <a:bodyPr/>
          <a:lstStyle>
            <a:lvl1pPr marL="457200" indent="-457200">
              <a:buSzPct val="100000"/>
              <a:buFont typeface="Arial" pitchFamily="34" charset="0"/>
              <a:buChar char="•"/>
              <a:defRPr/>
            </a:lvl1pPr>
            <a:lvl2pPr marL="914400" indent="-457200">
              <a:buSzPct val="100000"/>
              <a:buFont typeface="Symbol" pitchFamily="18" charset="2"/>
              <a:buChar char="-"/>
              <a:defRPr/>
            </a:lvl2pPr>
            <a:lvl3pPr marL="1060450" indent="-342900">
              <a:buFont typeface="Arial" pitchFamily="34" charset="0"/>
              <a:buChar char="•"/>
              <a:defRPr/>
            </a:lvl3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</p:txBody>
      </p:sp>
      <p:sp>
        <p:nvSpPr>
          <p:cNvPr id="4" name="Datumsplatzhalter 4"/>
          <p:cNvSpPr>
            <a:spLocks noGrp="1"/>
          </p:cNvSpPr>
          <p:nvPr>
            <p:ph type="dt" sz="half" idx="10"/>
          </p:nvPr>
        </p:nvSpPr>
        <p:spPr>
          <a:xfrm>
            <a:off x="323850" y="6583363"/>
            <a:ext cx="1758950" cy="274637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569BB8A-EB5A-4CE3-9FF5-B14DAD7079A1}" type="datetime6">
              <a:rPr lang="de-DE"/>
              <a:pPr>
                <a:defRPr/>
              </a:pPr>
              <a:t>September 13</a:t>
            </a:fld>
            <a:endParaRPr lang="de-CH" dirty="0"/>
          </a:p>
        </p:txBody>
      </p:sp>
      <p:sp>
        <p:nvSpPr>
          <p:cNvPr id="5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de-CH"/>
              <a:t>Präsentation</a:t>
            </a:r>
            <a:endParaRPr lang="de-CH"/>
          </a:p>
        </p:txBody>
      </p:sp>
      <p:sp>
        <p:nvSpPr>
          <p:cNvPr id="6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401433-EEBE-400A-9B4B-9EADC3A779DA}" type="slidenum">
              <a:rPr lang="fr-CH"/>
              <a:pPr>
                <a:defRPr/>
              </a:pPr>
              <a:t>‹#›</a:t>
            </a:fld>
            <a:endParaRPr lang="fr-C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CH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381000" y="762000"/>
            <a:ext cx="4076700" cy="5334000"/>
          </a:xfrm>
        </p:spPr>
        <p:txBody>
          <a:bodyPr/>
          <a:lstStyle>
            <a:lvl1pPr>
              <a:defRPr sz="2000"/>
            </a:lvl1pPr>
            <a:lvl2pPr marL="541338" indent="-187325">
              <a:defRPr sz="2000"/>
            </a:lvl2pPr>
            <a:lvl3pPr marL="717550" indent="-176213"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</p:txBody>
      </p:sp>
      <p:sp>
        <p:nvSpPr>
          <p:cNvPr id="8" name="Inhaltsplatzhalter 2"/>
          <p:cNvSpPr>
            <a:spLocks noGrp="1"/>
          </p:cNvSpPr>
          <p:nvPr>
            <p:ph sz="half" idx="13"/>
          </p:nvPr>
        </p:nvSpPr>
        <p:spPr>
          <a:xfrm>
            <a:off x="4599756" y="764704"/>
            <a:ext cx="4076700" cy="5334000"/>
          </a:xfrm>
        </p:spPr>
        <p:txBody>
          <a:bodyPr/>
          <a:lstStyle>
            <a:lvl1pPr>
              <a:defRPr sz="2000"/>
            </a:lvl1pPr>
            <a:lvl2pPr marL="541338" indent="-187325">
              <a:defRPr sz="2000"/>
            </a:lvl2pPr>
            <a:lvl3pPr marL="717550" indent="-176213"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4"/>
          </p:nvPr>
        </p:nvSpPr>
        <p:spPr>
          <a:xfrm>
            <a:off x="323850" y="6583363"/>
            <a:ext cx="1758950" cy="274637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B61D012-6BA1-4826-8FE0-8BE92E24CC06}" type="datetime6">
              <a:rPr lang="de-DE"/>
              <a:pPr>
                <a:defRPr/>
              </a:pPr>
              <a:t>September 13</a:t>
            </a:fld>
            <a:endParaRPr lang="de-CH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de-CH"/>
              <a:t>Präsentation</a:t>
            </a:r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20554D-6D18-44B7-8371-6544295BF0A8}" type="slidenum">
              <a:rPr lang="fr-CH"/>
              <a:pPr>
                <a:defRPr/>
              </a:pPr>
              <a:t>‹#›</a:t>
            </a:fld>
            <a:endParaRPr lang="fr-C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>
          <a:xfrm>
            <a:off x="323850" y="6583363"/>
            <a:ext cx="2190750" cy="274637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0C1B0F5-E9BE-4C13-83CB-50369DFB81C9}" type="datetime6">
              <a:rPr lang="de-DE"/>
              <a:pPr>
                <a:defRPr/>
              </a:pPr>
              <a:t>September 13</a:t>
            </a:fld>
            <a:endParaRPr lang="de-CH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de-CH"/>
              <a:t>Präsentation</a:t>
            </a:r>
            <a:endParaRPr lang="de-CH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D3CFAC-7B43-4351-B739-F7EED3DB8DD9}" type="slidenum">
              <a:rPr lang="fr-CH"/>
              <a:pPr>
                <a:defRPr/>
              </a:pPr>
              <a:t>‹#›</a:t>
            </a:fld>
            <a:endParaRPr lang="fr-C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>
          <a:xfrm>
            <a:off x="323850" y="6583363"/>
            <a:ext cx="1758950" cy="274637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A41F8D7-B861-4246-9D73-476F8A1F4C16}" type="datetime6">
              <a:rPr lang="de-DE"/>
              <a:pPr>
                <a:defRPr/>
              </a:pPr>
              <a:t>September 13</a:t>
            </a:fld>
            <a:endParaRPr lang="de-CH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de-CH"/>
              <a:t>Präsentation</a:t>
            </a:r>
            <a:endParaRPr lang="de-CH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52507F-934D-4643-8F4E-412FC1044AF0}" type="slidenum">
              <a:rPr lang="fr-CH"/>
              <a:pPr>
                <a:defRPr/>
              </a:pPr>
              <a:t>‹#›</a:t>
            </a:fld>
            <a:endParaRPr lang="fr-C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0" name="Rectangle 66"/>
          <p:cNvSpPr>
            <a:spLocks noChangeArrowheads="1"/>
          </p:cNvSpPr>
          <p:nvPr/>
        </p:nvSpPr>
        <p:spPr bwMode="auto">
          <a:xfrm>
            <a:off x="0" y="6553200"/>
            <a:ext cx="8077200" cy="304800"/>
          </a:xfrm>
          <a:prstGeom prst="rect">
            <a:avLst/>
          </a:prstGeom>
          <a:solidFill>
            <a:srgbClr val="00339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de-CH"/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228600"/>
            <a:ext cx="8382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CH" smtClean="0"/>
              <a:t>Hier klicken, um Master-Titelformat.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765175"/>
            <a:ext cx="83058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CH" smtClean="0"/>
              <a:t>Hier klicken, um Master-Textformat zu bearbeiten.</a:t>
            </a:r>
          </a:p>
          <a:p>
            <a:pPr lvl="1"/>
            <a:r>
              <a:rPr lang="de-CH" smtClean="0"/>
              <a:t>Zweite Ebene</a:t>
            </a:r>
          </a:p>
          <a:p>
            <a:pPr lvl="2"/>
            <a:r>
              <a:rPr lang="de-CH" smtClean="0"/>
              <a:t>Dritte Ebene</a:t>
            </a:r>
          </a:p>
        </p:txBody>
      </p:sp>
      <p:sp>
        <p:nvSpPr>
          <p:cNvPr id="1034" name="Line 10"/>
          <p:cNvSpPr>
            <a:spLocks noChangeShapeType="1"/>
          </p:cNvSpPr>
          <p:nvPr/>
        </p:nvSpPr>
        <p:spPr bwMode="auto">
          <a:xfrm>
            <a:off x="381000" y="609600"/>
            <a:ext cx="8305800" cy="0"/>
          </a:xfrm>
          <a:prstGeom prst="line">
            <a:avLst/>
          </a:prstGeom>
          <a:noFill/>
          <a:ln w="38100">
            <a:solidFill>
              <a:srgbClr val="003399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de-CH"/>
          </a:p>
        </p:txBody>
      </p:sp>
      <p:pic>
        <p:nvPicPr>
          <p:cNvPr id="1030" name="Picture 29" descr="I:\Werbung\Logo AEH ohne Byline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077200" y="6545263"/>
            <a:ext cx="104457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0838" y="6583363"/>
            <a:ext cx="2133600" cy="246062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smtClean="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E400A3BD-D52F-4C6F-B481-2B055D2C746F}" type="datetime6">
              <a:rPr lang="de-DE"/>
              <a:pPr>
                <a:defRPr/>
              </a:pPr>
              <a:t>September 13</a:t>
            </a:fld>
            <a:endParaRPr lang="de-CH"/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895600" y="6600825"/>
            <a:ext cx="2900363" cy="257175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200" smtClean="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de-CH"/>
              <a:t>Präsentation</a:t>
            </a:r>
            <a:endParaRPr lang="de-CH"/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867400" y="6613525"/>
            <a:ext cx="2133600" cy="244475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75A55DF9-006F-473F-B7B1-A7C960FAE9FE}" type="slidenum">
              <a:rPr lang="fr-CH"/>
              <a:pPr>
                <a:defRPr/>
              </a:pPr>
              <a:t>‹#›</a:t>
            </a:fld>
            <a:endParaRPr lang="fr-C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</p:sldLayoutIdLst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sz="2400" b="1">
          <a:solidFill>
            <a:srgbClr val="003399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rgbClr val="003399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rgbClr val="003399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rgbClr val="003399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rgbClr val="003399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99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99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99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99"/>
          </a:solidFill>
          <a:latin typeface="Verdan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rgbClr val="003399"/>
        </a:buClr>
        <a:buSzPct val="150000"/>
        <a:buChar char="•"/>
        <a:defRPr sz="20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rgbClr val="003399"/>
        </a:buClr>
        <a:buSzPct val="150000"/>
        <a:buChar char="-"/>
        <a:defRPr sz="2000" b="1">
          <a:solidFill>
            <a:srgbClr val="003399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rgbClr val="003399"/>
        </a:buClr>
        <a:buChar char="•"/>
        <a:defRPr b="1">
          <a:solidFill>
            <a:srgbClr val="003399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Textplatzhalter 1"/>
          <p:cNvSpPr>
            <a:spLocks noGrp="1"/>
          </p:cNvSpPr>
          <p:nvPr>
            <p:ph type="body" sz="quarter" idx="13"/>
          </p:nvPr>
        </p:nvSpPr>
        <p:spPr>
          <a:xfrm>
            <a:off x="2339975" y="3284538"/>
            <a:ext cx="4392613" cy="1512887"/>
          </a:xfrm>
        </p:spPr>
        <p:txBody>
          <a:bodyPr/>
          <a:lstStyle/>
          <a:p>
            <a:pPr algn="ctr"/>
            <a:r>
              <a:rPr lang="fr-FR" smtClean="0"/>
              <a:t>Personne de contact : </a:t>
            </a:r>
            <a:br>
              <a:rPr lang="fr-FR" smtClean="0"/>
            </a:br>
            <a:r>
              <a:rPr lang="fr-FR" smtClean="0"/>
              <a:t>Fonction et tâches</a:t>
            </a:r>
            <a:endParaRPr lang="de-CH" smtClean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el 1"/>
          <p:cNvSpPr>
            <a:spLocks noGrp="1"/>
          </p:cNvSpPr>
          <p:nvPr>
            <p:ph type="title"/>
          </p:nvPr>
        </p:nvSpPr>
        <p:spPr>
          <a:xfrm>
            <a:off x="323850" y="228600"/>
            <a:ext cx="8382000" cy="381000"/>
          </a:xfrm>
        </p:spPr>
        <p:txBody>
          <a:bodyPr/>
          <a:lstStyle/>
          <a:p>
            <a:r>
              <a:rPr lang="de-CH" smtClean="0"/>
              <a:t>Qui est l‘employeur ?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81000" y="765175"/>
            <a:ext cx="8305800" cy="5334000"/>
          </a:xfrm>
        </p:spPr>
        <p:txBody>
          <a:bodyPr/>
          <a:lstStyle/>
          <a:p>
            <a:pPr marL="288925" indent="-288925">
              <a:buSzPct val="150000"/>
              <a:buFontTx/>
              <a:buChar char="•"/>
              <a:defRPr/>
            </a:pPr>
            <a:r>
              <a:rPr lang="de-CH" sz="2200" dirty="0" err="1" smtClean="0"/>
              <a:t>Toute</a:t>
            </a:r>
            <a:r>
              <a:rPr lang="de-CH" sz="2200" dirty="0" smtClean="0"/>
              <a:t> </a:t>
            </a:r>
            <a:r>
              <a:rPr lang="de-CH" sz="2200" dirty="0" err="1" smtClean="0"/>
              <a:t>personne</a:t>
            </a:r>
            <a:r>
              <a:rPr lang="de-CH" sz="2200" dirty="0" smtClean="0"/>
              <a:t> </a:t>
            </a:r>
            <a:r>
              <a:rPr lang="de-CH" sz="2200" dirty="0" err="1" smtClean="0"/>
              <a:t>physique</a:t>
            </a:r>
            <a:r>
              <a:rPr lang="de-CH" sz="2200" dirty="0" smtClean="0"/>
              <a:t> </a:t>
            </a:r>
            <a:r>
              <a:rPr lang="de-CH" sz="2200" dirty="0" err="1" smtClean="0"/>
              <a:t>ou</a:t>
            </a:r>
            <a:r>
              <a:rPr lang="de-CH" sz="2200" dirty="0" smtClean="0"/>
              <a:t> </a:t>
            </a:r>
            <a:r>
              <a:rPr lang="de-CH" sz="2200" dirty="0" err="1" smtClean="0"/>
              <a:t>morale</a:t>
            </a:r>
            <a:r>
              <a:rPr lang="de-CH" sz="2200" dirty="0" smtClean="0"/>
              <a:t> </a:t>
            </a:r>
            <a:r>
              <a:rPr lang="de-CH" sz="2200" dirty="0" err="1" smtClean="0"/>
              <a:t>qui</a:t>
            </a:r>
            <a:r>
              <a:rPr lang="de-CH" sz="2200" dirty="0" smtClean="0"/>
              <a:t> </a:t>
            </a:r>
            <a:r>
              <a:rPr lang="de-CH" sz="2200" dirty="0" err="1" smtClean="0"/>
              <a:t>occupe</a:t>
            </a:r>
            <a:r>
              <a:rPr lang="de-CH" sz="2200" dirty="0" smtClean="0"/>
              <a:t> des </a:t>
            </a:r>
            <a:r>
              <a:rPr lang="de-CH" sz="2200" dirty="0" err="1" smtClean="0"/>
              <a:t>travailleurs</a:t>
            </a:r>
            <a:r>
              <a:rPr lang="de-CH" sz="2200" dirty="0" smtClean="0"/>
              <a:t> </a:t>
            </a:r>
            <a:r>
              <a:rPr lang="de-CH" sz="2200" dirty="0" err="1" smtClean="0"/>
              <a:t>contre</a:t>
            </a:r>
            <a:r>
              <a:rPr lang="de-CH" sz="2200" dirty="0" smtClean="0"/>
              <a:t> </a:t>
            </a:r>
            <a:r>
              <a:rPr lang="de-CH" sz="2200" dirty="0" err="1" smtClean="0"/>
              <a:t>paiement</a:t>
            </a:r>
            <a:r>
              <a:rPr lang="de-CH" sz="2200" dirty="0" smtClean="0"/>
              <a:t> </a:t>
            </a:r>
            <a:r>
              <a:rPr lang="de-CH" sz="2200" dirty="0" err="1" smtClean="0"/>
              <a:t>d‘un</a:t>
            </a:r>
            <a:r>
              <a:rPr lang="de-CH" sz="2200" dirty="0" smtClean="0"/>
              <a:t> </a:t>
            </a:r>
            <a:r>
              <a:rPr lang="de-CH" sz="2200" dirty="0" err="1" smtClean="0"/>
              <a:t>salaire</a:t>
            </a:r>
            <a:r>
              <a:rPr lang="de-CH" sz="2200" dirty="0" smtClean="0"/>
              <a:t> </a:t>
            </a:r>
            <a:r>
              <a:rPr lang="de-CH" sz="2200" dirty="0" err="1" smtClean="0"/>
              <a:t>ou</a:t>
            </a:r>
            <a:r>
              <a:rPr lang="de-CH" sz="2200" dirty="0" smtClean="0"/>
              <a:t> </a:t>
            </a:r>
            <a:r>
              <a:rPr lang="de-CH" sz="2200" dirty="0" err="1" smtClean="0"/>
              <a:t>dans</a:t>
            </a:r>
            <a:r>
              <a:rPr lang="de-CH" sz="2200" dirty="0" smtClean="0"/>
              <a:t> </a:t>
            </a:r>
            <a:r>
              <a:rPr lang="de-CH" sz="2200" dirty="0" err="1" smtClean="0"/>
              <a:t>un</a:t>
            </a:r>
            <a:r>
              <a:rPr lang="de-CH" sz="2200" dirty="0" smtClean="0"/>
              <a:t> </a:t>
            </a:r>
            <a:r>
              <a:rPr lang="de-CH" sz="2200" dirty="0" err="1" smtClean="0"/>
              <a:t>but</a:t>
            </a:r>
            <a:r>
              <a:rPr lang="de-CH" sz="2200" dirty="0" smtClean="0"/>
              <a:t> de </a:t>
            </a:r>
            <a:r>
              <a:rPr lang="de-CH" sz="2200" dirty="0" err="1" smtClean="0"/>
              <a:t>formation</a:t>
            </a:r>
            <a:r>
              <a:rPr lang="de-CH" sz="2200" dirty="0" smtClean="0"/>
              <a:t> </a:t>
            </a:r>
          </a:p>
          <a:p>
            <a:pPr marL="857250" lvl="1" indent="-323850">
              <a:buSzPct val="150000"/>
              <a:buFontTx/>
              <a:buChar char="•"/>
              <a:defRPr/>
            </a:pPr>
            <a:r>
              <a:rPr lang="de-CH" dirty="0" err="1" smtClean="0"/>
              <a:t>exploitant</a:t>
            </a:r>
            <a:endParaRPr lang="de-CH" dirty="0" smtClean="0"/>
          </a:p>
          <a:p>
            <a:pPr marL="857250" lvl="1" indent="-323850">
              <a:buSzPct val="150000"/>
              <a:buFontTx/>
              <a:buChar char="•"/>
              <a:defRPr/>
            </a:pPr>
            <a:r>
              <a:rPr lang="de-CH" dirty="0" err="1" smtClean="0"/>
              <a:t>direction</a:t>
            </a:r>
            <a:r>
              <a:rPr lang="de-CH" dirty="0" smtClean="0"/>
              <a:t> </a:t>
            </a:r>
            <a:r>
              <a:rPr lang="de-CH" dirty="0" err="1" smtClean="0"/>
              <a:t>d‘une</a:t>
            </a:r>
            <a:r>
              <a:rPr lang="de-CH" dirty="0" smtClean="0"/>
              <a:t> </a:t>
            </a:r>
            <a:r>
              <a:rPr lang="de-CH" dirty="0" err="1" smtClean="0"/>
              <a:t>société</a:t>
            </a:r>
            <a:r>
              <a:rPr lang="de-CH" dirty="0" smtClean="0"/>
              <a:t> anonyme </a:t>
            </a:r>
          </a:p>
          <a:p>
            <a:pPr marL="857250" lvl="1" indent="-323850">
              <a:buSzPct val="150000"/>
              <a:buFontTx/>
              <a:buChar char="•"/>
              <a:defRPr/>
            </a:pPr>
            <a:r>
              <a:rPr lang="de-CH" dirty="0" smtClean="0"/>
              <a:t>...</a:t>
            </a:r>
          </a:p>
          <a:p>
            <a:pPr marL="288925" indent="-288925">
              <a:buSzPct val="150000"/>
              <a:buFontTx/>
              <a:buChar char="•"/>
              <a:defRPr/>
            </a:pPr>
            <a:r>
              <a:rPr lang="de-CH" sz="2200" dirty="0" err="1" smtClean="0"/>
              <a:t>L‘employeur</a:t>
            </a:r>
            <a:r>
              <a:rPr lang="de-CH" sz="2200" dirty="0" smtClean="0"/>
              <a:t> </a:t>
            </a:r>
            <a:r>
              <a:rPr lang="de-CH" sz="2200" dirty="0" err="1" smtClean="0"/>
              <a:t>porte</a:t>
            </a:r>
            <a:r>
              <a:rPr lang="de-CH" sz="2200" dirty="0" smtClean="0"/>
              <a:t> </a:t>
            </a:r>
            <a:r>
              <a:rPr lang="de-CH" sz="2200" dirty="0" err="1" smtClean="0"/>
              <a:t>toute</a:t>
            </a:r>
            <a:r>
              <a:rPr lang="de-CH" sz="2200" dirty="0" smtClean="0"/>
              <a:t> la </a:t>
            </a:r>
            <a:r>
              <a:rPr lang="de-CH" sz="2200" dirty="0" err="1" smtClean="0"/>
              <a:t>responsabilité</a:t>
            </a:r>
            <a:r>
              <a:rPr lang="de-CH" sz="2200" dirty="0" smtClean="0"/>
              <a:t> pour la </a:t>
            </a:r>
            <a:r>
              <a:rPr lang="de-CH" sz="2200" dirty="0" err="1" smtClean="0"/>
              <a:t>sécurité</a:t>
            </a:r>
            <a:r>
              <a:rPr lang="de-CH" sz="2200" dirty="0" smtClean="0"/>
              <a:t> au </a:t>
            </a:r>
            <a:r>
              <a:rPr lang="de-CH" sz="2200" dirty="0" err="1" smtClean="0"/>
              <a:t>travail</a:t>
            </a:r>
            <a:r>
              <a:rPr lang="de-CH" sz="2200" dirty="0" smtClean="0"/>
              <a:t> et la </a:t>
            </a:r>
            <a:r>
              <a:rPr lang="de-CH" sz="2200" dirty="0" err="1" smtClean="0"/>
              <a:t>protection</a:t>
            </a:r>
            <a:r>
              <a:rPr lang="de-CH" sz="2200" dirty="0" smtClean="0"/>
              <a:t> de la </a:t>
            </a:r>
            <a:r>
              <a:rPr lang="de-CH" sz="2200" dirty="0" err="1" smtClean="0"/>
              <a:t>santé</a:t>
            </a:r>
            <a:r>
              <a:rPr lang="de-CH" sz="2200" dirty="0" smtClean="0"/>
              <a:t> </a:t>
            </a:r>
          </a:p>
          <a:p>
            <a:pPr marL="288925" indent="-288925">
              <a:buSzPct val="150000"/>
              <a:buFontTx/>
              <a:buChar char="•"/>
              <a:defRPr/>
            </a:pPr>
            <a:r>
              <a:rPr lang="de-CH" sz="2200" dirty="0" err="1" smtClean="0"/>
              <a:t>L‘employeur</a:t>
            </a:r>
            <a:r>
              <a:rPr lang="de-CH" sz="2200" dirty="0" smtClean="0"/>
              <a:t> </a:t>
            </a:r>
            <a:r>
              <a:rPr lang="de-CH" sz="2200" dirty="0" err="1" smtClean="0"/>
              <a:t>peut</a:t>
            </a:r>
            <a:r>
              <a:rPr lang="de-CH" sz="2200" dirty="0" smtClean="0"/>
              <a:t> </a:t>
            </a:r>
            <a:r>
              <a:rPr lang="de-CH" sz="2200" dirty="0" err="1" smtClean="0"/>
              <a:t>déléguer</a:t>
            </a:r>
            <a:r>
              <a:rPr lang="de-CH" sz="2200" dirty="0" smtClean="0"/>
              <a:t> </a:t>
            </a:r>
            <a:r>
              <a:rPr lang="de-CH" sz="2200" dirty="0" err="1" smtClean="0"/>
              <a:t>certains</a:t>
            </a:r>
            <a:r>
              <a:rPr lang="de-CH" sz="2200" dirty="0" smtClean="0"/>
              <a:t> </a:t>
            </a:r>
            <a:r>
              <a:rPr lang="de-CH" sz="2200" dirty="0" err="1" smtClean="0"/>
              <a:t>tâches</a:t>
            </a:r>
            <a:endParaRPr lang="de-CH" sz="2200" dirty="0" smtClean="0"/>
          </a:p>
          <a:p>
            <a:pPr marL="857250" lvl="1" indent="-323850">
              <a:buSzPct val="150000"/>
              <a:buFontTx/>
              <a:buChar char="•"/>
              <a:defRPr/>
            </a:pPr>
            <a:r>
              <a:rPr lang="de-CH" dirty="0" smtClean="0"/>
              <a:t>p. ex. PERCO </a:t>
            </a:r>
          </a:p>
          <a:p>
            <a:pPr marL="857250" lvl="1" indent="-323850">
              <a:buSzPct val="150000"/>
              <a:buFontTx/>
              <a:buChar char="•"/>
              <a:defRPr/>
            </a:pPr>
            <a:r>
              <a:rPr lang="de-CH" dirty="0" smtClean="0"/>
              <a:t>p. ex. </a:t>
            </a:r>
            <a:r>
              <a:rPr lang="de-CH" dirty="0" err="1" smtClean="0"/>
              <a:t>employés</a:t>
            </a:r>
            <a:r>
              <a:rPr lang="de-CH" dirty="0" smtClean="0"/>
              <a:t> en </a:t>
            </a:r>
            <a:r>
              <a:rPr lang="de-CH" dirty="0" err="1" smtClean="0"/>
              <a:t>tant</a:t>
            </a:r>
            <a:r>
              <a:rPr lang="de-CH" dirty="0" smtClean="0"/>
              <a:t> </a:t>
            </a:r>
            <a:r>
              <a:rPr lang="de-CH" dirty="0" err="1" smtClean="0"/>
              <a:t>que</a:t>
            </a:r>
            <a:r>
              <a:rPr lang="de-CH" dirty="0" smtClean="0"/>
              <a:t> </a:t>
            </a:r>
            <a:r>
              <a:rPr lang="de-CH" dirty="0" err="1" smtClean="0"/>
              <a:t>supérieurs</a:t>
            </a:r>
            <a:r>
              <a:rPr lang="de-CH" dirty="0" smtClean="0"/>
              <a:t> </a:t>
            </a:r>
          </a:p>
          <a:p>
            <a:pPr marL="288925" indent="-288925">
              <a:buSzPct val="150000"/>
              <a:buFontTx/>
              <a:buChar char="•"/>
              <a:defRPr/>
            </a:pPr>
            <a:r>
              <a:rPr lang="de-CH" sz="2200" dirty="0" smtClean="0"/>
              <a:t>Les </a:t>
            </a:r>
            <a:r>
              <a:rPr lang="de-CH" sz="2200" dirty="0" err="1" smtClean="0"/>
              <a:t>employés</a:t>
            </a:r>
            <a:r>
              <a:rPr lang="de-CH" sz="2200" dirty="0" smtClean="0"/>
              <a:t> </a:t>
            </a:r>
            <a:r>
              <a:rPr lang="de-CH" sz="2200" dirty="0" err="1" smtClean="0"/>
              <a:t>sont</a:t>
            </a:r>
            <a:r>
              <a:rPr lang="de-CH" sz="2200" dirty="0" smtClean="0"/>
              <a:t> </a:t>
            </a:r>
            <a:r>
              <a:rPr lang="de-CH" sz="2200" dirty="0" err="1" smtClean="0"/>
              <a:t>alors</a:t>
            </a:r>
            <a:r>
              <a:rPr lang="de-CH" sz="2200" dirty="0" smtClean="0"/>
              <a:t> </a:t>
            </a:r>
            <a:r>
              <a:rPr lang="de-CH" sz="2200" dirty="0" err="1" smtClean="0"/>
              <a:t>soumis</a:t>
            </a:r>
            <a:r>
              <a:rPr lang="de-CH" sz="2200" dirty="0" smtClean="0"/>
              <a:t> </a:t>
            </a:r>
            <a:r>
              <a:rPr lang="de-CH" sz="2200" dirty="0" err="1" smtClean="0"/>
              <a:t>aux</a:t>
            </a:r>
            <a:r>
              <a:rPr lang="de-CH" sz="2200" dirty="0" smtClean="0"/>
              <a:t> </a:t>
            </a:r>
            <a:r>
              <a:rPr lang="de-CH" sz="2200" dirty="0" err="1" smtClean="0"/>
              <a:t>mêmes</a:t>
            </a:r>
            <a:r>
              <a:rPr lang="de-CH" sz="2200" dirty="0" smtClean="0"/>
              <a:t> </a:t>
            </a:r>
            <a:r>
              <a:rPr lang="de-CH" sz="2200" dirty="0" err="1" smtClean="0"/>
              <a:t>obligations</a:t>
            </a:r>
            <a:r>
              <a:rPr lang="de-CH" sz="2200" dirty="0" smtClean="0"/>
              <a:t> </a:t>
            </a:r>
            <a:r>
              <a:rPr lang="de-CH" sz="2200" dirty="0" err="1" smtClean="0"/>
              <a:t>que</a:t>
            </a:r>
            <a:r>
              <a:rPr lang="de-CH" sz="2200" dirty="0" smtClean="0"/>
              <a:t> </a:t>
            </a:r>
            <a:r>
              <a:rPr lang="de-CH" sz="2200" dirty="0" err="1" smtClean="0"/>
              <a:t>l‘employeur</a:t>
            </a:r>
            <a:endParaRPr lang="de-CH" sz="2200" dirty="0" smtClean="0"/>
          </a:p>
          <a:p>
            <a:pPr>
              <a:defRPr/>
            </a:pPr>
            <a:endParaRPr lang="de-CH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el 1"/>
          <p:cNvSpPr>
            <a:spLocks noGrp="1"/>
          </p:cNvSpPr>
          <p:nvPr>
            <p:ph type="title"/>
          </p:nvPr>
        </p:nvSpPr>
        <p:spPr>
          <a:xfrm>
            <a:off x="323850" y="228600"/>
            <a:ext cx="8382000" cy="381000"/>
          </a:xfrm>
        </p:spPr>
        <p:txBody>
          <a:bodyPr/>
          <a:lstStyle/>
          <a:p>
            <a:r>
              <a:rPr lang="de-CH" smtClean="0"/>
              <a:t>Déléguer des responsabilités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81000" y="765175"/>
            <a:ext cx="8305800" cy="5334000"/>
          </a:xfrm>
        </p:spPr>
        <p:txBody>
          <a:bodyPr/>
          <a:lstStyle/>
          <a:p>
            <a:pPr marL="288925" indent="-288925">
              <a:buSzPct val="150000"/>
              <a:buFontTx/>
              <a:buChar char="•"/>
              <a:defRPr/>
            </a:pPr>
            <a:r>
              <a:rPr lang="de-CH" dirty="0" smtClean="0"/>
              <a:t>La </a:t>
            </a:r>
            <a:r>
              <a:rPr lang="de-CH" dirty="0" err="1" smtClean="0"/>
              <a:t>direction</a:t>
            </a:r>
            <a:r>
              <a:rPr lang="de-CH" dirty="0" smtClean="0"/>
              <a:t> </a:t>
            </a:r>
            <a:r>
              <a:rPr lang="de-CH" dirty="0" err="1" smtClean="0"/>
              <a:t>est</a:t>
            </a:r>
            <a:r>
              <a:rPr lang="de-CH" dirty="0" smtClean="0"/>
              <a:t> en </a:t>
            </a:r>
            <a:r>
              <a:rPr lang="de-CH" dirty="0" err="1" smtClean="0"/>
              <a:t>principe</a:t>
            </a:r>
            <a:r>
              <a:rPr lang="de-CH" dirty="0" smtClean="0"/>
              <a:t> </a:t>
            </a:r>
            <a:r>
              <a:rPr lang="de-CH" dirty="0" err="1" smtClean="0"/>
              <a:t>responsable</a:t>
            </a:r>
            <a:r>
              <a:rPr lang="de-CH" dirty="0" smtClean="0"/>
              <a:t>	</a:t>
            </a:r>
          </a:p>
          <a:p>
            <a:pPr marL="288925" indent="-288925">
              <a:buSzPct val="150000"/>
              <a:buFontTx/>
              <a:buChar char="•"/>
              <a:defRPr/>
            </a:pPr>
            <a:r>
              <a:rPr lang="de-CH" dirty="0" smtClean="0"/>
              <a:t>Elle </a:t>
            </a:r>
            <a:r>
              <a:rPr lang="de-CH" dirty="0" err="1" smtClean="0"/>
              <a:t>peut</a:t>
            </a:r>
            <a:r>
              <a:rPr lang="de-CH" dirty="0" smtClean="0"/>
              <a:t> </a:t>
            </a:r>
            <a:r>
              <a:rPr lang="de-CH" dirty="0" err="1" smtClean="0"/>
              <a:t>déléguer</a:t>
            </a:r>
            <a:r>
              <a:rPr lang="de-CH" dirty="0" smtClean="0"/>
              <a:t> des </a:t>
            </a:r>
            <a:r>
              <a:rPr lang="de-CH" dirty="0" err="1" smtClean="0"/>
              <a:t>tâches</a:t>
            </a:r>
            <a:r>
              <a:rPr lang="de-CH" dirty="0" smtClean="0"/>
              <a:t> en interne</a:t>
            </a:r>
          </a:p>
          <a:p>
            <a:pPr marL="288925" indent="-288925">
              <a:buSzPct val="150000"/>
              <a:buFontTx/>
              <a:buChar char="•"/>
              <a:defRPr/>
            </a:pPr>
            <a:r>
              <a:rPr lang="de-CH" dirty="0" err="1" smtClean="0"/>
              <a:t>Déléguer</a:t>
            </a:r>
            <a:r>
              <a:rPr lang="de-CH" dirty="0" smtClean="0"/>
              <a:t> </a:t>
            </a:r>
            <a:r>
              <a:rPr lang="de-CH" dirty="0" err="1" smtClean="0"/>
              <a:t>nécessite</a:t>
            </a:r>
            <a:r>
              <a:rPr lang="de-CH" dirty="0" smtClean="0"/>
              <a:t> la </a:t>
            </a:r>
            <a:r>
              <a:rPr lang="de-CH" dirty="0" err="1" smtClean="0"/>
              <a:t>définition</a:t>
            </a:r>
            <a:r>
              <a:rPr lang="de-CH" dirty="0" smtClean="0"/>
              <a:t> de </a:t>
            </a:r>
            <a:r>
              <a:rPr lang="de-CH" dirty="0" err="1" smtClean="0"/>
              <a:t>droits</a:t>
            </a:r>
            <a:r>
              <a:rPr lang="de-CH" dirty="0" smtClean="0"/>
              <a:t> et </a:t>
            </a:r>
            <a:r>
              <a:rPr lang="de-CH" dirty="0" err="1" smtClean="0"/>
              <a:t>obligations</a:t>
            </a:r>
            <a:r>
              <a:rPr lang="de-CH" dirty="0" smtClean="0"/>
              <a:t> </a:t>
            </a:r>
          </a:p>
          <a:p>
            <a:pPr marL="288925" indent="-288925">
              <a:buSzPct val="150000"/>
              <a:buFontTx/>
              <a:buChar char="•"/>
              <a:defRPr/>
            </a:pPr>
            <a:r>
              <a:rPr lang="de-CH" dirty="0" err="1" smtClean="0"/>
              <a:t>L‘expérience</a:t>
            </a:r>
            <a:r>
              <a:rPr lang="de-CH" dirty="0" smtClean="0"/>
              <a:t> a </a:t>
            </a:r>
            <a:r>
              <a:rPr lang="de-CH" dirty="0" err="1" smtClean="0"/>
              <a:t>montré</a:t>
            </a:r>
            <a:r>
              <a:rPr lang="de-CH" dirty="0" smtClean="0"/>
              <a:t> </a:t>
            </a:r>
            <a:r>
              <a:rPr lang="de-CH" dirty="0" err="1" smtClean="0"/>
              <a:t>l‘efficacité</a:t>
            </a:r>
            <a:r>
              <a:rPr lang="de-CH" dirty="0" smtClean="0"/>
              <a:t> de la </a:t>
            </a:r>
            <a:r>
              <a:rPr lang="de-CH" dirty="0" err="1" smtClean="0"/>
              <a:t>nomination</a:t>
            </a:r>
            <a:r>
              <a:rPr lang="de-CH" dirty="0" smtClean="0"/>
              <a:t> </a:t>
            </a:r>
            <a:r>
              <a:rPr lang="de-CH" dirty="0" err="1" smtClean="0"/>
              <a:t>d‘une</a:t>
            </a:r>
            <a:r>
              <a:rPr lang="de-CH" dirty="0" smtClean="0"/>
              <a:t> </a:t>
            </a:r>
            <a:r>
              <a:rPr lang="de-CH" dirty="0" err="1" smtClean="0"/>
              <a:t>personne</a:t>
            </a:r>
            <a:r>
              <a:rPr lang="de-CH" dirty="0" smtClean="0"/>
              <a:t> de </a:t>
            </a:r>
            <a:r>
              <a:rPr lang="de-CH" dirty="0" err="1" smtClean="0"/>
              <a:t>contact</a:t>
            </a:r>
            <a:r>
              <a:rPr lang="de-CH" dirty="0" smtClean="0"/>
              <a:t> (PERCO) comme </a:t>
            </a:r>
            <a:r>
              <a:rPr lang="de-CH" dirty="0" err="1" smtClean="0"/>
              <a:t>coordinateur</a:t>
            </a:r>
            <a:r>
              <a:rPr lang="de-CH" dirty="0" smtClean="0"/>
              <a:t> interne </a:t>
            </a:r>
          </a:p>
          <a:p>
            <a:pPr marL="288925" indent="-288925">
              <a:buSzPct val="150000"/>
              <a:buFontTx/>
              <a:buChar char="•"/>
              <a:defRPr/>
            </a:pPr>
            <a:r>
              <a:rPr lang="de-CH" dirty="0" err="1" smtClean="0"/>
              <a:t>Déléguer</a:t>
            </a:r>
            <a:r>
              <a:rPr lang="de-CH" dirty="0" smtClean="0"/>
              <a:t> ne </a:t>
            </a:r>
            <a:r>
              <a:rPr lang="de-CH" dirty="0" err="1" smtClean="0"/>
              <a:t>signifie</a:t>
            </a:r>
            <a:r>
              <a:rPr lang="de-CH" dirty="0" smtClean="0"/>
              <a:t> </a:t>
            </a:r>
            <a:r>
              <a:rPr lang="de-CH" dirty="0" err="1" smtClean="0"/>
              <a:t>pas</a:t>
            </a:r>
            <a:r>
              <a:rPr lang="de-CH" dirty="0" smtClean="0"/>
              <a:t> </a:t>
            </a:r>
            <a:r>
              <a:rPr lang="de-CH" dirty="0" err="1" smtClean="0"/>
              <a:t>renoncer</a:t>
            </a:r>
            <a:r>
              <a:rPr lang="de-CH" dirty="0" smtClean="0"/>
              <a:t> à </a:t>
            </a:r>
            <a:r>
              <a:rPr lang="de-CH" dirty="0" err="1" smtClean="0"/>
              <a:t>ses</a:t>
            </a:r>
            <a:r>
              <a:rPr lang="de-CH" dirty="0" smtClean="0"/>
              <a:t> </a:t>
            </a:r>
            <a:r>
              <a:rPr lang="de-CH" dirty="0" err="1" smtClean="0"/>
              <a:t>responsabilités</a:t>
            </a:r>
            <a:endParaRPr lang="de-CH" dirty="0" smtClean="0"/>
          </a:p>
          <a:p>
            <a:pPr marL="288925" indent="-288925">
              <a:buSzPct val="150000"/>
              <a:buFontTx/>
              <a:buChar char="•"/>
              <a:defRPr/>
            </a:pPr>
            <a:r>
              <a:rPr lang="de-CH" dirty="0" err="1" smtClean="0"/>
              <a:t>Déléguer</a:t>
            </a:r>
            <a:r>
              <a:rPr lang="de-CH" dirty="0" smtClean="0"/>
              <a:t> </a:t>
            </a:r>
            <a:r>
              <a:rPr lang="de-CH" dirty="0" err="1" smtClean="0"/>
              <a:t>nécessite</a:t>
            </a:r>
            <a:r>
              <a:rPr lang="de-CH" dirty="0" smtClean="0"/>
              <a:t> </a:t>
            </a:r>
            <a:r>
              <a:rPr lang="de-CH" dirty="0" err="1" smtClean="0"/>
              <a:t>toujours</a:t>
            </a:r>
            <a:r>
              <a:rPr lang="de-CH" dirty="0" smtClean="0"/>
              <a:t> </a:t>
            </a:r>
            <a:r>
              <a:rPr lang="de-CH" dirty="0" err="1" smtClean="0"/>
              <a:t>un</a:t>
            </a:r>
            <a:r>
              <a:rPr lang="de-CH" dirty="0" smtClean="0"/>
              <a:t> </a:t>
            </a:r>
            <a:r>
              <a:rPr lang="de-CH" dirty="0" err="1" smtClean="0"/>
              <a:t>contrôle</a:t>
            </a:r>
            <a:endParaRPr lang="de-CH" dirty="0" smtClean="0"/>
          </a:p>
          <a:p>
            <a:pPr>
              <a:defRPr/>
            </a:pPr>
            <a:endParaRPr lang="de-CH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itel 1"/>
          <p:cNvSpPr>
            <a:spLocks noGrp="1"/>
          </p:cNvSpPr>
          <p:nvPr>
            <p:ph type="title"/>
          </p:nvPr>
        </p:nvSpPr>
        <p:spPr>
          <a:xfrm>
            <a:off x="323850" y="228600"/>
            <a:ext cx="8382000" cy="381000"/>
          </a:xfrm>
        </p:spPr>
        <p:txBody>
          <a:bodyPr/>
          <a:lstStyle/>
          <a:p>
            <a:r>
              <a:rPr lang="de-CH" smtClean="0"/>
              <a:t>Déléguer des responsabilités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81000" y="765175"/>
            <a:ext cx="8305800" cy="5334000"/>
          </a:xfrm>
        </p:spPr>
        <p:txBody>
          <a:bodyPr/>
          <a:lstStyle/>
          <a:p>
            <a:pPr marL="288925" indent="-288925">
              <a:buSzPct val="150000"/>
              <a:buFontTx/>
              <a:buChar char="•"/>
              <a:defRPr/>
            </a:pPr>
            <a:r>
              <a:rPr lang="de-CH" dirty="0" smtClean="0"/>
              <a:t>La </a:t>
            </a:r>
            <a:r>
              <a:rPr lang="de-CH" dirty="0" err="1" smtClean="0"/>
              <a:t>direction</a:t>
            </a:r>
            <a:r>
              <a:rPr lang="de-CH" dirty="0" smtClean="0"/>
              <a:t> </a:t>
            </a:r>
            <a:r>
              <a:rPr lang="de-CH" dirty="0" err="1" smtClean="0"/>
              <a:t>est</a:t>
            </a:r>
            <a:r>
              <a:rPr lang="de-CH" dirty="0" smtClean="0"/>
              <a:t> en </a:t>
            </a:r>
            <a:r>
              <a:rPr lang="de-CH" dirty="0" err="1" smtClean="0"/>
              <a:t>principe</a:t>
            </a:r>
            <a:r>
              <a:rPr lang="de-CH" dirty="0" smtClean="0"/>
              <a:t> </a:t>
            </a:r>
            <a:r>
              <a:rPr lang="de-CH" dirty="0" err="1" smtClean="0"/>
              <a:t>responsable</a:t>
            </a:r>
            <a:r>
              <a:rPr lang="de-CH" dirty="0" smtClean="0"/>
              <a:t>	</a:t>
            </a:r>
          </a:p>
          <a:p>
            <a:pPr marL="288925" indent="-288925">
              <a:buSzPct val="150000"/>
              <a:buFontTx/>
              <a:buChar char="•"/>
              <a:defRPr/>
            </a:pPr>
            <a:r>
              <a:rPr lang="de-CH" dirty="0" smtClean="0"/>
              <a:t>Elle </a:t>
            </a:r>
            <a:r>
              <a:rPr lang="de-CH" dirty="0" err="1" smtClean="0"/>
              <a:t>peut</a:t>
            </a:r>
            <a:r>
              <a:rPr lang="de-CH" dirty="0" smtClean="0"/>
              <a:t> </a:t>
            </a:r>
            <a:r>
              <a:rPr lang="de-CH" dirty="0" err="1" smtClean="0"/>
              <a:t>déléguer</a:t>
            </a:r>
            <a:r>
              <a:rPr lang="de-CH" dirty="0" smtClean="0"/>
              <a:t> des </a:t>
            </a:r>
            <a:r>
              <a:rPr lang="de-CH" dirty="0" err="1" smtClean="0"/>
              <a:t>tâches</a:t>
            </a:r>
            <a:r>
              <a:rPr lang="de-CH" dirty="0" smtClean="0"/>
              <a:t> en interne</a:t>
            </a:r>
          </a:p>
          <a:p>
            <a:pPr marL="288925" indent="-288925">
              <a:buSzPct val="150000"/>
              <a:buFontTx/>
              <a:buChar char="•"/>
              <a:defRPr/>
            </a:pPr>
            <a:r>
              <a:rPr lang="de-CH" dirty="0" err="1" smtClean="0"/>
              <a:t>Déléguer</a:t>
            </a:r>
            <a:r>
              <a:rPr lang="de-CH" dirty="0" smtClean="0"/>
              <a:t> </a:t>
            </a:r>
            <a:r>
              <a:rPr lang="de-CH" dirty="0" err="1" smtClean="0"/>
              <a:t>nécessite</a:t>
            </a:r>
            <a:r>
              <a:rPr lang="de-CH" dirty="0" smtClean="0"/>
              <a:t> la </a:t>
            </a:r>
            <a:r>
              <a:rPr lang="de-CH" dirty="0" err="1" smtClean="0"/>
              <a:t>définition</a:t>
            </a:r>
            <a:r>
              <a:rPr lang="de-CH" dirty="0" smtClean="0"/>
              <a:t> de </a:t>
            </a:r>
            <a:r>
              <a:rPr lang="de-CH" dirty="0" err="1" smtClean="0"/>
              <a:t>droits</a:t>
            </a:r>
            <a:r>
              <a:rPr lang="de-CH" dirty="0" smtClean="0"/>
              <a:t> et </a:t>
            </a:r>
            <a:r>
              <a:rPr lang="de-CH" dirty="0" err="1" smtClean="0"/>
              <a:t>obligations</a:t>
            </a:r>
            <a:r>
              <a:rPr lang="de-CH" dirty="0" smtClean="0"/>
              <a:t> </a:t>
            </a:r>
          </a:p>
          <a:p>
            <a:pPr marL="288925" indent="-288925">
              <a:buSzPct val="150000"/>
              <a:buFontTx/>
              <a:buChar char="•"/>
              <a:defRPr/>
            </a:pPr>
            <a:r>
              <a:rPr lang="de-CH" dirty="0" err="1" smtClean="0"/>
              <a:t>L‘expérience</a:t>
            </a:r>
            <a:r>
              <a:rPr lang="de-CH" dirty="0" smtClean="0"/>
              <a:t> a </a:t>
            </a:r>
            <a:r>
              <a:rPr lang="de-CH" dirty="0" err="1" smtClean="0"/>
              <a:t>montré</a:t>
            </a:r>
            <a:r>
              <a:rPr lang="de-CH" dirty="0" smtClean="0"/>
              <a:t> </a:t>
            </a:r>
            <a:r>
              <a:rPr lang="de-CH" dirty="0" err="1" smtClean="0"/>
              <a:t>l‘efficacité</a:t>
            </a:r>
            <a:r>
              <a:rPr lang="de-CH" dirty="0" smtClean="0"/>
              <a:t> de la </a:t>
            </a:r>
            <a:r>
              <a:rPr lang="de-CH" dirty="0" err="1" smtClean="0"/>
              <a:t>nomination</a:t>
            </a:r>
            <a:r>
              <a:rPr lang="de-CH" dirty="0" smtClean="0"/>
              <a:t> </a:t>
            </a:r>
            <a:r>
              <a:rPr lang="de-CH" dirty="0" err="1" smtClean="0"/>
              <a:t>d‘une</a:t>
            </a:r>
            <a:r>
              <a:rPr lang="de-CH" dirty="0" smtClean="0"/>
              <a:t> </a:t>
            </a:r>
            <a:r>
              <a:rPr lang="de-CH" dirty="0" err="1" smtClean="0"/>
              <a:t>personne</a:t>
            </a:r>
            <a:r>
              <a:rPr lang="de-CH" dirty="0" smtClean="0"/>
              <a:t> de </a:t>
            </a:r>
            <a:r>
              <a:rPr lang="de-CH" dirty="0" err="1" smtClean="0"/>
              <a:t>contact</a:t>
            </a:r>
            <a:r>
              <a:rPr lang="de-CH" dirty="0" smtClean="0"/>
              <a:t> (PERCO) comme </a:t>
            </a:r>
            <a:r>
              <a:rPr lang="de-CH" dirty="0" err="1" smtClean="0"/>
              <a:t>coordinateur</a:t>
            </a:r>
            <a:r>
              <a:rPr lang="de-CH" dirty="0" smtClean="0"/>
              <a:t> interne </a:t>
            </a:r>
          </a:p>
          <a:p>
            <a:pPr marL="288925" indent="-288925">
              <a:buSzPct val="150000"/>
              <a:buFontTx/>
              <a:buChar char="•"/>
              <a:defRPr/>
            </a:pPr>
            <a:r>
              <a:rPr lang="de-CH" dirty="0" err="1" smtClean="0"/>
              <a:t>Déléguer</a:t>
            </a:r>
            <a:r>
              <a:rPr lang="de-CH" dirty="0" smtClean="0"/>
              <a:t> ne </a:t>
            </a:r>
            <a:r>
              <a:rPr lang="de-CH" dirty="0" err="1" smtClean="0"/>
              <a:t>signifie</a:t>
            </a:r>
            <a:r>
              <a:rPr lang="de-CH" dirty="0" smtClean="0"/>
              <a:t> </a:t>
            </a:r>
            <a:r>
              <a:rPr lang="de-CH" dirty="0" err="1" smtClean="0"/>
              <a:t>pas</a:t>
            </a:r>
            <a:r>
              <a:rPr lang="de-CH" dirty="0" smtClean="0"/>
              <a:t> </a:t>
            </a:r>
            <a:r>
              <a:rPr lang="de-CH" dirty="0" err="1" smtClean="0"/>
              <a:t>renoncer</a:t>
            </a:r>
            <a:r>
              <a:rPr lang="de-CH" dirty="0" smtClean="0"/>
              <a:t> à </a:t>
            </a:r>
            <a:r>
              <a:rPr lang="de-CH" dirty="0" err="1" smtClean="0"/>
              <a:t>ses</a:t>
            </a:r>
            <a:r>
              <a:rPr lang="de-CH" dirty="0" smtClean="0"/>
              <a:t> </a:t>
            </a:r>
            <a:r>
              <a:rPr lang="de-CH" dirty="0" err="1" smtClean="0"/>
              <a:t>responsabilités</a:t>
            </a:r>
            <a:endParaRPr lang="de-CH" dirty="0" smtClean="0"/>
          </a:p>
          <a:p>
            <a:pPr marL="288925" indent="-288925">
              <a:buSzPct val="150000"/>
              <a:buFontTx/>
              <a:buChar char="•"/>
              <a:defRPr/>
            </a:pPr>
            <a:r>
              <a:rPr lang="de-CH" dirty="0" err="1" smtClean="0"/>
              <a:t>Déléguer</a:t>
            </a:r>
            <a:r>
              <a:rPr lang="de-CH" dirty="0" smtClean="0"/>
              <a:t> </a:t>
            </a:r>
            <a:r>
              <a:rPr lang="de-CH" dirty="0" err="1" smtClean="0"/>
              <a:t>nécessite</a:t>
            </a:r>
            <a:r>
              <a:rPr lang="de-CH" dirty="0" smtClean="0"/>
              <a:t> </a:t>
            </a:r>
            <a:r>
              <a:rPr lang="de-CH" dirty="0" err="1" smtClean="0"/>
              <a:t>toujours</a:t>
            </a:r>
            <a:r>
              <a:rPr lang="de-CH" dirty="0" smtClean="0"/>
              <a:t> </a:t>
            </a:r>
            <a:r>
              <a:rPr lang="de-CH" dirty="0" err="1" smtClean="0"/>
              <a:t>un</a:t>
            </a:r>
            <a:r>
              <a:rPr lang="de-CH" dirty="0" smtClean="0"/>
              <a:t> </a:t>
            </a:r>
            <a:r>
              <a:rPr lang="de-CH" dirty="0" err="1" smtClean="0"/>
              <a:t>contrôle</a:t>
            </a:r>
            <a:endParaRPr lang="de-CH" dirty="0" smtClean="0"/>
          </a:p>
          <a:p>
            <a:pPr>
              <a:defRPr/>
            </a:pPr>
            <a:endParaRPr lang="de-CH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el 1"/>
          <p:cNvSpPr>
            <a:spLocks noGrp="1"/>
          </p:cNvSpPr>
          <p:nvPr>
            <p:ph type="title"/>
          </p:nvPr>
        </p:nvSpPr>
        <p:spPr>
          <a:xfrm>
            <a:off x="323850" y="228600"/>
            <a:ext cx="8382000" cy="381000"/>
          </a:xfrm>
        </p:spPr>
        <p:txBody>
          <a:bodyPr/>
          <a:lstStyle/>
          <a:p>
            <a:r>
              <a:rPr lang="de-CH" smtClean="0"/>
              <a:t>Concept de la solution de branche</a:t>
            </a:r>
          </a:p>
        </p:txBody>
      </p:sp>
      <p:sp>
        <p:nvSpPr>
          <p:cNvPr id="21506" name="Inhaltsplatzhalter 2"/>
          <p:cNvSpPr>
            <a:spLocks noGrp="1"/>
          </p:cNvSpPr>
          <p:nvPr>
            <p:ph idx="1"/>
          </p:nvPr>
        </p:nvSpPr>
        <p:spPr>
          <a:xfrm>
            <a:off x="381000" y="765175"/>
            <a:ext cx="8305800" cy="5334000"/>
          </a:xfrm>
        </p:spPr>
        <p:txBody>
          <a:bodyPr/>
          <a:lstStyle/>
          <a:p>
            <a:pPr>
              <a:buFontTx/>
              <a:buNone/>
            </a:pPr>
            <a:endParaRPr lang="de-CH" smtClean="0"/>
          </a:p>
        </p:txBody>
      </p:sp>
      <p:grpSp>
        <p:nvGrpSpPr>
          <p:cNvPr id="21507" name="Gruppieren 10"/>
          <p:cNvGrpSpPr>
            <a:grpSpLocks/>
          </p:cNvGrpSpPr>
          <p:nvPr/>
        </p:nvGrpSpPr>
        <p:grpSpPr bwMode="auto">
          <a:xfrm>
            <a:off x="1166813" y="2071688"/>
            <a:ext cx="6772275" cy="2882900"/>
            <a:chOff x="1166813" y="2071688"/>
            <a:chExt cx="6772275" cy="2882900"/>
          </a:xfrm>
        </p:grpSpPr>
        <p:sp>
          <p:nvSpPr>
            <p:cNvPr id="12" name="Rectangle 1042"/>
            <p:cNvSpPr>
              <a:spLocks noChangeArrowheads="1"/>
            </p:cNvSpPr>
            <p:nvPr/>
          </p:nvSpPr>
          <p:spPr bwMode="auto">
            <a:xfrm>
              <a:off x="1319213" y="2071688"/>
              <a:ext cx="2349500" cy="673100"/>
            </a:xfrm>
            <a:prstGeom prst="rect">
              <a:avLst/>
            </a:prstGeom>
            <a:solidFill>
              <a:srgbClr val="DDDDDD"/>
            </a:solidFill>
            <a:ln w="12700">
              <a:noFill/>
              <a:miter lim="800000"/>
              <a:headEnd/>
              <a:tailEnd/>
            </a:ln>
          </p:spPr>
          <p:txBody>
            <a:bodyPr wrap="none" lIns="92075" tIns="46038" rIns="92075" bIns="46038" anchor="ctr"/>
            <a:lstStyle/>
            <a:p>
              <a:pPr algn="ctr" defTabSz="762000" eaLnBrk="0" hangingPunct="0">
                <a:defRPr/>
              </a:pPr>
              <a:r>
                <a:rPr lang="de-CH" sz="2000" b="1" dirty="0">
                  <a:solidFill>
                    <a:srgbClr val="0041C4"/>
                  </a:solidFill>
                  <a:latin typeface="+mn-lt"/>
                </a:rPr>
                <a:t>Fixer les </a:t>
              </a:r>
              <a:r>
                <a:rPr lang="de-CH" sz="2000" b="1" dirty="0" err="1">
                  <a:solidFill>
                    <a:srgbClr val="0041C4"/>
                  </a:solidFill>
                  <a:latin typeface="+mn-lt"/>
                </a:rPr>
                <a:t>objectifs</a:t>
              </a:r>
              <a:endParaRPr lang="de-CH" sz="2000" b="1" dirty="0">
                <a:solidFill>
                  <a:srgbClr val="0041C4"/>
                </a:solidFill>
                <a:latin typeface="+mn-lt"/>
              </a:endParaRPr>
            </a:p>
          </p:txBody>
        </p:sp>
        <p:sp>
          <p:nvSpPr>
            <p:cNvPr id="13" name="Rectangle 1043"/>
            <p:cNvSpPr>
              <a:spLocks noChangeArrowheads="1"/>
            </p:cNvSpPr>
            <p:nvPr/>
          </p:nvSpPr>
          <p:spPr bwMode="auto">
            <a:xfrm>
              <a:off x="5281613" y="4281488"/>
              <a:ext cx="2643187" cy="673100"/>
            </a:xfrm>
            <a:prstGeom prst="rect">
              <a:avLst/>
            </a:prstGeom>
            <a:solidFill>
              <a:srgbClr val="DDDDDD"/>
            </a:solidFill>
            <a:ln w="12700">
              <a:noFill/>
              <a:miter lim="800000"/>
              <a:headEnd/>
              <a:tailEnd/>
            </a:ln>
          </p:spPr>
          <p:txBody>
            <a:bodyPr wrap="none" lIns="92075" tIns="46038" rIns="92075" bIns="46038" anchor="ctr"/>
            <a:lstStyle/>
            <a:p>
              <a:pPr algn="ctr" defTabSz="762000" eaLnBrk="0" hangingPunct="0">
                <a:defRPr/>
              </a:pPr>
              <a:r>
                <a:rPr lang="de-CH" sz="2000" b="1" dirty="0" err="1">
                  <a:solidFill>
                    <a:srgbClr val="0041C4"/>
                  </a:solidFill>
                  <a:latin typeface="+mn-lt"/>
                </a:rPr>
                <a:t>Mettre</a:t>
              </a:r>
              <a:r>
                <a:rPr lang="de-CH" sz="2000" b="1" dirty="0">
                  <a:solidFill>
                    <a:srgbClr val="0041C4"/>
                  </a:solidFill>
                  <a:latin typeface="+mn-lt"/>
                </a:rPr>
                <a:t> les </a:t>
              </a:r>
              <a:r>
                <a:rPr lang="de-CH" sz="2000" b="1" dirty="0" err="1">
                  <a:solidFill>
                    <a:srgbClr val="0041C4"/>
                  </a:solidFill>
                  <a:latin typeface="+mn-lt"/>
                </a:rPr>
                <a:t>mesures</a:t>
              </a:r>
              <a:r>
                <a:rPr lang="de-CH" sz="2000" b="1" dirty="0">
                  <a:solidFill>
                    <a:srgbClr val="0041C4"/>
                  </a:solidFill>
                  <a:latin typeface="+mn-lt"/>
                </a:rPr>
                <a:t> </a:t>
              </a:r>
              <a:br>
                <a:rPr lang="de-CH" sz="2000" b="1" dirty="0">
                  <a:solidFill>
                    <a:srgbClr val="0041C4"/>
                  </a:solidFill>
                  <a:latin typeface="+mn-lt"/>
                </a:rPr>
              </a:br>
              <a:r>
                <a:rPr lang="de-CH" sz="2000" b="1" dirty="0">
                  <a:solidFill>
                    <a:srgbClr val="0041C4"/>
                  </a:solidFill>
                  <a:latin typeface="+mn-lt"/>
                </a:rPr>
                <a:t>en </a:t>
              </a:r>
              <a:r>
                <a:rPr lang="de-CH" sz="2000" b="1" dirty="0" err="1">
                  <a:solidFill>
                    <a:srgbClr val="0041C4"/>
                  </a:solidFill>
                  <a:latin typeface="+mn-lt"/>
                </a:rPr>
                <a:t>place</a:t>
              </a:r>
              <a:endParaRPr lang="de-CH" sz="2000" b="1" dirty="0">
                <a:solidFill>
                  <a:srgbClr val="0041C4"/>
                </a:solidFill>
                <a:latin typeface="+mn-lt"/>
              </a:endParaRPr>
            </a:p>
          </p:txBody>
        </p:sp>
        <p:sp>
          <p:nvSpPr>
            <p:cNvPr id="14" name="Rectangle 1044"/>
            <p:cNvSpPr>
              <a:spLocks noChangeArrowheads="1"/>
            </p:cNvSpPr>
            <p:nvPr/>
          </p:nvSpPr>
          <p:spPr bwMode="auto">
            <a:xfrm>
              <a:off x="1166813" y="4205288"/>
              <a:ext cx="2514600" cy="673100"/>
            </a:xfrm>
            <a:prstGeom prst="rect">
              <a:avLst/>
            </a:prstGeom>
            <a:solidFill>
              <a:srgbClr val="DDDDDD"/>
            </a:solidFill>
            <a:ln w="12700">
              <a:noFill/>
              <a:miter lim="800000"/>
              <a:headEnd/>
              <a:tailEnd/>
            </a:ln>
          </p:spPr>
          <p:txBody>
            <a:bodyPr wrap="none" lIns="92075" tIns="46038" rIns="92075" bIns="46038" anchor="ctr"/>
            <a:lstStyle/>
            <a:p>
              <a:pPr algn="ctr" defTabSz="762000" eaLnBrk="0" hangingPunct="0">
                <a:defRPr/>
              </a:pPr>
              <a:r>
                <a:rPr lang="de-CH" sz="2000" b="1" dirty="0" err="1">
                  <a:solidFill>
                    <a:srgbClr val="0041C4"/>
                  </a:solidFill>
                  <a:latin typeface="+mn-lt"/>
                </a:rPr>
                <a:t>Contrôler</a:t>
              </a:r>
              <a:endParaRPr lang="de-CH" sz="2000" b="1" dirty="0">
                <a:solidFill>
                  <a:srgbClr val="0041C4"/>
                </a:solidFill>
                <a:latin typeface="+mn-lt"/>
              </a:endParaRPr>
            </a:p>
          </p:txBody>
        </p:sp>
        <p:sp>
          <p:nvSpPr>
            <p:cNvPr id="15" name="Rectangle 1045"/>
            <p:cNvSpPr>
              <a:spLocks noChangeArrowheads="1"/>
            </p:cNvSpPr>
            <p:nvPr/>
          </p:nvSpPr>
          <p:spPr bwMode="auto">
            <a:xfrm>
              <a:off x="5357813" y="2071688"/>
              <a:ext cx="2581275" cy="673100"/>
            </a:xfrm>
            <a:prstGeom prst="rect">
              <a:avLst/>
            </a:prstGeom>
            <a:solidFill>
              <a:srgbClr val="DDDDDD"/>
            </a:solidFill>
            <a:ln w="12700">
              <a:noFill/>
              <a:miter lim="800000"/>
              <a:headEnd/>
              <a:tailEnd/>
            </a:ln>
          </p:spPr>
          <p:txBody>
            <a:bodyPr wrap="none" lIns="92075" tIns="46038" rIns="92075" bIns="46038" anchor="ctr"/>
            <a:lstStyle/>
            <a:p>
              <a:pPr algn="ctr" defTabSz="762000" eaLnBrk="0" hangingPunct="0">
                <a:defRPr/>
              </a:pPr>
              <a:r>
                <a:rPr lang="de-CH" sz="2000" b="1" dirty="0" err="1">
                  <a:solidFill>
                    <a:srgbClr val="0041C4"/>
                  </a:solidFill>
                  <a:latin typeface="+mn-lt"/>
                </a:rPr>
                <a:t>Déterminer</a:t>
              </a:r>
              <a:endParaRPr lang="de-CH" sz="2000" b="1" dirty="0">
                <a:solidFill>
                  <a:srgbClr val="0041C4"/>
                </a:solidFill>
                <a:latin typeface="+mn-lt"/>
              </a:endParaRPr>
            </a:p>
            <a:p>
              <a:pPr algn="ctr" defTabSz="762000" eaLnBrk="0" hangingPunct="0">
                <a:defRPr/>
              </a:pPr>
              <a:r>
                <a:rPr lang="de-CH" sz="2000" b="1" dirty="0">
                  <a:solidFill>
                    <a:srgbClr val="0041C4"/>
                  </a:solidFill>
                  <a:latin typeface="+mn-lt"/>
                </a:rPr>
                <a:t> les </a:t>
              </a:r>
              <a:r>
                <a:rPr lang="de-CH" sz="2000" b="1" dirty="0" err="1">
                  <a:solidFill>
                    <a:srgbClr val="0041C4"/>
                  </a:solidFill>
                  <a:latin typeface="+mn-lt"/>
                </a:rPr>
                <a:t>dangers</a:t>
              </a:r>
              <a:endParaRPr lang="de-CH" sz="2000" b="1" dirty="0">
                <a:solidFill>
                  <a:srgbClr val="0041C4"/>
                </a:solidFill>
                <a:latin typeface="+mn-lt"/>
              </a:endParaRPr>
            </a:p>
          </p:txBody>
        </p:sp>
        <p:sp>
          <p:nvSpPr>
            <p:cNvPr id="16" name="Freeform 1046"/>
            <p:cNvSpPr>
              <a:spLocks/>
            </p:cNvSpPr>
            <p:nvPr/>
          </p:nvSpPr>
          <p:spPr bwMode="auto">
            <a:xfrm>
              <a:off x="3481388" y="2260600"/>
              <a:ext cx="922337" cy="917575"/>
            </a:xfrm>
            <a:custGeom>
              <a:avLst/>
              <a:gdLst>
                <a:gd name="T0" fmla="*/ 0 w 1162"/>
                <a:gd name="T1" fmla="*/ 727075 h 1156"/>
                <a:gd name="T2" fmla="*/ 9525 w 1162"/>
                <a:gd name="T3" fmla="*/ 708025 h 1156"/>
                <a:gd name="T4" fmla="*/ 17463 w 1162"/>
                <a:gd name="T5" fmla="*/ 692944 h 1156"/>
                <a:gd name="T6" fmla="*/ 26194 w 1162"/>
                <a:gd name="T7" fmla="*/ 676275 h 1156"/>
                <a:gd name="T8" fmla="*/ 34131 w 1162"/>
                <a:gd name="T9" fmla="*/ 660400 h 1156"/>
                <a:gd name="T10" fmla="*/ 43656 w 1162"/>
                <a:gd name="T11" fmla="*/ 643731 h 1156"/>
                <a:gd name="T12" fmla="*/ 54769 w 1162"/>
                <a:gd name="T13" fmla="*/ 627856 h 1156"/>
                <a:gd name="T14" fmla="*/ 64294 w 1162"/>
                <a:gd name="T15" fmla="*/ 611981 h 1156"/>
                <a:gd name="T16" fmla="*/ 73819 w 1162"/>
                <a:gd name="T17" fmla="*/ 595312 h 1156"/>
                <a:gd name="T18" fmla="*/ 86519 w 1162"/>
                <a:gd name="T19" fmla="*/ 576262 h 1156"/>
                <a:gd name="T20" fmla="*/ 100806 w 1162"/>
                <a:gd name="T21" fmla="*/ 558006 h 1156"/>
                <a:gd name="T22" fmla="*/ 111919 w 1162"/>
                <a:gd name="T23" fmla="*/ 542131 h 1156"/>
                <a:gd name="T24" fmla="*/ 124619 w 1162"/>
                <a:gd name="T25" fmla="*/ 527050 h 1156"/>
                <a:gd name="T26" fmla="*/ 137319 w 1162"/>
                <a:gd name="T27" fmla="*/ 508794 h 1156"/>
                <a:gd name="T28" fmla="*/ 151606 w 1162"/>
                <a:gd name="T29" fmla="*/ 489744 h 1156"/>
                <a:gd name="T30" fmla="*/ 165894 w 1162"/>
                <a:gd name="T31" fmla="*/ 473869 h 1156"/>
                <a:gd name="T32" fmla="*/ 181769 w 1162"/>
                <a:gd name="T33" fmla="*/ 455613 h 1156"/>
                <a:gd name="T34" fmla="*/ 196056 w 1162"/>
                <a:gd name="T35" fmla="*/ 441325 h 1156"/>
                <a:gd name="T36" fmla="*/ 213519 w 1162"/>
                <a:gd name="T37" fmla="*/ 421481 h 1156"/>
                <a:gd name="T38" fmla="*/ 229394 w 1162"/>
                <a:gd name="T39" fmla="*/ 404812 h 1156"/>
                <a:gd name="T40" fmla="*/ 244475 w 1162"/>
                <a:gd name="T41" fmla="*/ 390525 h 1156"/>
                <a:gd name="T42" fmla="*/ 261938 w 1162"/>
                <a:gd name="T43" fmla="*/ 373856 h 1156"/>
                <a:gd name="T44" fmla="*/ 275431 w 1162"/>
                <a:gd name="T45" fmla="*/ 361950 h 1156"/>
                <a:gd name="T46" fmla="*/ 292100 w 1162"/>
                <a:gd name="T47" fmla="*/ 347662 h 1156"/>
                <a:gd name="T48" fmla="*/ 308769 w 1162"/>
                <a:gd name="T49" fmla="*/ 333375 h 1156"/>
                <a:gd name="T50" fmla="*/ 328613 w 1162"/>
                <a:gd name="T51" fmla="*/ 318294 h 1156"/>
                <a:gd name="T52" fmla="*/ 345281 w 1162"/>
                <a:gd name="T53" fmla="*/ 305594 h 1156"/>
                <a:gd name="T54" fmla="*/ 364331 w 1162"/>
                <a:gd name="T55" fmla="*/ 289719 h 1156"/>
                <a:gd name="T56" fmla="*/ 386556 w 1162"/>
                <a:gd name="T57" fmla="*/ 274637 h 1156"/>
                <a:gd name="T58" fmla="*/ 407194 w 1162"/>
                <a:gd name="T59" fmla="*/ 258762 h 1156"/>
                <a:gd name="T60" fmla="*/ 429419 w 1162"/>
                <a:gd name="T61" fmla="*/ 243681 h 1156"/>
                <a:gd name="T62" fmla="*/ 452438 w 1162"/>
                <a:gd name="T63" fmla="*/ 229394 h 1156"/>
                <a:gd name="T64" fmla="*/ 476250 w 1162"/>
                <a:gd name="T65" fmla="*/ 216694 h 1156"/>
                <a:gd name="T66" fmla="*/ 500857 w 1162"/>
                <a:gd name="T67" fmla="*/ 202406 h 1156"/>
                <a:gd name="T68" fmla="*/ 522288 w 1162"/>
                <a:gd name="T69" fmla="*/ 192881 h 1156"/>
                <a:gd name="T70" fmla="*/ 542132 w 1162"/>
                <a:gd name="T71" fmla="*/ 180975 h 1156"/>
                <a:gd name="T72" fmla="*/ 565944 w 1162"/>
                <a:gd name="T73" fmla="*/ 171450 h 1156"/>
                <a:gd name="T74" fmla="*/ 582613 w 1162"/>
                <a:gd name="T75" fmla="*/ 164306 h 1156"/>
                <a:gd name="T76" fmla="*/ 511175 w 1162"/>
                <a:gd name="T77" fmla="*/ 0 h 1156"/>
                <a:gd name="T78" fmla="*/ 922338 w 1162"/>
                <a:gd name="T79" fmla="*/ 234156 h 1156"/>
                <a:gd name="T80" fmla="*/ 815182 w 1162"/>
                <a:gd name="T81" fmla="*/ 720725 h 1156"/>
                <a:gd name="T82" fmla="*/ 748507 w 1162"/>
                <a:gd name="T83" fmla="*/ 576262 h 1156"/>
                <a:gd name="T84" fmla="*/ 721519 w 1162"/>
                <a:gd name="T85" fmla="*/ 589756 h 1156"/>
                <a:gd name="T86" fmla="*/ 695325 w 1162"/>
                <a:gd name="T87" fmla="*/ 604044 h 1156"/>
                <a:gd name="T88" fmla="*/ 666750 w 1162"/>
                <a:gd name="T89" fmla="*/ 621506 h 1156"/>
                <a:gd name="T90" fmla="*/ 635794 w 1162"/>
                <a:gd name="T91" fmla="*/ 641350 h 1156"/>
                <a:gd name="T92" fmla="*/ 612775 w 1162"/>
                <a:gd name="T93" fmla="*/ 659606 h 1156"/>
                <a:gd name="T94" fmla="*/ 588963 w 1162"/>
                <a:gd name="T95" fmla="*/ 679450 h 1156"/>
                <a:gd name="T96" fmla="*/ 565150 w 1162"/>
                <a:gd name="T97" fmla="*/ 698500 h 1156"/>
                <a:gd name="T98" fmla="*/ 544513 w 1162"/>
                <a:gd name="T99" fmla="*/ 718344 h 1156"/>
                <a:gd name="T100" fmla="*/ 525463 w 1162"/>
                <a:gd name="T101" fmla="*/ 739775 h 1156"/>
                <a:gd name="T102" fmla="*/ 504032 w 1162"/>
                <a:gd name="T103" fmla="*/ 762794 h 1156"/>
                <a:gd name="T104" fmla="*/ 486569 w 1162"/>
                <a:gd name="T105" fmla="*/ 785019 h 1156"/>
                <a:gd name="T106" fmla="*/ 469107 w 1162"/>
                <a:gd name="T107" fmla="*/ 807244 h 1156"/>
                <a:gd name="T108" fmla="*/ 453231 w 1162"/>
                <a:gd name="T109" fmla="*/ 827881 h 1156"/>
                <a:gd name="T110" fmla="*/ 436563 w 1162"/>
                <a:gd name="T111" fmla="*/ 854869 h 1156"/>
                <a:gd name="T112" fmla="*/ 421481 w 1162"/>
                <a:gd name="T113" fmla="*/ 879475 h 1156"/>
                <a:gd name="T114" fmla="*/ 412750 w 1162"/>
                <a:gd name="T115" fmla="*/ 898525 h 1156"/>
                <a:gd name="T116" fmla="*/ 402431 w 1162"/>
                <a:gd name="T117" fmla="*/ 917575 h 1156"/>
                <a:gd name="T118" fmla="*/ 0 w 1162"/>
                <a:gd name="T119" fmla="*/ 727075 h 115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162"/>
                <a:gd name="T181" fmla="*/ 0 h 1156"/>
                <a:gd name="T182" fmla="*/ 1162 w 1162"/>
                <a:gd name="T183" fmla="*/ 1156 h 115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162" h="1156">
                  <a:moveTo>
                    <a:pt x="0" y="916"/>
                  </a:moveTo>
                  <a:lnTo>
                    <a:pt x="12" y="892"/>
                  </a:lnTo>
                  <a:lnTo>
                    <a:pt x="22" y="873"/>
                  </a:lnTo>
                  <a:lnTo>
                    <a:pt x="33" y="852"/>
                  </a:lnTo>
                  <a:lnTo>
                    <a:pt x="43" y="832"/>
                  </a:lnTo>
                  <a:lnTo>
                    <a:pt x="55" y="811"/>
                  </a:lnTo>
                  <a:lnTo>
                    <a:pt x="69" y="791"/>
                  </a:lnTo>
                  <a:lnTo>
                    <a:pt x="81" y="771"/>
                  </a:lnTo>
                  <a:lnTo>
                    <a:pt x="93" y="750"/>
                  </a:lnTo>
                  <a:lnTo>
                    <a:pt x="109" y="726"/>
                  </a:lnTo>
                  <a:lnTo>
                    <a:pt x="127" y="703"/>
                  </a:lnTo>
                  <a:lnTo>
                    <a:pt x="141" y="683"/>
                  </a:lnTo>
                  <a:lnTo>
                    <a:pt x="157" y="664"/>
                  </a:lnTo>
                  <a:lnTo>
                    <a:pt x="173" y="641"/>
                  </a:lnTo>
                  <a:lnTo>
                    <a:pt x="191" y="617"/>
                  </a:lnTo>
                  <a:lnTo>
                    <a:pt x="209" y="597"/>
                  </a:lnTo>
                  <a:lnTo>
                    <a:pt x="229" y="574"/>
                  </a:lnTo>
                  <a:lnTo>
                    <a:pt x="247" y="556"/>
                  </a:lnTo>
                  <a:lnTo>
                    <a:pt x="269" y="531"/>
                  </a:lnTo>
                  <a:lnTo>
                    <a:pt x="289" y="510"/>
                  </a:lnTo>
                  <a:lnTo>
                    <a:pt x="308" y="492"/>
                  </a:lnTo>
                  <a:lnTo>
                    <a:pt x="330" y="471"/>
                  </a:lnTo>
                  <a:lnTo>
                    <a:pt x="347" y="456"/>
                  </a:lnTo>
                  <a:lnTo>
                    <a:pt x="368" y="438"/>
                  </a:lnTo>
                  <a:lnTo>
                    <a:pt x="389" y="420"/>
                  </a:lnTo>
                  <a:lnTo>
                    <a:pt x="414" y="401"/>
                  </a:lnTo>
                  <a:lnTo>
                    <a:pt x="435" y="385"/>
                  </a:lnTo>
                  <a:lnTo>
                    <a:pt x="459" y="365"/>
                  </a:lnTo>
                  <a:lnTo>
                    <a:pt x="487" y="346"/>
                  </a:lnTo>
                  <a:lnTo>
                    <a:pt x="513" y="326"/>
                  </a:lnTo>
                  <a:lnTo>
                    <a:pt x="541" y="307"/>
                  </a:lnTo>
                  <a:lnTo>
                    <a:pt x="570" y="289"/>
                  </a:lnTo>
                  <a:lnTo>
                    <a:pt x="600" y="273"/>
                  </a:lnTo>
                  <a:lnTo>
                    <a:pt x="631" y="255"/>
                  </a:lnTo>
                  <a:lnTo>
                    <a:pt x="658" y="243"/>
                  </a:lnTo>
                  <a:lnTo>
                    <a:pt x="683" y="228"/>
                  </a:lnTo>
                  <a:lnTo>
                    <a:pt x="713" y="216"/>
                  </a:lnTo>
                  <a:lnTo>
                    <a:pt x="734" y="207"/>
                  </a:lnTo>
                  <a:lnTo>
                    <a:pt x="644" y="0"/>
                  </a:lnTo>
                  <a:lnTo>
                    <a:pt x="1162" y="295"/>
                  </a:lnTo>
                  <a:lnTo>
                    <a:pt x="1027" y="908"/>
                  </a:lnTo>
                  <a:lnTo>
                    <a:pt x="943" y="726"/>
                  </a:lnTo>
                  <a:lnTo>
                    <a:pt x="909" y="743"/>
                  </a:lnTo>
                  <a:lnTo>
                    <a:pt x="876" y="761"/>
                  </a:lnTo>
                  <a:lnTo>
                    <a:pt x="840" y="783"/>
                  </a:lnTo>
                  <a:lnTo>
                    <a:pt x="801" y="808"/>
                  </a:lnTo>
                  <a:lnTo>
                    <a:pt x="772" y="831"/>
                  </a:lnTo>
                  <a:lnTo>
                    <a:pt x="742" y="856"/>
                  </a:lnTo>
                  <a:lnTo>
                    <a:pt x="712" y="880"/>
                  </a:lnTo>
                  <a:lnTo>
                    <a:pt x="686" y="905"/>
                  </a:lnTo>
                  <a:lnTo>
                    <a:pt x="662" y="932"/>
                  </a:lnTo>
                  <a:lnTo>
                    <a:pt x="635" y="961"/>
                  </a:lnTo>
                  <a:lnTo>
                    <a:pt x="613" y="989"/>
                  </a:lnTo>
                  <a:lnTo>
                    <a:pt x="591" y="1017"/>
                  </a:lnTo>
                  <a:lnTo>
                    <a:pt x="571" y="1043"/>
                  </a:lnTo>
                  <a:lnTo>
                    <a:pt x="550" y="1077"/>
                  </a:lnTo>
                  <a:lnTo>
                    <a:pt x="531" y="1108"/>
                  </a:lnTo>
                  <a:lnTo>
                    <a:pt x="520" y="1132"/>
                  </a:lnTo>
                  <a:lnTo>
                    <a:pt x="507" y="1156"/>
                  </a:lnTo>
                  <a:lnTo>
                    <a:pt x="0" y="916"/>
                  </a:lnTo>
                  <a:close/>
                </a:path>
              </a:pathLst>
            </a:custGeom>
            <a:solidFill>
              <a:srgbClr val="FF99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de-DE">
                <a:latin typeface="+mn-lt"/>
              </a:endParaRPr>
            </a:p>
          </p:txBody>
        </p:sp>
        <p:sp>
          <p:nvSpPr>
            <p:cNvPr id="17" name="Freeform 1047"/>
            <p:cNvSpPr>
              <a:spLocks/>
            </p:cNvSpPr>
            <p:nvPr/>
          </p:nvSpPr>
          <p:spPr bwMode="auto">
            <a:xfrm>
              <a:off x="3252788" y="2906713"/>
              <a:ext cx="812800" cy="1022350"/>
            </a:xfrm>
            <a:custGeom>
              <a:avLst/>
              <a:gdLst>
                <a:gd name="T0" fmla="*/ 812800 w 1023"/>
                <a:gd name="T1" fmla="*/ 423069 h 1288"/>
                <a:gd name="T2" fmla="*/ 605429 w 1023"/>
                <a:gd name="T3" fmla="*/ 338931 h 1288"/>
                <a:gd name="T4" fmla="*/ 597484 w 1023"/>
                <a:gd name="T5" fmla="*/ 357981 h 1288"/>
                <a:gd name="T6" fmla="*/ 592716 w 1023"/>
                <a:gd name="T7" fmla="*/ 377031 h 1288"/>
                <a:gd name="T8" fmla="*/ 587155 w 1023"/>
                <a:gd name="T9" fmla="*/ 396875 h 1288"/>
                <a:gd name="T10" fmla="*/ 582388 w 1023"/>
                <a:gd name="T11" fmla="*/ 418306 h 1288"/>
                <a:gd name="T12" fmla="*/ 576031 w 1023"/>
                <a:gd name="T13" fmla="*/ 446088 h 1288"/>
                <a:gd name="T14" fmla="*/ 572853 w 1023"/>
                <a:gd name="T15" fmla="*/ 468313 h 1288"/>
                <a:gd name="T16" fmla="*/ 568881 w 1023"/>
                <a:gd name="T17" fmla="*/ 492919 h 1288"/>
                <a:gd name="T18" fmla="*/ 566497 w 1023"/>
                <a:gd name="T19" fmla="*/ 520700 h 1288"/>
                <a:gd name="T20" fmla="*/ 564113 w 1023"/>
                <a:gd name="T21" fmla="*/ 548481 h 1288"/>
                <a:gd name="T22" fmla="*/ 564113 w 1023"/>
                <a:gd name="T23" fmla="*/ 600075 h 1288"/>
                <a:gd name="T24" fmla="*/ 565703 w 1023"/>
                <a:gd name="T25" fmla="*/ 625475 h 1288"/>
                <a:gd name="T26" fmla="*/ 566497 w 1023"/>
                <a:gd name="T27" fmla="*/ 650875 h 1288"/>
                <a:gd name="T28" fmla="*/ 570470 w 1023"/>
                <a:gd name="T29" fmla="*/ 675481 h 1288"/>
                <a:gd name="T30" fmla="*/ 575237 w 1023"/>
                <a:gd name="T31" fmla="*/ 700087 h 1288"/>
                <a:gd name="T32" fmla="*/ 580004 w 1023"/>
                <a:gd name="T33" fmla="*/ 723900 h 1288"/>
                <a:gd name="T34" fmla="*/ 585566 w 1023"/>
                <a:gd name="T35" fmla="*/ 752475 h 1288"/>
                <a:gd name="T36" fmla="*/ 594305 w 1023"/>
                <a:gd name="T37" fmla="*/ 778669 h 1288"/>
                <a:gd name="T38" fmla="*/ 205782 w 1023"/>
                <a:gd name="T39" fmla="*/ 1022350 h 1288"/>
                <a:gd name="T40" fmla="*/ 197042 w 1023"/>
                <a:gd name="T41" fmla="*/ 997744 h 1288"/>
                <a:gd name="T42" fmla="*/ 189097 w 1023"/>
                <a:gd name="T43" fmla="*/ 976313 h 1288"/>
                <a:gd name="T44" fmla="*/ 181946 w 1023"/>
                <a:gd name="T45" fmla="*/ 956469 h 1288"/>
                <a:gd name="T46" fmla="*/ 174796 w 1023"/>
                <a:gd name="T47" fmla="*/ 933450 h 1288"/>
                <a:gd name="T48" fmla="*/ 168439 w 1023"/>
                <a:gd name="T49" fmla="*/ 915194 h 1288"/>
                <a:gd name="T50" fmla="*/ 161289 w 1023"/>
                <a:gd name="T51" fmla="*/ 893763 h 1288"/>
                <a:gd name="T52" fmla="*/ 156522 w 1023"/>
                <a:gd name="T53" fmla="*/ 873125 h 1288"/>
                <a:gd name="T54" fmla="*/ 151754 w 1023"/>
                <a:gd name="T55" fmla="*/ 854075 h 1288"/>
                <a:gd name="T56" fmla="*/ 146987 w 1023"/>
                <a:gd name="T57" fmla="*/ 834231 h 1288"/>
                <a:gd name="T58" fmla="*/ 141426 w 1023"/>
                <a:gd name="T59" fmla="*/ 810419 h 1288"/>
                <a:gd name="T60" fmla="*/ 137453 w 1023"/>
                <a:gd name="T61" fmla="*/ 785812 h 1288"/>
                <a:gd name="T62" fmla="*/ 132686 w 1023"/>
                <a:gd name="T63" fmla="*/ 763587 h 1288"/>
                <a:gd name="T64" fmla="*/ 127919 w 1023"/>
                <a:gd name="T65" fmla="*/ 740569 h 1288"/>
                <a:gd name="T66" fmla="*/ 125535 w 1023"/>
                <a:gd name="T67" fmla="*/ 714375 h 1288"/>
                <a:gd name="T68" fmla="*/ 123152 w 1023"/>
                <a:gd name="T69" fmla="*/ 689769 h 1288"/>
                <a:gd name="T70" fmla="*/ 120768 w 1023"/>
                <a:gd name="T71" fmla="*/ 661194 h 1288"/>
                <a:gd name="T72" fmla="*/ 118384 w 1023"/>
                <a:gd name="T73" fmla="*/ 634206 h 1288"/>
                <a:gd name="T74" fmla="*/ 118384 w 1023"/>
                <a:gd name="T75" fmla="*/ 607219 h 1288"/>
                <a:gd name="T76" fmla="*/ 118384 w 1023"/>
                <a:gd name="T77" fmla="*/ 578644 h 1288"/>
                <a:gd name="T78" fmla="*/ 118384 w 1023"/>
                <a:gd name="T79" fmla="*/ 542925 h 1288"/>
                <a:gd name="T80" fmla="*/ 119973 w 1023"/>
                <a:gd name="T81" fmla="*/ 511175 h 1288"/>
                <a:gd name="T82" fmla="*/ 120768 w 1023"/>
                <a:gd name="T83" fmla="*/ 489744 h 1288"/>
                <a:gd name="T84" fmla="*/ 123152 w 1023"/>
                <a:gd name="T85" fmla="*/ 463550 h 1288"/>
                <a:gd name="T86" fmla="*/ 125535 w 1023"/>
                <a:gd name="T87" fmla="*/ 438944 h 1288"/>
                <a:gd name="T88" fmla="*/ 129508 w 1023"/>
                <a:gd name="T89" fmla="*/ 408781 h 1288"/>
                <a:gd name="T90" fmla="*/ 134275 w 1023"/>
                <a:gd name="T91" fmla="*/ 382587 h 1288"/>
                <a:gd name="T92" fmla="*/ 139042 w 1023"/>
                <a:gd name="T93" fmla="*/ 359569 h 1288"/>
                <a:gd name="T94" fmla="*/ 144604 w 1023"/>
                <a:gd name="T95" fmla="*/ 329406 h 1288"/>
                <a:gd name="T96" fmla="*/ 150960 w 1023"/>
                <a:gd name="T97" fmla="*/ 305594 h 1288"/>
                <a:gd name="T98" fmla="*/ 156522 w 1023"/>
                <a:gd name="T99" fmla="*/ 277812 h 1288"/>
                <a:gd name="T100" fmla="*/ 163672 w 1023"/>
                <a:gd name="T101" fmla="*/ 254000 h 1288"/>
                <a:gd name="T102" fmla="*/ 172412 w 1023"/>
                <a:gd name="T103" fmla="*/ 227806 h 1288"/>
                <a:gd name="T104" fmla="*/ 180357 w 1023"/>
                <a:gd name="T105" fmla="*/ 201612 h 1288"/>
                <a:gd name="T106" fmla="*/ 192275 w 1023"/>
                <a:gd name="T107" fmla="*/ 169862 h 1288"/>
                <a:gd name="T108" fmla="*/ 0 w 1023"/>
                <a:gd name="T109" fmla="*/ 88900 h 1288"/>
                <a:gd name="T110" fmla="*/ 506113 w 1023"/>
                <a:gd name="T111" fmla="*/ 0 h 1288"/>
                <a:gd name="T112" fmla="*/ 812800 w 1023"/>
                <a:gd name="T113" fmla="*/ 423069 h 128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023"/>
                <a:gd name="T172" fmla="*/ 0 h 1288"/>
                <a:gd name="T173" fmla="*/ 1023 w 1023"/>
                <a:gd name="T174" fmla="*/ 1288 h 1288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023" h="1288">
                  <a:moveTo>
                    <a:pt x="1023" y="533"/>
                  </a:moveTo>
                  <a:lnTo>
                    <a:pt x="762" y="427"/>
                  </a:lnTo>
                  <a:lnTo>
                    <a:pt x="752" y="451"/>
                  </a:lnTo>
                  <a:lnTo>
                    <a:pt x="746" y="475"/>
                  </a:lnTo>
                  <a:lnTo>
                    <a:pt x="739" y="500"/>
                  </a:lnTo>
                  <a:lnTo>
                    <a:pt x="733" y="527"/>
                  </a:lnTo>
                  <a:lnTo>
                    <a:pt x="725" y="562"/>
                  </a:lnTo>
                  <a:lnTo>
                    <a:pt x="721" y="590"/>
                  </a:lnTo>
                  <a:lnTo>
                    <a:pt x="716" y="621"/>
                  </a:lnTo>
                  <a:lnTo>
                    <a:pt x="713" y="656"/>
                  </a:lnTo>
                  <a:lnTo>
                    <a:pt x="710" y="691"/>
                  </a:lnTo>
                  <a:lnTo>
                    <a:pt x="710" y="756"/>
                  </a:lnTo>
                  <a:lnTo>
                    <a:pt x="712" y="788"/>
                  </a:lnTo>
                  <a:lnTo>
                    <a:pt x="713" y="820"/>
                  </a:lnTo>
                  <a:lnTo>
                    <a:pt x="718" y="851"/>
                  </a:lnTo>
                  <a:lnTo>
                    <a:pt x="724" y="882"/>
                  </a:lnTo>
                  <a:lnTo>
                    <a:pt x="730" y="912"/>
                  </a:lnTo>
                  <a:lnTo>
                    <a:pt x="737" y="948"/>
                  </a:lnTo>
                  <a:lnTo>
                    <a:pt x="748" y="981"/>
                  </a:lnTo>
                  <a:lnTo>
                    <a:pt x="259" y="1288"/>
                  </a:lnTo>
                  <a:lnTo>
                    <a:pt x="248" y="1257"/>
                  </a:lnTo>
                  <a:lnTo>
                    <a:pt x="238" y="1230"/>
                  </a:lnTo>
                  <a:lnTo>
                    <a:pt x="229" y="1205"/>
                  </a:lnTo>
                  <a:lnTo>
                    <a:pt x="220" y="1176"/>
                  </a:lnTo>
                  <a:lnTo>
                    <a:pt x="212" y="1153"/>
                  </a:lnTo>
                  <a:lnTo>
                    <a:pt x="203" y="1126"/>
                  </a:lnTo>
                  <a:lnTo>
                    <a:pt x="197" y="1100"/>
                  </a:lnTo>
                  <a:lnTo>
                    <a:pt x="191" y="1076"/>
                  </a:lnTo>
                  <a:lnTo>
                    <a:pt x="185" y="1051"/>
                  </a:lnTo>
                  <a:lnTo>
                    <a:pt x="178" y="1021"/>
                  </a:lnTo>
                  <a:lnTo>
                    <a:pt x="173" y="990"/>
                  </a:lnTo>
                  <a:lnTo>
                    <a:pt x="167" y="962"/>
                  </a:lnTo>
                  <a:lnTo>
                    <a:pt x="161" y="933"/>
                  </a:lnTo>
                  <a:lnTo>
                    <a:pt x="158" y="900"/>
                  </a:lnTo>
                  <a:lnTo>
                    <a:pt x="155" y="869"/>
                  </a:lnTo>
                  <a:lnTo>
                    <a:pt x="152" y="833"/>
                  </a:lnTo>
                  <a:lnTo>
                    <a:pt x="149" y="799"/>
                  </a:lnTo>
                  <a:lnTo>
                    <a:pt x="149" y="765"/>
                  </a:lnTo>
                  <a:lnTo>
                    <a:pt x="149" y="729"/>
                  </a:lnTo>
                  <a:lnTo>
                    <a:pt x="149" y="684"/>
                  </a:lnTo>
                  <a:lnTo>
                    <a:pt x="151" y="644"/>
                  </a:lnTo>
                  <a:lnTo>
                    <a:pt x="152" y="617"/>
                  </a:lnTo>
                  <a:lnTo>
                    <a:pt x="155" y="584"/>
                  </a:lnTo>
                  <a:lnTo>
                    <a:pt x="158" y="553"/>
                  </a:lnTo>
                  <a:lnTo>
                    <a:pt x="163" y="515"/>
                  </a:lnTo>
                  <a:lnTo>
                    <a:pt x="169" y="482"/>
                  </a:lnTo>
                  <a:lnTo>
                    <a:pt x="175" y="453"/>
                  </a:lnTo>
                  <a:lnTo>
                    <a:pt x="182" y="415"/>
                  </a:lnTo>
                  <a:lnTo>
                    <a:pt x="190" y="385"/>
                  </a:lnTo>
                  <a:lnTo>
                    <a:pt x="197" y="350"/>
                  </a:lnTo>
                  <a:lnTo>
                    <a:pt x="206" y="320"/>
                  </a:lnTo>
                  <a:lnTo>
                    <a:pt x="217" y="287"/>
                  </a:lnTo>
                  <a:lnTo>
                    <a:pt x="227" y="254"/>
                  </a:lnTo>
                  <a:lnTo>
                    <a:pt x="242" y="214"/>
                  </a:lnTo>
                  <a:lnTo>
                    <a:pt x="0" y="112"/>
                  </a:lnTo>
                  <a:lnTo>
                    <a:pt x="637" y="0"/>
                  </a:lnTo>
                  <a:lnTo>
                    <a:pt x="1023" y="533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de-DE">
                <a:latin typeface="+mn-lt"/>
              </a:endParaRPr>
            </a:p>
          </p:txBody>
        </p:sp>
        <p:sp>
          <p:nvSpPr>
            <p:cNvPr id="18" name="Freeform 1048"/>
            <p:cNvSpPr>
              <a:spLocks/>
            </p:cNvSpPr>
            <p:nvPr/>
          </p:nvSpPr>
          <p:spPr bwMode="auto">
            <a:xfrm>
              <a:off x="3290888" y="3646488"/>
              <a:ext cx="922337" cy="874712"/>
            </a:xfrm>
            <a:custGeom>
              <a:avLst/>
              <a:gdLst>
                <a:gd name="T0" fmla="*/ 732632 w 1162"/>
                <a:gd name="T1" fmla="*/ 874713 h 1103"/>
                <a:gd name="T2" fmla="*/ 713582 w 1162"/>
                <a:gd name="T3" fmla="*/ 865197 h 1103"/>
                <a:gd name="T4" fmla="*/ 697707 w 1162"/>
                <a:gd name="T5" fmla="*/ 856473 h 1103"/>
                <a:gd name="T6" fmla="*/ 681832 w 1162"/>
                <a:gd name="T7" fmla="*/ 848543 h 1103"/>
                <a:gd name="T8" fmla="*/ 665957 w 1162"/>
                <a:gd name="T9" fmla="*/ 839820 h 1103"/>
                <a:gd name="T10" fmla="*/ 649288 w 1162"/>
                <a:gd name="T11" fmla="*/ 830303 h 1103"/>
                <a:gd name="T12" fmla="*/ 632619 w 1162"/>
                <a:gd name="T13" fmla="*/ 820787 h 1103"/>
                <a:gd name="T14" fmla="*/ 617538 w 1162"/>
                <a:gd name="T15" fmla="*/ 810477 h 1103"/>
                <a:gd name="T16" fmla="*/ 600869 w 1162"/>
                <a:gd name="T17" fmla="*/ 800961 h 1103"/>
                <a:gd name="T18" fmla="*/ 582613 w 1162"/>
                <a:gd name="T19" fmla="*/ 788272 h 1103"/>
                <a:gd name="T20" fmla="*/ 562769 w 1162"/>
                <a:gd name="T21" fmla="*/ 774791 h 1103"/>
                <a:gd name="T22" fmla="*/ 547688 w 1162"/>
                <a:gd name="T23" fmla="*/ 762896 h 1103"/>
                <a:gd name="T24" fmla="*/ 531813 w 1162"/>
                <a:gd name="T25" fmla="*/ 750207 h 1103"/>
                <a:gd name="T26" fmla="*/ 514350 w 1162"/>
                <a:gd name="T27" fmla="*/ 736726 h 1103"/>
                <a:gd name="T28" fmla="*/ 495300 w 1162"/>
                <a:gd name="T29" fmla="*/ 723244 h 1103"/>
                <a:gd name="T30" fmla="*/ 478632 w 1162"/>
                <a:gd name="T31" fmla="*/ 708969 h 1103"/>
                <a:gd name="T32" fmla="*/ 460375 w 1162"/>
                <a:gd name="T33" fmla="*/ 693109 h 1103"/>
                <a:gd name="T34" fmla="*/ 446088 w 1162"/>
                <a:gd name="T35" fmla="*/ 680420 h 1103"/>
                <a:gd name="T36" fmla="*/ 426244 w 1162"/>
                <a:gd name="T37" fmla="*/ 661388 h 1103"/>
                <a:gd name="T38" fmla="*/ 409575 w 1162"/>
                <a:gd name="T39" fmla="*/ 646320 h 1103"/>
                <a:gd name="T40" fmla="*/ 395288 w 1162"/>
                <a:gd name="T41" fmla="*/ 630459 h 1103"/>
                <a:gd name="T42" fmla="*/ 378619 w 1162"/>
                <a:gd name="T43" fmla="*/ 613013 h 1103"/>
                <a:gd name="T44" fmla="*/ 366713 w 1162"/>
                <a:gd name="T45" fmla="*/ 599531 h 1103"/>
                <a:gd name="T46" fmla="*/ 352425 w 1162"/>
                <a:gd name="T47" fmla="*/ 582878 h 1103"/>
                <a:gd name="T48" fmla="*/ 338138 w 1162"/>
                <a:gd name="T49" fmla="*/ 567017 h 1103"/>
                <a:gd name="T50" fmla="*/ 323056 w 1162"/>
                <a:gd name="T51" fmla="*/ 546398 h 1103"/>
                <a:gd name="T52" fmla="*/ 308769 w 1162"/>
                <a:gd name="T53" fmla="*/ 529745 h 1103"/>
                <a:gd name="T54" fmla="*/ 294481 w 1162"/>
                <a:gd name="T55" fmla="*/ 510712 h 1103"/>
                <a:gd name="T56" fmla="*/ 277813 w 1162"/>
                <a:gd name="T57" fmla="*/ 488507 h 1103"/>
                <a:gd name="T58" fmla="*/ 263525 w 1162"/>
                <a:gd name="T59" fmla="*/ 468681 h 1103"/>
                <a:gd name="T60" fmla="*/ 248444 w 1162"/>
                <a:gd name="T61" fmla="*/ 445683 h 1103"/>
                <a:gd name="T62" fmla="*/ 234156 w 1162"/>
                <a:gd name="T63" fmla="*/ 423478 h 1103"/>
                <a:gd name="T64" fmla="*/ 220663 w 1162"/>
                <a:gd name="T65" fmla="*/ 399687 h 1103"/>
                <a:gd name="T66" fmla="*/ 206375 w 1162"/>
                <a:gd name="T67" fmla="*/ 375104 h 1103"/>
                <a:gd name="T68" fmla="*/ 197644 w 1162"/>
                <a:gd name="T69" fmla="*/ 353692 h 1103"/>
                <a:gd name="T70" fmla="*/ 185738 w 1162"/>
                <a:gd name="T71" fmla="*/ 333866 h 1103"/>
                <a:gd name="T72" fmla="*/ 176213 w 1162"/>
                <a:gd name="T73" fmla="*/ 310868 h 1103"/>
                <a:gd name="T74" fmla="*/ 0 w 1162"/>
                <a:gd name="T75" fmla="*/ 394136 h 1103"/>
                <a:gd name="T76" fmla="*/ 289719 w 1162"/>
                <a:gd name="T77" fmla="*/ 0 h 1103"/>
                <a:gd name="T78" fmla="*/ 780257 w 1162"/>
                <a:gd name="T79" fmla="*/ 42031 h 1103"/>
                <a:gd name="T80" fmla="*/ 582613 w 1162"/>
                <a:gd name="T81" fmla="*/ 130057 h 1103"/>
                <a:gd name="T82" fmla="*/ 594519 w 1162"/>
                <a:gd name="T83" fmla="*/ 154641 h 1103"/>
                <a:gd name="T84" fmla="*/ 608807 w 1162"/>
                <a:gd name="T85" fmla="*/ 180811 h 1103"/>
                <a:gd name="T86" fmla="*/ 627063 w 1162"/>
                <a:gd name="T87" fmla="*/ 209360 h 1103"/>
                <a:gd name="T88" fmla="*/ 646907 w 1162"/>
                <a:gd name="T89" fmla="*/ 240288 h 1103"/>
                <a:gd name="T90" fmla="*/ 665163 w 1162"/>
                <a:gd name="T91" fmla="*/ 264079 h 1103"/>
                <a:gd name="T92" fmla="*/ 685007 w 1162"/>
                <a:gd name="T93" fmla="*/ 287077 h 1103"/>
                <a:gd name="T94" fmla="*/ 704057 w 1162"/>
                <a:gd name="T95" fmla="*/ 310868 h 1103"/>
                <a:gd name="T96" fmla="*/ 723900 w 1162"/>
                <a:gd name="T97" fmla="*/ 331487 h 1103"/>
                <a:gd name="T98" fmla="*/ 745332 w 1162"/>
                <a:gd name="T99" fmla="*/ 349727 h 1103"/>
                <a:gd name="T100" fmla="*/ 768350 w 1162"/>
                <a:gd name="T101" fmla="*/ 371138 h 1103"/>
                <a:gd name="T102" fmla="*/ 790575 w 1162"/>
                <a:gd name="T103" fmla="*/ 389378 h 1103"/>
                <a:gd name="T104" fmla="*/ 812007 w 1162"/>
                <a:gd name="T105" fmla="*/ 406825 h 1103"/>
                <a:gd name="T106" fmla="*/ 833438 w 1162"/>
                <a:gd name="T107" fmla="*/ 422685 h 1103"/>
                <a:gd name="T108" fmla="*/ 859632 w 1162"/>
                <a:gd name="T109" fmla="*/ 438546 h 1103"/>
                <a:gd name="T110" fmla="*/ 885825 w 1162"/>
                <a:gd name="T111" fmla="*/ 454407 h 1103"/>
                <a:gd name="T112" fmla="*/ 904875 w 1162"/>
                <a:gd name="T113" fmla="*/ 462337 h 1103"/>
                <a:gd name="T114" fmla="*/ 922338 w 1162"/>
                <a:gd name="T115" fmla="*/ 471853 h 1103"/>
                <a:gd name="T116" fmla="*/ 732632 w 1162"/>
                <a:gd name="T117" fmla="*/ 874713 h 1103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162"/>
                <a:gd name="T178" fmla="*/ 0 h 1103"/>
                <a:gd name="T179" fmla="*/ 1162 w 1162"/>
                <a:gd name="T180" fmla="*/ 1103 h 1103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162" h="1103">
                  <a:moveTo>
                    <a:pt x="923" y="1103"/>
                  </a:moveTo>
                  <a:lnTo>
                    <a:pt x="899" y="1091"/>
                  </a:lnTo>
                  <a:lnTo>
                    <a:pt x="879" y="1080"/>
                  </a:lnTo>
                  <a:lnTo>
                    <a:pt x="859" y="1070"/>
                  </a:lnTo>
                  <a:lnTo>
                    <a:pt x="839" y="1059"/>
                  </a:lnTo>
                  <a:lnTo>
                    <a:pt x="818" y="1047"/>
                  </a:lnTo>
                  <a:lnTo>
                    <a:pt x="797" y="1035"/>
                  </a:lnTo>
                  <a:lnTo>
                    <a:pt x="778" y="1022"/>
                  </a:lnTo>
                  <a:lnTo>
                    <a:pt x="757" y="1010"/>
                  </a:lnTo>
                  <a:lnTo>
                    <a:pt x="734" y="994"/>
                  </a:lnTo>
                  <a:lnTo>
                    <a:pt x="709" y="977"/>
                  </a:lnTo>
                  <a:lnTo>
                    <a:pt x="690" y="962"/>
                  </a:lnTo>
                  <a:lnTo>
                    <a:pt x="670" y="946"/>
                  </a:lnTo>
                  <a:lnTo>
                    <a:pt x="648" y="929"/>
                  </a:lnTo>
                  <a:lnTo>
                    <a:pt x="624" y="912"/>
                  </a:lnTo>
                  <a:lnTo>
                    <a:pt x="603" y="894"/>
                  </a:lnTo>
                  <a:lnTo>
                    <a:pt x="580" y="874"/>
                  </a:lnTo>
                  <a:lnTo>
                    <a:pt x="562" y="858"/>
                  </a:lnTo>
                  <a:lnTo>
                    <a:pt x="537" y="834"/>
                  </a:lnTo>
                  <a:lnTo>
                    <a:pt x="516" y="815"/>
                  </a:lnTo>
                  <a:lnTo>
                    <a:pt x="498" y="795"/>
                  </a:lnTo>
                  <a:lnTo>
                    <a:pt x="477" y="773"/>
                  </a:lnTo>
                  <a:lnTo>
                    <a:pt x="462" y="756"/>
                  </a:lnTo>
                  <a:lnTo>
                    <a:pt x="444" y="735"/>
                  </a:lnTo>
                  <a:lnTo>
                    <a:pt x="426" y="715"/>
                  </a:lnTo>
                  <a:lnTo>
                    <a:pt x="407" y="689"/>
                  </a:lnTo>
                  <a:lnTo>
                    <a:pt x="389" y="668"/>
                  </a:lnTo>
                  <a:lnTo>
                    <a:pt x="371" y="644"/>
                  </a:lnTo>
                  <a:lnTo>
                    <a:pt x="350" y="616"/>
                  </a:lnTo>
                  <a:lnTo>
                    <a:pt x="332" y="591"/>
                  </a:lnTo>
                  <a:lnTo>
                    <a:pt x="313" y="562"/>
                  </a:lnTo>
                  <a:lnTo>
                    <a:pt x="295" y="534"/>
                  </a:lnTo>
                  <a:lnTo>
                    <a:pt x="278" y="504"/>
                  </a:lnTo>
                  <a:lnTo>
                    <a:pt x="260" y="473"/>
                  </a:lnTo>
                  <a:lnTo>
                    <a:pt x="249" y="446"/>
                  </a:lnTo>
                  <a:lnTo>
                    <a:pt x="234" y="421"/>
                  </a:lnTo>
                  <a:lnTo>
                    <a:pt x="222" y="392"/>
                  </a:lnTo>
                  <a:lnTo>
                    <a:pt x="0" y="497"/>
                  </a:lnTo>
                  <a:lnTo>
                    <a:pt x="365" y="0"/>
                  </a:lnTo>
                  <a:lnTo>
                    <a:pt x="983" y="53"/>
                  </a:lnTo>
                  <a:lnTo>
                    <a:pt x="734" y="164"/>
                  </a:lnTo>
                  <a:lnTo>
                    <a:pt x="749" y="195"/>
                  </a:lnTo>
                  <a:lnTo>
                    <a:pt x="767" y="228"/>
                  </a:lnTo>
                  <a:lnTo>
                    <a:pt x="790" y="264"/>
                  </a:lnTo>
                  <a:lnTo>
                    <a:pt x="815" y="303"/>
                  </a:lnTo>
                  <a:lnTo>
                    <a:pt x="838" y="333"/>
                  </a:lnTo>
                  <a:lnTo>
                    <a:pt x="863" y="362"/>
                  </a:lnTo>
                  <a:lnTo>
                    <a:pt x="887" y="392"/>
                  </a:lnTo>
                  <a:lnTo>
                    <a:pt x="912" y="418"/>
                  </a:lnTo>
                  <a:lnTo>
                    <a:pt x="939" y="441"/>
                  </a:lnTo>
                  <a:lnTo>
                    <a:pt x="968" y="468"/>
                  </a:lnTo>
                  <a:lnTo>
                    <a:pt x="996" y="491"/>
                  </a:lnTo>
                  <a:lnTo>
                    <a:pt x="1023" y="513"/>
                  </a:lnTo>
                  <a:lnTo>
                    <a:pt x="1050" y="533"/>
                  </a:lnTo>
                  <a:lnTo>
                    <a:pt x="1083" y="553"/>
                  </a:lnTo>
                  <a:lnTo>
                    <a:pt x="1116" y="573"/>
                  </a:lnTo>
                  <a:lnTo>
                    <a:pt x="1140" y="583"/>
                  </a:lnTo>
                  <a:lnTo>
                    <a:pt x="1162" y="595"/>
                  </a:lnTo>
                  <a:lnTo>
                    <a:pt x="923" y="1103"/>
                  </a:ln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de-DE">
                <a:latin typeface="+mn-lt"/>
              </a:endParaRPr>
            </a:p>
          </p:txBody>
        </p:sp>
        <p:sp>
          <p:nvSpPr>
            <p:cNvPr id="19" name="Freeform 1049"/>
            <p:cNvSpPr>
              <a:spLocks/>
            </p:cNvSpPr>
            <p:nvPr/>
          </p:nvSpPr>
          <p:spPr bwMode="auto">
            <a:xfrm>
              <a:off x="3984625" y="3951288"/>
              <a:ext cx="1001713" cy="800100"/>
            </a:xfrm>
            <a:custGeom>
              <a:avLst/>
              <a:gdLst>
                <a:gd name="T0" fmla="*/ 400843 w 1262"/>
                <a:gd name="T1" fmla="*/ 0 h 1007"/>
                <a:gd name="T2" fmla="*/ 318294 w 1262"/>
                <a:gd name="T3" fmla="*/ 205785 h 1007"/>
                <a:gd name="T4" fmla="*/ 337344 w 1262"/>
                <a:gd name="T5" fmla="*/ 214525 h 1007"/>
                <a:gd name="T6" fmla="*/ 354806 w 1262"/>
                <a:gd name="T7" fmla="*/ 219293 h 1007"/>
                <a:gd name="T8" fmla="*/ 374650 w 1262"/>
                <a:gd name="T9" fmla="*/ 224854 h 1007"/>
                <a:gd name="T10" fmla="*/ 397668 w 1262"/>
                <a:gd name="T11" fmla="*/ 231211 h 1007"/>
                <a:gd name="T12" fmla="*/ 423862 w 1262"/>
                <a:gd name="T13" fmla="*/ 235978 h 1007"/>
                <a:gd name="T14" fmla="*/ 447675 w 1262"/>
                <a:gd name="T15" fmla="*/ 239156 h 1007"/>
                <a:gd name="T16" fmla="*/ 471487 w 1262"/>
                <a:gd name="T17" fmla="*/ 243129 h 1007"/>
                <a:gd name="T18" fmla="*/ 498475 w 1262"/>
                <a:gd name="T19" fmla="*/ 246307 h 1007"/>
                <a:gd name="T20" fmla="*/ 527050 w 1262"/>
                <a:gd name="T21" fmla="*/ 248691 h 1007"/>
                <a:gd name="T22" fmla="*/ 577850 w 1262"/>
                <a:gd name="T23" fmla="*/ 248691 h 1007"/>
                <a:gd name="T24" fmla="*/ 605631 w 1262"/>
                <a:gd name="T25" fmla="*/ 247896 h 1007"/>
                <a:gd name="T26" fmla="*/ 628650 w 1262"/>
                <a:gd name="T27" fmla="*/ 245512 h 1007"/>
                <a:gd name="T28" fmla="*/ 654050 w 1262"/>
                <a:gd name="T29" fmla="*/ 241540 h 1007"/>
                <a:gd name="T30" fmla="*/ 680243 w 1262"/>
                <a:gd name="T31" fmla="*/ 236772 h 1007"/>
                <a:gd name="T32" fmla="*/ 702468 w 1262"/>
                <a:gd name="T33" fmla="*/ 233594 h 1007"/>
                <a:gd name="T34" fmla="*/ 731043 w 1262"/>
                <a:gd name="T35" fmla="*/ 226443 h 1007"/>
                <a:gd name="T36" fmla="*/ 757237 w 1262"/>
                <a:gd name="T37" fmla="*/ 217704 h 1007"/>
                <a:gd name="T38" fmla="*/ 1001712 w 1262"/>
                <a:gd name="T39" fmla="*/ 604644 h 1007"/>
                <a:gd name="T40" fmla="*/ 977900 w 1262"/>
                <a:gd name="T41" fmla="*/ 614178 h 1007"/>
                <a:gd name="T42" fmla="*/ 955675 w 1262"/>
                <a:gd name="T43" fmla="*/ 622123 h 1007"/>
                <a:gd name="T44" fmla="*/ 935037 w 1262"/>
                <a:gd name="T45" fmla="*/ 629274 h 1007"/>
                <a:gd name="T46" fmla="*/ 913606 w 1262"/>
                <a:gd name="T47" fmla="*/ 636425 h 1007"/>
                <a:gd name="T48" fmla="*/ 893762 w 1262"/>
                <a:gd name="T49" fmla="*/ 642781 h 1007"/>
                <a:gd name="T50" fmla="*/ 872331 w 1262"/>
                <a:gd name="T51" fmla="*/ 649932 h 1007"/>
                <a:gd name="T52" fmla="*/ 853281 w 1262"/>
                <a:gd name="T53" fmla="*/ 654700 h 1007"/>
                <a:gd name="T54" fmla="*/ 833437 w 1262"/>
                <a:gd name="T55" fmla="*/ 659467 h 1007"/>
                <a:gd name="T56" fmla="*/ 812800 w 1262"/>
                <a:gd name="T57" fmla="*/ 664234 h 1007"/>
                <a:gd name="T58" fmla="*/ 790574 w 1262"/>
                <a:gd name="T59" fmla="*/ 669796 h 1007"/>
                <a:gd name="T60" fmla="*/ 764381 w 1262"/>
                <a:gd name="T61" fmla="*/ 672974 h 1007"/>
                <a:gd name="T62" fmla="*/ 742950 w 1262"/>
                <a:gd name="T63" fmla="*/ 677741 h 1007"/>
                <a:gd name="T64" fmla="*/ 719137 w 1262"/>
                <a:gd name="T65" fmla="*/ 682508 h 1007"/>
                <a:gd name="T66" fmla="*/ 694531 w 1262"/>
                <a:gd name="T67" fmla="*/ 686481 h 1007"/>
                <a:gd name="T68" fmla="*/ 668337 w 1262"/>
                <a:gd name="T69" fmla="*/ 688865 h 1007"/>
                <a:gd name="T70" fmla="*/ 639762 w 1262"/>
                <a:gd name="T71" fmla="*/ 689659 h 1007"/>
                <a:gd name="T72" fmla="*/ 611981 w 1262"/>
                <a:gd name="T73" fmla="*/ 692043 h 1007"/>
                <a:gd name="T74" fmla="*/ 586581 w 1262"/>
                <a:gd name="T75" fmla="*/ 692043 h 1007"/>
                <a:gd name="T76" fmla="*/ 558006 w 1262"/>
                <a:gd name="T77" fmla="*/ 692043 h 1007"/>
                <a:gd name="T78" fmla="*/ 522287 w 1262"/>
                <a:gd name="T79" fmla="*/ 692043 h 1007"/>
                <a:gd name="T80" fmla="*/ 489744 w 1262"/>
                <a:gd name="T81" fmla="*/ 691248 h 1007"/>
                <a:gd name="T82" fmla="*/ 467519 w 1262"/>
                <a:gd name="T83" fmla="*/ 689659 h 1007"/>
                <a:gd name="T84" fmla="*/ 442912 w 1262"/>
                <a:gd name="T85" fmla="*/ 688865 h 1007"/>
                <a:gd name="T86" fmla="*/ 416719 w 1262"/>
                <a:gd name="T87" fmla="*/ 686481 h 1007"/>
                <a:gd name="T88" fmla="*/ 386556 w 1262"/>
                <a:gd name="T89" fmla="*/ 681714 h 1007"/>
                <a:gd name="T90" fmla="*/ 361950 w 1262"/>
                <a:gd name="T91" fmla="*/ 676947 h 1007"/>
                <a:gd name="T92" fmla="*/ 337344 w 1262"/>
                <a:gd name="T93" fmla="*/ 672974 h 1007"/>
                <a:gd name="T94" fmla="*/ 307181 w 1262"/>
                <a:gd name="T95" fmla="*/ 666618 h 1007"/>
                <a:gd name="T96" fmla="*/ 284956 w 1262"/>
                <a:gd name="T97" fmla="*/ 660261 h 1007"/>
                <a:gd name="T98" fmla="*/ 256381 w 1262"/>
                <a:gd name="T99" fmla="*/ 654700 h 1007"/>
                <a:gd name="T100" fmla="*/ 231775 w 1262"/>
                <a:gd name="T101" fmla="*/ 647549 h 1007"/>
                <a:gd name="T102" fmla="*/ 206375 w 1262"/>
                <a:gd name="T103" fmla="*/ 640398 h 1007"/>
                <a:gd name="T104" fmla="*/ 180181 w 1262"/>
                <a:gd name="T105" fmla="*/ 630863 h 1007"/>
                <a:gd name="T106" fmla="*/ 148431 w 1262"/>
                <a:gd name="T107" fmla="*/ 618945 h 1007"/>
                <a:gd name="T108" fmla="*/ 72231 w 1262"/>
                <a:gd name="T109" fmla="*/ 800100 h 1007"/>
                <a:gd name="T110" fmla="*/ 0 w 1262"/>
                <a:gd name="T111" fmla="*/ 286828 h 1007"/>
                <a:gd name="T112" fmla="*/ 400843 w 1262"/>
                <a:gd name="T113" fmla="*/ 0 h 100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262"/>
                <a:gd name="T172" fmla="*/ 0 h 1007"/>
                <a:gd name="T173" fmla="*/ 1262 w 1262"/>
                <a:gd name="T174" fmla="*/ 1007 h 100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262" h="1007">
                  <a:moveTo>
                    <a:pt x="505" y="0"/>
                  </a:moveTo>
                  <a:lnTo>
                    <a:pt x="401" y="259"/>
                  </a:lnTo>
                  <a:lnTo>
                    <a:pt x="425" y="270"/>
                  </a:lnTo>
                  <a:lnTo>
                    <a:pt x="447" y="276"/>
                  </a:lnTo>
                  <a:lnTo>
                    <a:pt x="472" y="283"/>
                  </a:lnTo>
                  <a:lnTo>
                    <a:pt x="501" y="291"/>
                  </a:lnTo>
                  <a:lnTo>
                    <a:pt x="534" y="297"/>
                  </a:lnTo>
                  <a:lnTo>
                    <a:pt x="564" y="301"/>
                  </a:lnTo>
                  <a:lnTo>
                    <a:pt x="594" y="306"/>
                  </a:lnTo>
                  <a:lnTo>
                    <a:pt x="628" y="310"/>
                  </a:lnTo>
                  <a:lnTo>
                    <a:pt x="664" y="313"/>
                  </a:lnTo>
                  <a:lnTo>
                    <a:pt x="728" y="313"/>
                  </a:lnTo>
                  <a:lnTo>
                    <a:pt x="763" y="312"/>
                  </a:lnTo>
                  <a:lnTo>
                    <a:pt x="792" y="309"/>
                  </a:lnTo>
                  <a:lnTo>
                    <a:pt x="824" y="304"/>
                  </a:lnTo>
                  <a:lnTo>
                    <a:pt x="857" y="298"/>
                  </a:lnTo>
                  <a:lnTo>
                    <a:pt x="885" y="294"/>
                  </a:lnTo>
                  <a:lnTo>
                    <a:pt x="921" y="285"/>
                  </a:lnTo>
                  <a:lnTo>
                    <a:pt x="954" y="274"/>
                  </a:lnTo>
                  <a:lnTo>
                    <a:pt x="1262" y="761"/>
                  </a:lnTo>
                  <a:lnTo>
                    <a:pt x="1232" y="773"/>
                  </a:lnTo>
                  <a:lnTo>
                    <a:pt x="1204" y="783"/>
                  </a:lnTo>
                  <a:lnTo>
                    <a:pt x="1178" y="792"/>
                  </a:lnTo>
                  <a:lnTo>
                    <a:pt x="1151" y="801"/>
                  </a:lnTo>
                  <a:lnTo>
                    <a:pt x="1126" y="809"/>
                  </a:lnTo>
                  <a:lnTo>
                    <a:pt x="1099" y="818"/>
                  </a:lnTo>
                  <a:lnTo>
                    <a:pt x="1075" y="824"/>
                  </a:lnTo>
                  <a:lnTo>
                    <a:pt x="1050" y="830"/>
                  </a:lnTo>
                  <a:lnTo>
                    <a:pt x="1024" y="836"/>
                  </a:lnTo>
                  <a:lnTo>
                    <a:pt x="996" y="843"/>
                  </a:lnTo>
                  <a:lnTo>
                    <a:pt x="963" y="847"/>
                  </a:lnTo>
                  <a:lnTo>
                    <a:pt x="936" y="853"/>
                  </a:lnTo>
                  <a:lnTo>
                    <a:pt x="906" y="859"/>
                  </a:lnTo>
                  <a:lnTo>
                    <a:pt x="875" y="864"/>
                  </a:lnTo>
                  <a:lnTo>
                    <a:pt x="842" y="867"/>
                  </a:lnTo>
                  <a:lnTo>
                    <a:pt x="806" y="868"/>
                  </a:lnTo>
                  <a:lnTo>
                    <a:pt x="771" y="871"/>
                  </a:lnTo>
                  <a:lnTo>
                    <a:pt x="739" y="871"/>
                  </a:lnTo>
                  <a:lnTo>
                    <a:pt x="703" y="871"/>
                  </a:lnTo>
                  <a:lnTo>
                    <a:pt x="658" y="871"/>
                  </a:lnTo>
                  <a:lnTo>
                    <a:pt x="617" y="870"/>
                  </a:lnTo>
                  <a:lnTo>
                    <a:pt x="589" y="868"/>
                  </a:lnTo>
                  <a:lnTo>
                    <a:pt x="558" y="867"/>
                  </a:lnTo>
                  <a:lnTo>
                    <a:pt x="525" y="864"/>
                  </a:lnTo>
                  <a:lnTo>
                    <a:pt x="487" y="858"/>
                  </a:lnTo>
                  <a:lnTo>
                    <a:pt x="456" y="852"/>
                  </a:lnTo>
                  <a:lnTo>
                    <a:pt x="425" y="847"/>
                  </a:lnTo>
                  <a:lnTo>
                    <a:pt x="387" y="839"/>
                  </a:lnTo>
                  <a:lnTo>
                    <a:pt x="359" y="831"/>
                  </a:lnTo>
                  <a:lnTo>
                    <a:pt x="323" y="824"/>
                  </a:lnTo>
                  <a:lnTo>
                    <a:pt x="292" y="815"/>
                  </a:lnTo>
                  <a:lnTo>
                    <a:pt x="260" y="806"/>
                  </a:lnTo>
                  <a:lnTo>
                    <a:pt x="227" y="794"/>
                  </a:lnTo>
                  <a:lnTo>
                    <a:pt x="187" y="779"/>
                  </a:lnTo>
                  <a:lnTo>
                    <a:pt x="91" y="1007"/>
                  </a:lnTo>
                  <a:lnTo>
                    <a:pt x="0" y="361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de-DE">
                <a:latin typeface="+mn-lt"/>
              </a:endParaRPr>
            </a:p>
          </p:txBody>
        </p:sp>
        <p:sp>
          <p:nvSpPr>
            <p:cNvPr id="20" name="Freeform 1050"/>
            <p:cNvSpPr>
              <a:spLocks/>
            </p:cNvSpPr>
            <p:nvPr/>
          </p:nvSpPr>
          <p:spPr bwMode="auto">
            <a:xfrm>
              <a:off x="4706938" y="3795713"/>
              <a:ext cx="869950" cy="868362"/>
            </a:xfrm>
            <a:custGeom>
              <a:avLst/>
              <a:gdLst>
                <a:gd name="T0" fmla="*/ 869950 w 1095"/>
                <a:gd name="T1" fmla="*/ 190500 h 1094"/>
                <a:gd name="T2" fmla="*/ 859622 w 1095"/>
                <a:gd name="T3" fmla="*/ 209550 h 1094"/>
                <a:gd name="T4" fmla="*/ 852472 w 1095"/>
                <a:gd name="T5" fmla="*/ 224631 h 1094"/>
                <a:gd name="T6" fmla="*/ 842938 w 1095"/>
                <a:gd name="T7" fmla="*/ 241300 h 1094"/>
                <a:gd name="T8" fmla="*/ 835788 w 1095"/>
                <a:gd name="T9" fmla="*/ 257175 h 1094"/>
                <a:gd name="T10" fmla="*/ 826254 w 1095"/>
                <a:gd name="T11" fmla="*/ 273844 h 1094"/>
                <a:gd name="T12" fmla="*/ 815926 w 1095"/>
                <a:gd name="T13" fmla="*/ 289719 h 1094"/>
                <a:gd name="T14" fmla="*/ 806392 w 1095"/>
                <a:gd name="T15" fmla="*/ 305594 h 1094"/>
                <a:gd name="T16" fmla="*/ 795269 w 1095"/>
                <a:gd name="T17" fmla="*/ 322263 h 1094"/>
                <a:gd name="T18" fmla="*/ 782558 w 1095"/>
                <a:gd name="T19" fmla="*/ 339725 h 1094"/>
                <a:gd name="T20" fmla="*/ 769052 w 1095"/>
                <a:gd name="T21" fmla="*/ 358775 h 1094"/>
                <a:gd name="T22" fmla="*/ 758723 w 1095"/>
                <a:gd name="T23" fmla="*/ 373856 h 1094"/>
                <a:gd name="T24" fmla="*/ 746012 w 1095"/>
                <a:gd name="T25" fmla="*/ 389731 h 1094"/>
                <a:gd name="T26" fmla="*/ 731711 w 1095"/>
                <a:gd name="T27" fmla="*/ 408781 h 1094"/>
                <a:gd name="T28" fmla="*/ 717411 w 1095"/>
                <a:gd name="T29" fmla="*/ 427831 h 1094"/>
                <a:gd name="T30" fmla="*/ 703110 w 1095"/>
                <a:gd name="T31" fmla="*/ 443707 h 1094"/>
                <a:gd name="T32" fmla="*/ 687221 w 1095"/>
                <a:gd name="T33" fmla="*/ 461963 h 1094"/>
                <a:gd name="T34" fmla="*/ 674509 w 1095"/>
                <a:gd name="T35" fmla="*/ 476250 h 1094"/>
                <a:gd name="T36" fmla="*/ 655442 w 1095"/>
                <a:gd name="T37" fmla="*/ 496094 h 1094"/>
                <a:gd name="T38" fmla="*/ 639552 w 1095"/>
                <a:gd name="T39" fmla="*/ 512763 h 1094"/>
                <a:gd name="T40" fmla="*/ 624457 w 1095"/>
                <a:gd name="T41" fmla="*/ 527050 h 1094"/>
                <a:gd name="T42" fmla="*/ 606979 w 1095"/>
                <a:gd name="T43" fmla="*/ 543719 h 1094"/>
                <a:gd name="T44" fmla="*/ 593473 w 1095"/>
                <a:gd name="T45" fmla="*/ 555625 h 1094"/>
                <a:gd name="T46" fmla="*/ 576789 w 1095"/>
                <a:gd name="T47" fmla="*/ 569913 h 1094"/>
                <a:gd name="T48" fmla="*/ 560105 w 1095"/>
                <a:gd name="T49" fmla="*/ 584200 h 1094"/>
                <a:gd name="T50" fmla="*/ 541037 w 1095"/>
                <a:gd name="T51" fmla="*/ 599282 h 1094"/>
                <a:gd name="T52" fmla="*/ 524353 w 1095"/>
                <a:gd name="T53" fmla="*/ 611982 h 1094"/>
                <a:gd name="T54" fmla="*/ 505286 w 1095"/>
                <a:gd name="T55" fmla="*/ 626269 h 1094"/>
                <a:gd name="T56" fmla="*/ 482246 w 1095"/>
                <a:gd name="T57" fmla="*/ 642938 h 1094"/>
                <a:gd name="T58" fmla="*/ 461590 w 1095"/>
                <a:gd name="T59" fmla="*/ 657225 h 1094"/>
                <a:gd name="T60" fmla="*/ 440139 w 1095"/>
                <a:gd name="T61" fmla="*/ 672307 h 1094"/>
                <a:gd name="T62" fmla="*/ 417894 w 1095"/>
                <a:gd name="T63" fmla="*/ 688182 h 1094"/>
                <a:gd name="T64" fmla="*/ 394059 w 1095"/>
                <a:gd name="T65" fmla="*/ 700882 h 1094"/>
                <a:gd name="T66" fmla="*/ 514025 w 1095"/>
                <a:gd name="T67" fmla="*/ 868363 h 1094"/>
                <a:gd name="T68" fmla="*/ 34957 w 1095"/>
                <a:gd name="T69" fmla="*/ 654050 h 1094"/>
                <a:gd name="T70" fmla="*/ 0 w 1095"/>
                <a:gd name="T71" fmla="*/ 229394 h 1094"/>
                <a:gd name="T72" fmla="*/ 99309 w 1095"/>
                <a:gd name="T73" fmla="*/ 349250 h 1094"/>
                <a:gd name="T74" fmla="*/ 122349 w 1095"/>
                <a:gd name="T75" fmla="*/ 338931 h 1094"/>
                <a:gd name="T76" fmla="*/ 144594 w 1095"/>
                <a:gd name="T77" fmla="*/ 327025 h 1094"/>
                <a:gd name="T78" fmla="*/ 173990 w 1095"/>
                <a:gd name="T79" fmla="*/ 312738 h 1094"/>
                <a:gd name="T80" fmla="*/ 202591 w 1095"/>
                <a:gd name="T81" fmla="*/ 296069 h 1094"/>
                <a:gd name="T82" fmla="*/ 232781 w 1095"/>
                <a:gd name="T83" fmla="*/ 275431 h 1094"/>
                <a:gd name="T84" fmla="*/ 257410 w 1095"/>
                <a:gd name="T85" fmla="*/ 257969 h 1094"/>
                <a:gd name="T86" fmla="*/ 281244 w 1095"/>
                <a:gd name="T87" fmla="*/ 238125 h 1094"/>
                <a:gd name="T88" fmla="*/ 305078 w 1095"/>
                <a:gd name="T89" fmla="*/ 217488 h 1094"/>
                <a:gd name="T90" fmla="*/ 324146 w 1095"/>
                <a:gd name="T91" fmla="*/ 198438 h 1094"/>
                <a:gd name="T92" fmla="*/ 344008 w 1095"/>
                <a:gd name="T93" fmla="*/ 177800 h 1094"/>
                <a:gd name="T94" fmla="*/ 365458 w 1095"/>
                <a:gd name="T95" fmla="*/ 153988 h 1094"/>
                <a:gd name="T96" fmla="*/ 382937 w 1095"/>
                <a:gd name="T97" fmla="*/ 132556 h 1094"/>
                <a:gd name="T98" fmla="*/ 401210 w 1095"/>
                <a:gd name="T99" fmla="*/ 110331 h 1094"/>
                <a:gd name="T100" fmla="*/ 416305 w 1095"/>
                <a:gd name="T101" fmla="*/ 89694 h 1094"/>
                <a:gd name="T102" fmla="*/ 432989 w 1095"/>
                <a:gd name="T103" fmla="*/ 62706 h 1094"/>
                <a:gd name="T104" fmla="*/ 448878 w 1095"/>
                <a:gd name="T105" fmla="*/ 38100 h 1094"/>
                <a:gd name="T106" fmla="*/ 456823 w 1095"/>
                <a:gd name="T107" fmla="*/ 19050 h 1094"/>
                <a:gd name="T108" fmla="*/ 465562 w 1095"/>
                <a:gd name="T109" fmla="*/ 0 h 1094"/>
                <a:gd name="T110" fmla="*/ 869950 w 1095"/>
                <a:gd name="T111" fmla="*/ 190500 h 1094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095"/>
                <a:gd name="T169" fmla="*/ 0 h 1094"/>
                <a:gd name="T170" fmla="*/ 1095 w 1095"/>
                <a:gd name="T171" fmla="*/ 1094 h 1094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095" h="1094">
                  <a:moveTo>
                    <a:pt x="1095" y="240"/>
                  </a:moveTo>
                  <a:lnTo>
                    <a:pt x="1082" y="264"/>
                  </a:lnTo>
                  <a:lnTo>
                    <a:pt x="1073" y="283"/>
                  </a:lnTo>
                  <a:lnTo>
                    <a:pt x="1061" y="304"/>
                  </a:lnTo>
                  <a:lnTo>
                    <a:pt x="1052" y="324"/>
                  </a:lnTo>
                  <a:lnTo>
                    <a:pt x="1040" y="345"/>
                  </a:lnTo>
                  <a:lnTo>
                    <a:pt x="1027" y="365"/>
                  </a:lnTo>
                  <a:lnTo>
                    <a:pt x="1015" y="385"/>
                  </a:lnTo>
                  <a:lnTo>
                    <a:pt x="1001" y="406"/>
                  </a:lnTo>
                  <a:lnTo>
                    <a:pt x="985" y="428"/>
                  </a:lnTo>
                  <a:lnTo>
                    <a:pt x="968" y="452"/>
                  </a:lnTo>
                  <a:lnTo>
                    <a:pt x="955" y="471"/>
                  </a:lnTo>
                  <a:lnTo>
                    <a:pt x="939" y="491"/>
                  </a:lnTo>
                  <a:lnTo>
                    <a:pt x="921" y="515"/>
                  </a:lnTo>
                  <a:lnTo>
                    <a:pt x="903" y="539"/>
                  </a:lnTo>
                  <a:lnTo>
                    <a:pt x="885" y="559"/>
                  </a:lnTo>
                  <a:lnTo>
                    <a:pt x="865" y="582"/>
                  </a:lnTo>
                  <a:lnTo>
                    <a:pt x="849" y="600"/>
                  </a:lnTo>
                  <a:lnTo>
                    <a:pt x="825" y="625"/>
                  </a:lnTo>
                  <a:lnTo>
                    <a:pt x="805" y="646"/>
                  </a:lnTo>
                  <a:lnTo>
                    <a:pt x="786" y="664"/>
                  </a:lnTo>
                  <a:lnTo>
                    <a:pt x="764" y="685"/>
                  </a:lnTo>
                  <a:lnTo>
                    <a:pt x="747" y="700"/>
                  </a:lnTo>
                  <a:lnTo>
                    <a:pt x="726" y="718"/>
                  </a:lnTo>
                  <a:lnTo>
                    <a:pt x="705" y="736"/>
                  </a:lnTo>
                  <a:lnTo>
                    <a:pt x="681" y="755"/>
                  </a:lnTo>
                  <a:lnTo>
                    <a:pt x="660" y="771"/>
                  </a:lnTo>
                  <a:lnTo>
                    <a:pt x="636" y="789"/>
                  </a:lnTo>
                  <a:lnTo>
                    <a:pt x="607" y="810"/>
                  </a:lnTo>
                  <a:lnTo>
                    <a:pt x="581" y="828"/>
                  </a:lnTo>
                  <a:lnTo>
                    <a:pt x="554" y="847"/>
                  </a:lnTo>
                  <a:lnTo>
                    <a:pt x="526" y="867"/>
                  </a:lnTo>
                  <a:lnTo>
                    <a:pt x="496" y="883"/>
                  </a:lnTo>
                  <a:lnTo>
                    <a:pt x="647" y="1094"/>
                  </a:lnTo>
                  <a:lnTo>
                    <a:pt x="44" y="824"/>
                  </a:lnTo>
                  <a:lnTo>
                    <a:pt x="0" y="289"/>
                  </a:lnTo>
                  <a:lnTo>
                    <a:pt x="125" y="440"/>
                  </a:lnTo>
                  <a:lnTo>
                    <a:pt x="154" y="427"/>
                  </a:lnTo>
                  <a:lnTo>
                    <a:pt x="182" y="412"/>
                  </a:lnTo>
                  <a:lnTo>
                    <a:pt x="219" y="394"/>
                  </a:lnTo>
                  <a:lnTo>
                    <a:pt x="255" y="373"/>
                  </a:lnTo>
                  <a:lnTo>
                    <a:pt x="293" y="347"/>
                  </a:lnTo>
                  <a:lnTo>
                    <a:pt x="324" y="325"/>
                  </a:lnTo>
                  <a:lnTo>
                    <a:pt x="354" y="300"/>
                  </a:lnTo>
                  <a:lnTo>
                    <a:pt x="384" y="274"/>
                  </a:lnTo>
                  <a:lnTo>
                    <a:pt x="408" y="250"/>
                  </a:lnTo>
                  <a:lnTo>
                    <a:pt x="433" y="224"/>
                  </a:lnTo>
                  <a:lnTo>
                    <a:pt x="460" y="194"/>
                  </a:lnTo>
                  <a:lnTo>
                    <a:pt x="482" y="167"/>
                  </a:lnTo>
                  <a:lnTo>
                    <a:pt x="505" y="139"/>
                  </a:lnTo>
                  <a:lnTo>
                    <a:pt x="524" y="113"/>
                  </a:lnTo>
                  <a:lnTo>
                    <a:pt x="545" y="79"/>
                  </a:lnTo>
                  <a:lnTo>
                    <a:pt x="565" y="48"/>
                  </a:lnTo>
                  <a:lnTo>
                    <a:pt x="575" y="24"/>
                  </a:lnTo>
                  <a:lnTo>
                    <a:pt x="586" y="0"/>
                  </a:lnTo>
                  <a:lnTo>
                    <a:pt x="1095" y="240"/>
                  </a:lnTo>
                  <a:close/>
                </a:path>
              </a:pathLst>
            </a:custGeom>
            <a:solidFill>
              <a:srgbClr val="FF99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de-DE">
                <a:latin typeface="+mn-lt"/>
              </a:endParaRPr>
            </a:p>
          </p:txBody>
        </p:sp>
        <p:sp>
          <p:nvSpPr>
            <p:cNvPr id="21" name="Freeform 1051"/>
            <p:cNvSpPr>
              <a:spLocks/>
            </p:cNvSpPr>
            <p:nvPr/>
          </p:nvSpPr>
          <p:spPr bwMode="auto">
            <a:xfrm>
              <a:off x="4997450" y="3019425"/>
              <a:ext cx="803275" cy="1011238"/>
            </a:xfrm>
            <a:custGeom>
              <a:avLst/>
              <a:gdLst>
                <a:gd name="T0" fmla="*/ 0 w 1011"/>
                <a:gd name="T1" fmla="*/ 642648 h 1273"/>
                <a:gd name="T2" fmla="*/ 199428 w 1011"/>
                <a:gd name="T3" fmla="*/ 717319 h 1273"/>
                <a:gd name="T4" fmla="*/ 210552 w 1011"/>
                <a:gd name="T5" fmla="*/ 692693 h 1273"/>
                <a:gd name="T6" fmla="*/ 218497 w 1011"/>
                <a:gd name="T7" fmla="*/ 668862 h 1273"/>
                <a:gd name="T8" fmla="*/ 224059 w 1011"/>
                <a:gd name="T9" fmla="*/ 646620 h 1273"/>
                <a:gd name="T10" fmla="*/ 230415 w 1011"/>
                <a:gd name="T11" fmla="*/ 625966 h 1273"/>
                <a:gd name="T12" fmla="*/ 235977 w 1011"/>
                <a:gd name="T13" fmla="*/ 603724 h 1273"/>
                <a:gd name="T14" fmla="*/ 240744 w 1011"/>
                <a:gd name="T15" fmla="*/ 577509 h 1273"/>
                <a:gd name="T16" fmla="*/ 244717 w 1011"/>
                <a:gd name="T17" fmla="*/ 553678 h 1273"/>
                <a:gd name="T18" fmla="*/ 247895 w 1011"/>
                <a:gd name="T19" fmla="*/ 529847 h 1273"/>
                <a:gd name="T20" fmla="*/ 251868 w 1011"/>
                <a:gd name="T21" fmla="*/ 502838 h 1273"/>
                <a:gd name="T22" fmla="*/ 252662 w 1011"/>
                <a:gd name="T23" fmla="*/ 474241 h 1273"/>
                <a:gd name="T24" fmla="*/ 252662 w 1011"/>
                <a:gd name="T25" fmla="*/ 423401 h 1273"/>
                <a:gd name="T26" fmla="*/ 251868 w 1011"/>
                <a:gd name="T27" fmla="*/ 396392 h 1273"/>
                <a:gd name="T28" fmla="*/ 250279 w 1011"/>
                <a:gd name="T29" fmla="*/ 372561 h 1273"/>
                <a:gd name="T30" fmla="*/ 247100 w 1011"/>
                <a:gd name="T31" fmla="*/ 347935 h 1273"/>
                <a:gd name="T32" fmla="*/ 242333 w 1011"/>
                <a:gd name="T33" fmla="*/ 321721 h 1273"/>
                <a:gd name="T34" fmla="*/ 237566 w 1011"/>
                <a:gd name="T35" fmla="*/ 298684 h 1273"/>
                <a:gd name="T36" fmla="*/ 231210 w 1011"/>
                <a:gd name="T37" fmla="*/ 270087 h 1273"/>
                <a:gd name="T38" fmla="*/ 223264 w 1011"/>
                <a:gd name="T39" fmla="*/ 243078 h 1273"/>
                <a:gd name="T40" fmla="*/ 610203 w 1011"/>
                <a:gd name="T41" fmla="*/ 0 h 1273"/>
                <a:gd name="T42" fmla="*/ 619737 w 1011"/>
                <a:gd name="T43" fmla="*/ 23831 h 1273"/>
                <a:gd name="T44" fmla="*/ 628477 w 1011"/>
                <a:gd name="T45" fmla="*/ 46074 h 1273"/>
                <a:gd name="T46" fmla="*/ 635628 w 1011"/>
                <a:gd name="T47" fmla="*/ 66727 h 1273"/>
                <a:gd name="T48" fmla="*/ 642779 w 1011"/>
                <a:gd name="T49" fmla="*/ 88175 h 1273"/>
                <a:gd name="T50" fmla="*/ 648341 w 1011"/>
                <a:gd name="T51" fmla="*/ 108035 h 1273"/>
                <a:gd name="T52" fmla="*/ 655492 w 1011"/>
                <a:gd name="T53" fmla="*/ 129483 h 1273"/>
                <a:gd name="T54" fmla="*/ 660259 w 1011"/>
                <a:gd name="T55" fmla="*/ 148548 h 1273"/>
                <a:gd name="T56" fmla="*/ 665026 w 1011"/>
                <a:gd name="T57" fmla="*/ 168407 h 1273"/>
                <a:gd name="T58" fmla="*/ 669793 w 1011"/>
                <a:gd name="T59" fmla="*/ 189061 h 1273"/>
                <a:gd name="T60" fmla="*/ 676149 w 1011"/>
                <a:gd name="T61" fmla="*/ 211303 h 1273"/>
                <a:gd name="T62" fmla="*/ 679328 w 1011"/>
                <a:gd name="T63" fmla="*/ 237518 h 1273"/>
                <a:gd name="T64" fmla="*/ 684095 w 1011"/>
                <a:gd name="T65" fmla="*/ 258966 h 1273"/>
                <a:gd name="T66" fmla="*/ 688862 w 1011"/>
                <a:gd name="T67" fmla="*/ 282002 h 1273"/>
                <a:gd name="T68" fmla="*/ 692835 w 1011"/>
                <a:gd name="T69" fmla="*/ 307422 h 1273"/>
                <a:gd name="T70" fmla="*/ 693629 w 1011"/>
                <a:gd name="T71" fmla="*/ 333637 h 1273"/>
                <a:gd name="T72" fmla="*/ 696013 w 1011"/>
                <a:gd name="T73" fmla="*/ 361440 h 1273"/>
                <a:gd name="T74" fmla="*/ 698396 w 1011"/>
                <a:gd name="T75" fmla="*/ 389243 h 1273"/>
                <a:gd name="T76" fmla="*/ 698396 w 1011"/>
                <a:gd name="T77" fmla="*/ 415457 h 1273"/>
                <a:gd name="T78" fmla="*/ 698396 w 1011"/>
                <a:gd name="T79" fmla="*/ 443260 h 1273"/>
                <a:gd name="T80" fmla="*/ 698396 w 1011"/>
                <a:gd name="T81" fmla="*/ 479007 h 1273"/>
                <a:gd name="T82" fmla="*/ 697602 w 1011"/>
                <a:gd name="T83" fmla="*/ 510782 h 1273"/>
                <a:gd name="T84" fmla="*/ 696013 w 1011"/>
                <a:gd name="T85" fmla="*/ 533819 h 1273"/>
                <a:gd name="T86" fmla="*/ 693629 w 1011"/>
                <a:gd name="T87" fmla="*/ 558444 h 1273"/>
                <a:gd name="T88" fmla="*/ 692835 w 1011"/>
                <a:gd name="T89" fmla="*/ 584659 h 1273"/>
                <a:gd name="T90" fmla="*/ 688067 w 1011"/>
                <a:gd name="T91" fmla="*/ 614050 h 1273"/>
                <a:gd name="T92" fmla="*/ 683300 w 1011"/>
                <a:gd name="T93" fmla="*/ 639470 h 1273"/>
                <a:gd name="T94" fmla="*/ 678533 w 1011"/>
                <a:gd name="T95" fmla="*/ 664096 h 1273"/>
                <a:gd name="T96" fmla="*/ 672177 w 1011"/>
                <a:gd name="T97" fmla="*/ 693488 h 1273"/>
                <a:gd name="T98" fmla="*/ 666615 w 1011"/>
                <a:gd name="T99" fmla="*/ 716524 h 1273"/>
                <a:gd name="T100" fmla="*/ 660259 w 1011"/>
                <a:gd name="T101" fmla="*/ 744328 h 1273"/>
                <a:gd name="T102" fmla="*/ 653108 w 1011"/>
                <a:gd name="T103" fmla="*/ 769747 h 1273"/>
                <a:gd name="T104" fmla="*/ 645163 w 1011"/>
                <a:gd name="T105" fmla="*/ 794373 h 1273"/>
                <a:gd name="T106" fmla="*/ 636423 w 1011"/>
                <a:gd name="T107" fmla="*/ 820588 h 1273"/>
                <a:gd name="T108" fmla="*/ 626094 w 1011"/>
                <a:gd name="T109" fmla="*/ 852362 h 1273"/>
                <a:gd name="T110" fmla="*/ 614176 w 1011"/>
                <a:gd name="T111" fmla="*/ 884932 h 1273"/>
                <a:gd name="T112" fmla="*/ 803275 w 1011"/>
                <a:gd name="T113" fmla="*/ 961986 h 1273"/>
                <a:gd name="T114" fmla="*/ 328938 w 1011"/>
                <a:gd name="T115" fmla="*/ 1011237 h 1273"/>
                <a:gd name="T116" fmla="*/ 0 w 1011"/>
                <a:gd name="T117" fmla="*/ 642648 h 1273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011"/>
                <a:gd name="T178" fmla="*/ 0 h 1273"/>
                <a:gd name="T179" fmla="*/ 1011 w 1011"/>
                <a:gd name="T180" fmla="*/ 1273 h 1273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011" h="1273">
                  <a:moveTo>
                    <a:pt x="0" y="809"/>
                  </a:moveTo>
                  <a:lnTo>
                    <a:pt x="251" y="903"/>
                  </a:lnTo>
                  <a:lnTo>
                    <a:pt x="265" y="872"/>
                  </a:lnTo>
                  <a:lnTo>
                    <a:pt x="275" y="842"/>
                  </a:lnTo>
                  <a:lnTo>
                    <a:pt x="282" y="814"/>
                  </a:lnTo>
                  <a:lnTo>
                    <a:pt x="290" y="788"/>
                  </a:lnTo>
                  <a:lnTo>
                    <a:pt x="297" y="760"/>
                  </a:lnTo>
                  <a:lnTo>
                    <a:pt x="303" y="727"/>
                  </a:lnTo>
                  <a:lnTo>
                    <a:pt x="308" y="697"/>
                  </a:lnTo>
                  <a:lnTo>
                    <a:pt x="312" y="667"/>
                  </a:lnTo>
                  <a:lnTo>
                    <a:pt x="317" y="633"/>
                  </a:lnTo>
                  <a:lnTo>
                    <a:pt x="318" y="597"/>
                  </a:lnTo>
                  <a:lnTo>
                    <a:pt x="318" y="533"/>
                  </a:lnTo>
                  <a:lnTo>
                    <a:pt x="317" y="499"/>
                  </a:lnTo>
                  <a:lnTo>
                    <a:pt x="315" y="469"/>
                  </a:lnTo>
                  <a:lnTo>
                    <a:pt x="311" y="438"/>
                  </a:lnTo>
                  <a:lnTo>
                    <a:pt x="305" y="405"/>
                  </a:lnTo>
                  <a:lnTo>
                    <a:pt x="299" y="376"/>
                  </a:lnTo>
                  <a:lnTo>
                    <a:pt x="291" y="340"/>
                  </a:lnTo>
                  <a:lnTo>
                    <a:pt x="281" y="306"/>
                  </a:lnTo>
                  <a:lnTo>
                    <a:pt x="768" y="0"/>
                  </a:lnTo>
                  <a:lnTo>
                    <a:pt x="780" y="30"/>
                  </a:lnTo>
                  <a:lnTo>
                    <a:pt x="791" y="58"/>
                  </a:lnTo>
                  <a:lnTo>
                    <a:pt x="800" y="84"/>
                  </a:lnTo>
                  <a:lnTo>
                    <a:pt x="809" y="111"/>
                  </a:lnTo>
                  <a:lnTo>
                    <a:pt x="816" y="136"/>
                  </a:lnTo>
                  <a:lnTo>
                    <a:pt x="825" y="163"/>
                  </a:lnTo>
                  <a:lnTo>
                    <a:pt x="831" y="187"/>
                  </a:lnTo>
                  <a:lnTo>
                    <a:pt x="837" y="212"/>
                  </a:lnTo>
                  <a:lnTo>
                    <a:pt x="843" y="238"/>
                  </a:lnTo>
                  <a:lnTo>
                    <a:pt x="851" y="266"/>
                  </a:lnTo>
                  <a:lnTo>
                    <a:pt x="855" y="299"/>
                  </a:lnTo>
                  <a:lnTo>
                    <a:pt x="861" y="326"/>
                  </a:lnTo>
                  <a:lnTo>
                    <a:pt x="867" y="355"/>
                  </a:lnTo>
                  <a:lnTo>
                    <a:pt x="872" y="387"/>
                  </a:lnTo>
                  <a:lnTo>
                    <a:pt x="873" y="420"/>
                  </a:lnTo>
                  <a:lnTo>
                    <a:pt x="876" y="455"/>
                  </a:lnTo>
                  <a:lnTo>
                    <a:pt x="879" y="490"/>
                  </a:lnTo>
                  <a:lnTo>
                    <a:pt x="879" y="523"/>
                  </a:lnTo>
                  <a:lnTo>
                    <a:pt x="879" y="558"/>
                  </a:lnTo>
                  <a:lnTo>
                    <a:pt x="879" y="603"/>
                  </a:lnTo>
                  <a:lnTo>
                    <a:pt x="878" y="643"/>
                  </a:lnTo>
                  <a:lnTo>
                    <a:pt x="876" y="672"/>
                  </a:lnTo>
                  <a:lnTo>
                    <a:pt x="873" y="703"/>
                  </a:lnTo>
                  <a:lnTo>
                    <a:pt x="872" y="736"/>
                  </a:lnTo>
                  <a:lnTo>
                    <a:pt x="866" y="773"/>
                  </a:lnTo>
                  <a:lnTo>
                    <a:pt x="860" y="805"/>
                  </a:lnTo>
                  <a:lnTo>
                    <a:pt x="854" y="836"/>
                  </a:lnTo>
                  <a:lnTo>
                    <a:pt x="846" y="873"/>
                  </a:lnTo>
                  <a:lnTo>
                    <a:pt x="839" y="902"/>
                  </a:lnTo>
                  <a:lnTo>
                    <a:pt x="831" y="937"/>
                  </a:lnTo>
                  <a:lnTo>
                    <a:pt x="822" y="969"/>
                  </a:lnTo>
                  <a:lnTo>
                    <a:pt x="812" y="1000"/>
                  </a:lnTo>
                  <a:lnTo>
                    <a:pt x="801" y="1033"/>
                  </a:lnTo>
                  <a:lnTo>
                    <a:pt x="788" y="1073"/>
                  </a:lnTo>
                  <a:lnTo>
                    <a:pt x="773" y="1114"/>
                  </a:lnTo>
                  <a:lnTo>
                    <a:pt x="1011" y="1211"/>
                  </a:lnTo>
                  <a:lnTo>
                    <a:pt x="414" y="1273"/>
                  </a:lnTo>
                  <a:lnTo>
                    <a:pt x="0" y="809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de-DE">
                <a:latin typeface="+mn-lt"/>
              </a:endParaRPr>
            </a:p>
          </p:txBody>
        </p:sp>
        <p:sp>
          <p:nvSpPr>
            <p:cNvPr id="22" name="Freeform 1052"/>
            <p:cNvSpPr>
              <a:spLocks/>
            </p:cNvSpPr>
            <p:nvPr/>
          </p:nvSpPr>
          <p:spPr bwMode="auto">
            <a:xfrm>
              <a:off x="4851400" y="2433638"/>
              <a:ext cx="938213" cy="892175"/>
            </a:xfrm>
            <a:custGeom>
              <a:avLst/>
              <a:gdLst>
                <a:gd name="T0" fmla="*/ 191132 w 1183"/>
                <a:gd name="T1" fmla="*/ 0 h 1124"/>
                <a:gd name="T2" fmla="*/ 210166 w 1183"/>
                <a:gd name="T3" fmla="*/ 9525 h 1124"/>
                <a:gd name="T4" fmla="*/ 226027 w 1183"/>
                <a:gd name="T5" fmla="*/ 18256 h 1124"/>
                <a:gd name="T6" fmla="*/ 241889 w 1183"/>
                <a:gd name="T7" fmla="*/ 26194 h 1124"/>
                <a:gd name="T8" fmla="*/ 257751 w 1183"/>
                <a:gd name="T9" fmla="*/ 34925 h 1124"/>
                <a:gd name="T10" fmla="*/ 274405 w 1183"/>
                <a:gd name="T11" fmla="*/ 44450 h 1124"/>
                <a:gd name="T12" fmla="*/ 289474 w 1183"/>
                <a:gd name="T13" fmla="*/ 54769 h 1124"/>
                <a:gd name="T14" fmla="*/ 305335 w 1183"/>
                <a:gd name="T15" fmla="*/ 64294 h 1124"/>
                <a:gd name="T16" fmla="*/ 320404 w 1183"/>
                <a:gd name="T17" fmla="*/ 73819 h 1124"/>
                <a:gd name="T18" fmla="*/ 339438 w 1183"/>
                <a:gd name="T19" fmla="*/ 86519 h 1124"/>
                <a:gd name="T20" fmla="*/ 359265 w 1183"/>
                <a:gd name="T21" fmla="*/ 100806 h 1124"/>
                <a:gd name="T22" fmla="*/ 375126 w 1183"/>
                <a:gd name="T23" fmla="*/ 111919 h 1124"/>
                <a:gd name="T24" fmla="*/ 390195 w 1183"/>
                <a:gd name="T25" fmla="*/ 124619 h 1124"/>
                <a:gd name="T26" fmla="*/ 409229 w 1183"/>
                <a:gd name="T27" fmla="*/ 138112 h 1124"/>
                <a:gd name="T28" fmla="*/ 428262 w 1183"/>
                <a:gd name="T29" fmla="*/ 152400 h 1124"/>
                <a:gd name="T30" fmla="*/ 444917 w 1183"/>
                <a:gd name="T31" fmla="*/ 165894 h 1124"/>
                <a:gd name="T32" fmla="*/ 461572 w 1183"/>
                <a:gd name="T33" fmla="*/ 181769 h 1124"/>
                <a:gd name="T34" fmla="*/ 477433 w 1183"/>
                <a:gd name="T35" fmla="*/ 196056 h 1124"/>
                <a:gd name="T36" fmla="*/ 495674 w 1183"/>
                <a:gd name="T37" fmla="*/ 213519 h 1124"/>
                <a:gd name="T38" fmla="*/ 512329 w 1183"/>
                <a:gd name="T39" fmla="*/ 229394 h 1124"/>
                <a:gd name="T40" fmla="*/ 526604 w 1183"/>
                <a:gd name="T41" fmla="*/ 244475 h 1124"/>
                <a:gd name="T42" fmla="*/ 543259 w 1183"/>
                <a:gd name="T43" fmla="*/ 261937 h 1124"/>
                <a:gd name="T44" fmla="*/ 556741 w 1183"/>
                <a:gd name="T45" fmla="*/ 275431 h 1124"/>
                <a:gd name="T46" fmla="*/ 571017 w 1183"/>
                <a:gd name="T47" fmla="*/ 292100 h 1124"/>
                <a:gd name="T48" fmla="*/ 585292 w 1183"/>
                <a:gd name="T49" fmla="*/ 308769 h 1124"/>
                <a:gd name="T50" fmla="*/ 600360 w 1183"/>
                <a:gd name="T51" fmla="*/ 328612 h 1124"/>
                <a:gd name="T52" fmla="*/ 613050 w 1183"/>
                <a:gd name="T53" fmla="*/ 345281 h 1124"/>
                <a:gd name="T54" fmla="*/ 627325 w 1183"/>
                <a:gd name="T55" fmla="*/ 364331 h 1124"/>
                <a:gd name="T56" fmla="*/ 643980 w 1183"/>
                <a:gd name="T57" fmla="*/ 386556 h 1124"/>
                <a:gd name="T58" fmla="*/ 658255 w 1183"/>
                <a:gd name="T59" fmla="*/ 406400 h 1124"/>
                <a:gd name="T60" fmla="*/ 674117 w 1183"/>
                <a:gd name="T61" fmla="*/ 429419 h 1124"/>
                <a:gd name="T62" fmla="*/ 688392 w 1183"/>
                <a:gd name="T63" fmla="*/ 451644 h 1124"/>
                <a:gd name="T64" fmla="*/ 701081 w 1183"/>
                <a:gd name="T65" fmla="*/ 475456 h 1124"/>
                <a:gd name="T66" fmla="*/ 715357 w 1183"/>
                <a:gd name="T67" fmla="*/ 500062 h 1124"/>
                <a:gd name="T68" fmla="*/ 725667 w 1183"/>
                <a:gd name="T69" fmla="*/ 521494 h 1124"/>
                <a:gd name="T70" fmla="*/ 736770 w 1183"/>
                <a:gd name="T71" fmla="*/ 542131 h 1124"/>
                <a:gd name="T72" fmla="*/ 746287 w 1183"/>
                <a:gd name="T73" fmla="*/ 565150 h 1124"/>
                <a:gd name="T74" fmla="*/ 751838 w 1183"/>
                <a:gd name="T75" fmla="*/ 581819 h 1124"/>
                <a:gd name="T76" fmla="*/ 938212 w 1183"/>
                <a:gd name="T77" fmla="*/ 508794 h 1124"/>
                <a:gd name="T78" fmla="*/ 648738 w 1183"/>
                <a:gd name="T79" fmla="*/ 892175 h 1124"/>
                <a:gd name="T80" fmla="*/ 136410 w 1183"/>
                <a:gd name="T81" fmla="*/ 829469 h 1124"/>
                <a:gd name="T82" fmla="*/ 339438 w 1183"/>
                <a:gd name="T83" fmla="*/ 747712 h 1124"/>
                <a:gd name="T84" fmla="*/ 326748 w 1183"/>
                <a:gd name="T85" fmla="*/ 720725 h 1124"/>
                <a:gd name="T86" fmla="*/ 313266 w 1183"/>
                <a:gd name="T87" fmla="*/ 694531 h 1124"/>
                <a:gd name="T88" fmla="*/ 295818 w 1183"/>
                <a:gd name="T89" fmla="*/ 665956 h 1124"/>
                <a:gd name="T90" fmla="*/ 275198 w 1183"/>
                <a:gd name="T91" fmla="*/ 636587 h 1124"/>
                <a:gd name="T92" fmla="*/ 257751 w 1183"/>
                <a:gd name="T93" fmla="*/ 611981 h 1124"/>
                <a:gd name="T94" fmla="*/ 238717 w 1183"/>
                <a:gd name="T95" fmla="*/ 588169 h 1124"/>
                <a:gd name="T96" fmla="*/ 218890 w 1183"/>
                <a:gd name="T97" fmla="*/ 564356 h 1124"/>
                <a:gd name="T98" fmla="*/ 198270 w 1183"/>
                <a:gd name="T99" fmla="*/ 543719 h 1124"/>
                <a:gd name="T100" fmla="*/ 178443 w 1183"/>
                <a:gd name="T101" fmla="*/ 525462 h 1124"/>
                <a:gd name="T102" fmla="*/ 154650 w 1183"/>
                <a:gd name="T103" fmla="*/ 504031 h 1124"/>
                <a:gd name="T104" fmla="*/ 131651 w 1183"/>
                <a:gd name="T105" fmla="*/ 485775 h 1124"/>
                <a:gd name="T106" fmla="*/ 111031 w 1183"/>
                <a:gd name="T107" fmla="*/ 468312 h 1124"/>
                <a:gd name="T108" fmla="*/ 89618 w 1183"/>
                <a:gd name="T109" fmla="*/ 453231 h 1124"/>
                <a:gd name="T110" fmla="*/ 63446 w 1183"/>
                <a:gd name="T111" fmla="*/ 436563 h 1124"/>
                <a:gd name="T112" fmla="*/ 37275 w 1183"/>
                <a:gd name="T113" fmla="*/ 420688 h 1124"/>
                <a:gd name="T114" fmla="*/ 19034 w 1183"/>
                <a:gd name="T115" fmla="*/ 412750 h 1124"/>
                <a:gd name="T116" fmla="*/ 0 w 1183"/>
                <a:gd name="T117" fmla="*/ 401637 h 1124"/>
                <a:gd name="T118" fmla="*/ 191132 w 1183"/>
                <a:gd name="T119" fmla="*/ 0 h 112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183"/>
                <a:gd name="T181" fmla="*/ 0 h 1124"/>
                <a:gd name="T182" fmla="*/ 1183 w 1183"/>
                <a:gd name="T183" fmla="*/ 1124 h 1124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183" h="1124">
                  <a:moveTo>
                    <a:pt x="241" y="0"/>
                  </a:moveTo>
                  <a:lnTo>
                    <a:pt x="265" y="12"/>
                  </a:lnTo>
                  <a:lnTo>
                    <a:pt x="285" y="23"/>
                  </a:lnTo>
                  <a:lnTo>
                    <a:pt x="305" y="33"/>
                  </a:lnTo>
                  <a:lnTo>
                    <a:pt x="325" y="44"/>
                  </a:lnTo>
                  <a:lnTo>
                    <a:pt x="346" y="56"/>
                  </a:lnTo>
                  <a:lnTo>
                    <a:pt x="365" y="69"/>
                  </a:lnTo>
                  <a:lnTo>
                    <a:pt x="385" y="81"/>
                  </a:lnTo>
                  <a:lnTo>
                    <a:pt x="404" y="93"/>
                  </a:lnTo>
                  <a:lnTo>
                    <a:pt x="428" y="109"/>
                  </a:lnTo>
                  <a:lnTo>
                    <a:pt x="453" y="127"/>
                  </a:lnTo>
                  <a:lnTo>
                    <a:pt x="473" y="141"/>
                  </a:lnTo>
                  <a:lnTo>
                    <a:pt x="492" y="157"/>
                  </a:lnTo>
                  <a:lnTo>
                    <a:pt x="516" y="174"/>
                  </a:lnTo>
                  <a:lnTo>
                    <a:pt x="540" y="192"/>
                  </a:lnTo>
                  <a:lnTo>
                    <a:pt x="561" y="209"/>
                  </a:lnTo>
                  <a:lnTo>
                    <a:pt x="582" y="229"/>
                  </a:lnTo>
                  <a:lnTo>
                    <a:pt x="602" y="247"/>
                  </a:lnTo>
                  <a:lnTo>
                    <a:pt x="625" y="269"/>
                  </a:lnTo>
                  <a:lnTo>
                    <a:pt x="646" y="289"/>
                  </a:lnTo>
                  <a:lnTo>
                    <a:pt x="664" y="308"/>
                  </a:lnTo>
                  <a:lnTo>
                    <a:pt x="685" y="330"/>
                  </a:lnTo>
                  <a:lnTo>
                    <a:pt x="702" y="347"/>
                  </a:lnTo>
                  <a:lnTo>
                    <a:pt x="720" y="368"/>
                  </a:lnTo>
                  <a:lnTo>
                    <a:pt x="738" y="389"/>
                  </a:lnTo>
                  <a:lnTo>
                    <a:pt x="757" y="414"/>
                  </a:lnTo>
                  <a:lnTo>
                    <a:pt x="773" y="435"/>
                  </a:lnTo>
                  <a:lnTo>
                    <a:pt x="791" y="459"/>
                  </a:lnTo>
                  <a:lnTo>
                    <a:pt x="812" y="487"/>
                  </a:lnTo>
                  <a:lnTo>
                    <a:pt x="830" y="512"/>
                  </a:lnTo>
                  <a:lnTo>
                    <a:pt x="850" y="541"/>
                  </a:lnTo>
                  <a:lnTo>
                    <a:pt x="868" y="569"/>
                  </a:lnTo>
                  <a:lnTo>
                    <a:pt x="884" y="599"/>
                  </a:lnTo>
                  <a:lnTo>
                    <a:pt x="902" y="630"/>
                  </a:lnTo>
                  <a:lnTo>
                    <a:pt x="915" y="657"/>
                  </a:lnTo>
                  <a:lnTo>
                    <a:pt x="929" y="683"/>
                  </a:lnTo>
                  <a:lnTo>
                    <a:pt x="941" y="712"/>
                  </a:lnTo>
                  <a:lnTo>
                    <a:pt x="948" y="733"/>
                  </a:lnTo>
                  <a:lnTo>
                    <a:pt x="1183" y="641"/>
                  </a:lnTo>
                  <a:lnTo>
                    <a:pt x="818" y="1124"/>
                  </a:lnTo>
                  <a:lnTo>
                    <a:pt x="172" y="1045"/>
                  </a:lnTo>
                  <a:lnTo>
                    <a:pt x="428" y="942"/>
                  </a:lnTo>
                  <a:lnTo>
                    <a:pt x="412" y="908"/>
                  </a:lnTo>
                  <a:lnTo>
                    <a:pt x="395" y="875"/>
                  </a:lnTo>
                  <a:lnTo>
                    <a:pt x="373" y="839"/>
                  </a:lnTo>
                  <a:lnTo>
                    <a:pt x="347" y="802"/>
                  </a:lnTo>
                  <a:lnTo>
                    <a:pt x="325" y="771"/>
                  </a:lnTo>
                  <a:lnTo>
                    <a:pt x="301" y="741"/>
                  </a:lnTo>
                  <a:lnTo>
                    <a:pt x="276" y="711"/>
                  </a:lnTo>
                  <a:lnTo>
                    <a:pt x="250" y="685"/>
                  </a:lnTo>
                  <a:lnTo>
                    <a:pt x="225" y="662"/>
                  </a:lnTo>
                  <a:lnTo>
                    <a:pt x="195" y="635"/>
                  </a:lnTo>
                  <a:lnTo>
                    <a:pt x="166" y="612"/>
                  </a:lnTo>
                  <a:lnTo>
                    <a:pt x="140" y="590"/>
                  </a:lnTo>
                  <a:lnTo>
                    <a:pt x="113" y="571"/>
                  </a:lnTo>
                  <a:lnTo>
                    <a:pt x="80" y="550"/>
                  </a:lnTo>
                  <a:lnTo>
                    <a:pt x="47" y="530"/>
                  </a:lnTo>
                  <a:lnTo>
                    <a:pt x="24" y="520"/>
                  </a:lnTo>
                  <a:lnTo>
                    <a:pt x="0" y="506"/>
                  </a:lnTo>
                  <a:lnTo>
                    <a:pt x="241" y="0"/>
                  </a:ln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de-DE">
                <a:latin typeface="+mn-lt"/>
              </a:endParaRPr>
            </a:p>
          </p:txBody>
        </p:sp>
        <p:sp>
          <p:nvSpPr>
            <p:cNvPr id="23" name="Freeform 1053"/>
            <p:cNvSpPr>
              <a:spLocks/>
            </p:cNvSpPr>
            <p:nvPr/>
          </p:nvSpPr>
          <p:spPr bwMode="auto">
            <a:xfrm>
              <a:off x="4194175" y="2205038"/>
              <a:ext cx="906463" cy="731837"/>
            </a:xfrm>
            <a:custGeom>
              <a:avLst/>
              <a:gdLst>
                <a:gd name="T0" fmla="*/ 483341 w 1144"/>
                <a:gd name="T1" fmla="*/ 731838 h 921"/>
                <a:gd name="T2" fmla="*/ 542768 w 1144"/>
                <a:gd name="T3" fmla="*/ 589602 h 921"/>
                <a:gd name="T4" fmla="*/ 523751 w 1144"/>
                <a:gd name="T5" fmla="*/ 583246 h 921"/>
                <a:gd name="T6" fmla="*/ 502357 w 1144"/>
                <a:gd name="T7" fmla="*/ 578478 h 921"/>
                <a:gd name="T8" fmla="*/ 475417 w 1144"/>
                <a:gd name="T9" fmla="*/ 572916 h 921"/>
                <a:gd name="T10" fmla="*/ 452439 w 1144"/>
                <a:gd name="T11" fmla="*/ 568943 h 921"/>
                <a:gd name="T12" fmla="*/ 427875 w 1144"/>
                <a:gd name="T13" fmla="*/ 565764 h 921"/>
                <a:gd name="T14" fmla="*/ 400143 w 1144"/>
                <a:gd name="T15" fmla="*/ 563380 h 921"/>
                <a:gd name="T16" fmla="*/ 372410 w 1144"/>
                <a:gd name="T17" fmla="*/ 560996 h 921"/>
                <a:gd name="T18" fmla="*/ 320907 w 1144"/>
                <a:gd name="T19" fmla="*/ 560996 h 921"/>
                <a:gd name="T20" fmla="*/ 294759 w 1144"/>
                <a:gd name="T21" fmla="*/ 561791 h 921"/>
                <a:gd name="T22" fmla="*/ 270195 w 1144"/>
                <a:gd name="T23" fmla="*/ 564175 h 921"/>
                <a:gd name="T24" fmla="*/ 245632 w 1144"/>
                <a:gd name="T25" fmla="*/ 566559 h 921"/>
                <a:gd name="T26" fmla="*/ 220277 w 1144"/>
                <a:gd name="T27" fmla="*/ 571326 h 921"/>
                <a:gd name="T28" fmla="*/ 196506 w 1144"/>
                <a:gd name="T29" fmla="*/ 576094 h 921"/>
                <a:gd name="T30" fmla="*/ 167981 w 1144"/>
                <a:gd name="T31" fmla="*/ 582451 h 921"/>
                <a:gd name="T32" fmla="*/ 143417 w 1144"/>
                <a:gd name="T33" fmla="*/ 590397 h 921"/>
                <a:gd name="T34" fmla="*/ 208391 w 1144"/>
                <a:gd name="T35" fmla="*/ 289239 h 921"/>
                <a:gd name="T36" fmla="*/ 0 w 1144"/>
                <a:gd name="T37" fmla="*/ 169252 h 921"/>
                <a:gd name="T38" fmla="*/ 11093 w 1144"/>
                <a:gd name="T39" fmla="*/ 166074 h 921"/>
                <a:gd name="T40" fmla="*/ 31694 w 1144"/>
                <a:gd name="T41" fmla="*/ 158922 h 921"/>
                <a:gd name="T42" fmla="*/ 48334 w 1144"/>
                <a:gd name="T43" fmla="*/ 154155 h 921"/>
                <a:gd name="T44" fmla="*/ 67351 w 1144"/>
                <a:gd name="T45" fmla="*/ 147798 h 921"/>
                <a:gd name="T46" fmla="*/ 90329 w 1144"/>
                <a:gd name="T47" fmla="*/ 143825 h 921"/>
                <a:gd name="T48" fmla="*/ 109346 w 1144"/>
                <a:gd name="T49" fmla="*/ 139057 h 921"/>
                <a:gd name="T50" fmla="*/ 133909 w 1144"/>
                <a:gd name="T51" fmla="*/ 132700 h 921"/>
                <a:gd name="T52" fmla="*/ 155303 w 1144"/>
                <a:gd name="T53" fmla="*/ 129522 h 921"/>
                <a:gd name="T54" fmla="*/ 179866 w 1144"/>
                <a:gd name="T55" fmla="*/ 125549 h 921"/>
                <a:gd name="T56" fmla="*/ 206014 w 1144"/>
                <a:gd name="T57" fmla="*/ 122370 h 921"/>
                <a:gd name="T58" fmla="*/ 231370 w 1144"/>
                <a:gd name="T59" fmla="*/ 119986 h 921"/>
                <a:gd name="T60" fmla="*/ 259895 w 1144"/>
                <a:gd name="T61" fmla="*/ 118397 h 921"/>
                <a:gd name="T62" fmla="*/ 286835 w 1144"/>
                <a:gd name="T63" fmla="*/ 116013 h 921"/>
                <a:gd name="T64" fmla="*/ 313775 w 1144"/>
                <a:gd name="T65" fmla="*/ 116013 h 921"/>
                <a:gd name="T66" fmla="*/ 342300 w 1144"/>
                <a:gd name="T67" fmla="*/ 116013 h 921"/>
                <a:gd name="T68" fmla="*/ 377957 w 1144"/>
                <a:gd name="T69" fmla="*/ 116013 h 921"/>
                <a:gd name="T70" fmla="*/ 409651 w 1144"/>
                <a:gd name="T71" fmla="*/ 117603 h 921"/>
                <a:gd name="T72" fmla="*/ 431045 w 1144"/>
                <a:gd name="T73" fmla="*/ 118397 h 921"/>
                <a:gd name="T74" fmla="*/ 457193 w 1144"/>
                <a:gd name="T75" fmla="*/ 120781 h 921"/>
                <a:gd name="T76" fmla="*/ 482548 w 1144"/>
                <a:gd name="T77" fmla="*/ 123165 h 921"/>
                <a:gd name="T78" fmla="*/ 511866 w 1144"/>
                <a:gd name="T79" fmla="*/ 127138 h 921"/>
                <a:gd name="T80" fmla="*/ 536429 w 1144"/>
                <a:gd name="T81" fmla="*/ 131906 h 921"/>
                <a:gd name="T82" fmla="*/ 560200 w 1144"/>
                <a:gd name="T83" fmla="*/ 136673 h 921"/>
                <a:gd name="T84" fmla="*/ 591102 w 1144"/>
                <a:gd name="T85" fmla="*/ 142236 h 921"/>
                <a:gd name="T86" fmla="*/ 614873 w 1144"/>
                <a:gd name="T87" fmla="*/ 147798 h 921"/>
                <a:gd name="T88" fmla="*/ 643398 w 1144"/>
                <a:gd name="T89" fmla="*/ 154949 h 921"/>
                <a:gd name="T90" fmla="*/ 667169 w 1144"/>
                <a:gd name="T91" fmla="*/ 161306 h 921"/>
                <a:gd name="T92" fmla="*/ 693317 w 1144"/>
                <a:gd name="T93" fmla="*/ 169252 h 921"/>
                <a:gd name="T94" fmla="*/ 719464 w 1144"/>
                <a:gd name="T95" fmla="*/ 177993 h 921"/>
                <a:gd name="T96" fmla="*/ 796324 w 1144"/>
                <a:gd name="T97" fmla="*/ 0 h 921"/>
                <a:gd name="T98" fmla="*/ 906462 w 1144"/>
                <a:gd name="T99" fmla="*/ 495838 h 921"/>
                <a:gd name="T100" fmla="*/ 483341 w 1144"/>
                <a:gd name="T101" fmla="*/ 731838 h 92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144"/>
                <a:gd name="T154" fmla="*/ 0 h 921"/>
                <a:gd name="T155" fmla="*/ 1144 w 1144"/>
                <a:gd name="T156" fmla="*/ 921 h 921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144" h="921">
                  <a:moveTo>
                    <a:pt x="610" y="921"/>
                  </a:moveTo>
                  <a:lnTo>
                    <a:pt x="685" y="742"/>
                  </a:lnTo>
                  <a:lnTo>
                    <a:pt x="661" y="734"/>
                  </a:lnTo>
                  <a:lnTo>
                    <a:pt x="634" y="728"/>
                  </a:lnTo>
                  <a:lnTo>
                    <a:pt x="600" y="721"/>
                  </a:lnTo>
                  <a:lnTo>
                    <a:pt x="571" y="716"/>
                  </a:lnTo>
                  <a:lnTo>
                    <a:pt x="540" y="712"/>
                  </a:lnTo>
                  <a:lnTo>
                    <a:pt x="505" y="709"/>
                  </a:lnTo>
                  <a:lnTo>
                    <a:pt x="470" y="706"/>
                  </a:lnTo>
                  <a:lnTo>
                    <a:pt x="405" y="706"/>
                  </a:lnTo>
                  <a:lnTo>
                    <a:pt x="372" y="707"/>
                  </a:lnTo>
                  <a:lnTo>
                    <a:pt x="341" y="710"/>
                  </a:lnTo>
                  <a:lnTo>
                    <a:pt x="310" y="713"/>
                  </a:lnTo>
                  <a:lnTo>
                    <a:pt x="278" y="719"/>
                  </a:lnTo>
                  <a:lnTo>
                    <a:pt x="248" y="725"/>
                  </a:lnTo>
                  <a:lnTo>
                    <a:pt x="212" y="733"/>
                  </a:lnTo>
                  <a:lnTo>
                    <a:pt x="181" y="743"/>
                  </a:lnTo>
                  <a:lnTo>
                    <a:pt x="263" y="364"/>
                  </a:lnTo>
                  <a:lnTo>
                    <a:pt x="0" y="213"/>
                  </a:lnTo>
                  <a:lnTo>
                    <a:pt x="14" y="209"/>
                  </a:lnTo>
                  <a:lnTo>
                    <a:pt x="40" y="200"/>
                  </a:lnTo>
                  <a:lnTo>
                    <a:pt x="61" y="194"/>
                  </a:lnTo>
                  <a:lnTo>
                    <a:pt x="85" y="186"/>
                  </a:lnTo>
                  <a:lnTo>
                    <a:pt x="114" y="181"/>
                  </a:lnTo>
                  <a:lnTo>
                    <a:pt x="138" y="175"/>
                  </a:lnTo>
                  <a:lnTo>
                    <a:pt x="169" y="167"/>
                  </a:lnTo>
                  <a:lnTo>
                    <a:pt x="196" y="163"/>
                  </a:lnTo>
                  <a:lnTo>
                    <a:pt x="227" y="158"/>
                  </a:lnTo>
                  <a:lnTo>
                    <a:pt x="260" y="154"/>
                  </a:lnTo>
                  <a:lnTo>
                    <a:pt x="292" y="151"/>
                  </a:lnTo>
                  <a:lnTo>
                    <a:pt x="328" y="149"/>
                  </a:lnTo>
                  <a:lnTo>
                    <a:pt x="362" y="146"/>
                  </a:lnTo>
                  <a:lnTo>
                    <a:pt x="396" y="146"/>
                  </a:lnTo>
                  <a:lnTo>
                    <a:pt x="432" y="146"/>
                  </a:lnTo>
                  <a:lnTo>
                    <a:pt x="477" y="146"/>
                  </a:lnTo>
                  <a:lnTo>
                    <a:pt x="517" y="148"/>
                  </a:lnTo>
                  <a:lnTo>
                    <a:pt x="544" y="149"/>
                  </a:lnTo>
                  <a:lnTo>
                    <a:pt x="577" y="152"/>
                  </a:lnTo>
                  <a:lnTo>
                    <a:pt x="609" y="155"/>
                  </a:lnTo>
                  <a:lnTo>
                    <a:pt x="646" y="160"/>
                  </a:lnTo>
                  <a:lnTo>
                    <a:pt x="677" y="166"/>
                  </a:lnTo>
                  <a:lnTo>
                    <a:pt x="707" y="172"/>
                  </a:lnTo>
                  <a:lnTo>
                    <a:pt x="746" y="179"/>
                  </a:lnTo>
                  <a:lnTo>
                    <a:pt x="776" y="186"/>
                  </a:lnTo>
                  <a:lnTo>
                    <a:pt x="812" y="195"/>
                  </a:lnTo>
                  <a:lnTo>
                    <a:pt x="842" y="203"/>
                  </a:lnTo>
                  <a:lnTo>
                    <a:pt x="875" y="213"/>
                  </a:lnTo>
                  <a:lnTo>
                    <a:pt x="908" y="224"/>
                  </a:lnTo>
                  <a:lnTo>
                    <a:pt x="1005" y="0"/>
                  </a:lnTo>
                  <a:lnTo>
                    <a:pt x="1144" y="624"/>
                  </a:lnTo>
                  <a:lnTo>
                    <a:pt x="610" y="921"/>
                  </a:lnTo>
                  <a:close/>
                </a:path>
              </a:pathLst>
            </a:custGeom>
            <a:solidFill>
              <a:srgbClr val="FFFF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de-DE">
                <a:latin typeface="+mn-lt"/>
              </a:endParaRPr>
            </a:p>
          </p:txBody>
        </p:sp>
        <p:sp>
          <p:nvSpPr>
            <p:cNvPr id="24" name="Rectangle 1054"/>
            <p:cNvSpPr>
              <a:spLocks noChangeArrowheads="1"/>
            </p:cNvSpPr>
            <p:nvPr/>
          </p:nvSpPr>
          <p:spPr bwMode="auto">
            <a:xfrm>
              <a:off x="3910013" y="3262313"/>
              <a:ext cx="1219200" cy="457200"/>
            </a:xfrm>
            <a:prstGeom prst="rect">
              <a:avLst/>
            </a:prstGeom>
            <a:solidFill>
              <a:srgbClr val="DDDDDD"/>
            </a:solidFill>
            <a:ln w="12700">
              <a:noFill/>
              <a:miter lim="800000"/>
              <a:headEnd/>
              <a:tailEnd/>
            </a:ln>
          </p:spPr>
          <p:txBody>
            <a:bodyPr wrap="none" lIns="92075" tIns="46038" rIns="92075" bIns="46038" anchor="ctr"/>
            <a:lstStyle/>
            <a:p>
              <a:pPr algn="ctr" defTabSz="762000" eaLnBrk="0" hangingPunct="0">
                <a:defRPr/>
              </a:pPr>
              <a:r>
                <a:rPr lang="de-CH" sz="2000" b="1" dirty="0">
                  <a:solidFill>
                    <a:srgbClr val="0041C4"/>
                  </a:solidFill>
                  <a:latin typeface="+mn-lt"/>
                </a:rPr>
                <a:t>Former</a:t>
              </a: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itel 1"/>
          <p:cNvSpPr>
            <a:spLocks noGrp="1"/>
          </p:cNvSpPr>
          <p:nvPr>
            <p:ph type="title"/>
          </p:nvPr>
        </p:nvSpPr>
        <p:spPr>
          <a:xfrm>
            <a:off x="323850" y="228600"/>
            <a:ext cx="8382000" cy="381000"/>
          </a:xfrm>
        </p:spPr>
        <p:txBody>
          <a:bodyPr/>
          <a:lstStyle/>
          <a:p>
            <a:r>
              <a:rPr lang="de-CH" smtClean="0"/>
              <a:t>Employeur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81000" y="765175"/>
            <a:ext cx="8305800" cy="5334000"/>
          </a:xfrm>
        </p:spPr>
        <p:txBody>
          <a:bodyPr/>
          <a:lstStyle/>
          <a:p>
            <a:pPr marL="288925" indent="-288925">
              <a:buSzPct val="150000"/>
              <a:buFontTx/>
              <a:buChar char="•"/>
              <a:defRPr/>
            </a:pPr>
            <a:r>
              <a:rPr lang="de-CH" dirty="0" smtClean="0"/>
              <a:t>La </a:t>
            </a:r>
            <a:r>
              <a:rPr lang="de-CH" dirty="0" err="1" smtClean="0"/>
              <a:t>direction</a:t>
            </a:r>
            <a:r>
              <a:rPr lang="de-CH" dirty="0" smtClean="0"/>
              <a:t> </a:t>
            </a:r>
            <a:r>
              <a:rPr lang="de-CH" dirty="0" err="1" smtClean="0"/>
              <a:t>est</a:t>
            </a:r>
            <a:r>
              <a:rPr lang="de-CH" dirty="0" smtClean="0"/>
              <a:t> </a:t>
            </a:r>
            <a:r>
              <a:rPr lang="de-CH" dirty="0" err="1" smtClean="0"/>
              <a:t>responsable</a:t>
            </a:r>
            <a:r>
              <a:rPr lang="de-CH" dirty="0" smtClean="0"/>
              <a:t> de </a:t>
            </a:r>
          </a:p>
          <a:p>
            <a:pPr marL="663575" lvl="1" indent="-184150">
              <a:buSzPct val="150000"/>
              <a:buFontTx/>
              <a:buChar char="•"/>
              <a:defRPr/>
            </a:pPr>
            <a:r>
              <a:rPr lang="de-CH" sz="1800" dirty="0" smtClean="0"/>
              <a:t>la </a:t>
            </a:r>
            <a:r>
              <a:rPr lang="de-CH" sz="1800" dirty="0" err="1" smtClean="0"/>
              <a:t>sécurité</a:t>
            </a:r>
            <a:r>
              <a:rPr lang="de-CH" sz="1800" dirty="0" smtClean="0"/>
              <a:t> et </a:t>
            </a:r>
            <a:r>
              <a:rPr lang="de-CH" sz="1800" dirty="0" err="1" smtClean="0"/>
              <a:t>santé</a:t>
            </a:r>
            <a:r>
              <a:rPr lang="de-CH" sz="1800" dirty="0" smtClean="0"/>
              <a:t> des </a:t>
            </a:r>
            <a:r>
              <a:rPr lang="de-CH" sz="1800" dirty="0" err="1" smtClean="0"/>
              <a:t>collaborateurs</a:t>
            </a:r>
            <a:r>
              <a:rPr lang="de-CH" sz="1800" dirty="0" smtClean="0"/>
              <a:t> </a:t>
            </a:r>
          </a:p>
          <a:p>
            <a:pPr marL="663575" lvl="1" indent="-184150">
              <a:buSzPct val="150000"/>
              <a:buFontTx/>
              <a:buChar char="•"/>
              <a:defRPr/>
            </a:pPr>
            <a:r>
              <a:rPr lang="de-CH" sz="1800" dirty="0" err="1" smtClean="0"/>
              <a:t>lamise</a:t>
            </a:r>
            <a:r>
              <a:rPr lang="de-CH" sz="1800" dirty="0" smtClean="0"/>
              <a:t> en </a:t>
            </a:r>
            <a:r>
              <a:rPr lang="de-CH" sz="1800" dirty="0" err="1" smtClean="0"/>
              <a:t>oeuvre</a:t>
            </a:r>
            <a:r>
              <a:rPr lang="de-CH" sz="1800" dirty="0" smtClean="0"/>
              <a:t> de la </a:t>
            </a:r>
            <a:r>
              <a:rPr lang="de-CH" sz="1800" dirty="0" err="1" smtClean="0"/>
              <a:t>solution</a:t>
            </a:r>
            <a:r>
              <a:rPr lang="de-CH" sz="1800" dirty="0" smtClean="0"/>
              <a:t> de </a:t>
            </a:r>
            <a:r>
              <a:rPr lang="de-CH" sz="1800" dirty="0" err="1" smtClean="0"/>
              <a:t>branche</a:t>
            </a:r>
            <a:r>
              <a:rPr lang="de-CH" sz="1800" dirty="0" smtClean="0"/>
              <a:t> </a:t>
            </a:r>
          </a:p>
          <a:p>
            <a:pPr marL="288925" indent="-288925">
              <a:buSzPct val="150000"/>
              <a:buFontTx/>
              <a:buChar char="•"/>
              <a:defRPr/>
            </a:pPr>
            <a:endParaRPr lang="de-CH" dirty="0" smtClean="0"/>
          </a:p>
          <a:p>
            <a:pPr marL="288925" indent="-288925">
              <a:buSzPct val="150000"/>
              <a:buFontTx/>
              <a:buChar char="•"/>
              <a:defRPr/>
            </a:pPr>
            <a:r>
              <a:rPr lang="de-CH" dirty="0" smtClean="0"/>
              <a:t>La </a:t>
            </a:r>
            <a:r>
              <a:rPr lang="de-CH" dirty="0" err="1" smtClean="0"/>
              <a:t>direction</a:t>
            </a:r>
            <a:r>
              <a:rPr lang="de-CH" dirty="0" smtClean="0"/>
              <a:t> </a:t>
            </a:r>
            <a:r>
              <a:rPr lang="de-CH" dirty="0" err="1" smtClean="0"/>
              <a:t>est</a:t>
            </a:r>
            <a:r>
              <a:rPr lang="de-CH" dirty="0" smtClean="0"/>
              <a:t> </a:t>
            </a:r>
            <a:r>
              <a:rPr lang="de-CH" dirty="0" err="1" smtClean="0"/>
              <a:t>tenue</a:t>
            </a:r>
            <a:r>
              <a:rPr lang="de-CH" dirty="0" smtClean="0"/>
              <a:t> de</a:t>
            </a:r>
          </a:p>
          <a:p>
            <a:pPr marL="663575" lvl="1" indent="-184150">
              <a:buSzPct val="150000"/>
              <a:buFontTx/>
              <a:buChar char="•"/>
              <a:defRPr/>
            </a:pPr>
            <a:r>
              <a:rPr lang="de-CH" sz="1800" dirty="0" err="1" smtClean="0"/>
              <a:t>définir</a:t>
            </a:r>
            <a:r>
              <a:rPr lang="de-CH" sz="1800" dirty="0" smtClean="0"/>
              <a:t> </a:t>
            </a:r>
            <a:r>
              <a:rPr lang="de-CH" sz="1800" dirty="0" err="1" smtClean="0"/>
              <a:t>l‘organisation</a:t>
            </a:r>
            <a:r>
              <a:rPr lang="de-CH" sz="1800" dirty="0" smtClean="0"/>
              <a:t> de </a:t>
            </a:r>
            <a:r>
              <a:rPr lang="de-CH" sz="1800" dirty="0" err="1" smtClean="0"/>
              <a:t>sécurité</a:t>
            </a:r>
            <a:r>
              <a:rPr lang="de-CH" sz="1800" dirty="0" smtClean="0"/>
              <a:t> </a:t>
            </a:r>
          </a:p>
          <a:p>
            <a:pPr marL="663575" lvl="1" indent="-184150">
              <a:buSzPct val="150000"/>
              <a:buFontTx/>
              <a:buChar char="•"/>
              <a:defRPr/>
            </a:pPr>
            <a:r>
              <a:rPr lang="de-CH" sz="1800" dirty="0" err="1" smtClean="0"/>
              <a:t>désigner</a:t>
            </a:r>
            <a:r>
              <a:rPr lang="de-CH" sz="1800" dirty="0" smtClean="0"/>
              <a:t> </a:t>
            </a:r>
            <a:r>
              <a:rPr lang="de-CH" sz="1800" dirty="0" err="1" smtClean="0"/>
              <a:t>une</a:t>
            </a:r>
            <a:r>
              <a:rPr lang="de-CH" sz="1800" dirty="0" smtClean="0"/>
              <a:t> </a:t>
            </a:r>
            <a:r>
              <a:rPr lang="de-CH" sz="1800" dirty="0" err="1" smtClean="0"/>
              <a:t>personne</a:t>
            </a:r>
            <a:r>
              <a:rPr lang="de-CH" sz="1800" dirty="0" smtClean="0"/>
              <a:t> de </a:t>
            </a:r>
            <a:r>
              <a:rPr lang="de-CH" sz="1800" dirty="0" err="1" smtClean="0"/>
              <a:t>contact</a:t>
            </a:r>
            <a:r>
              <a:rPr lang="de-CH" sz="1800" dirty="0" smtClean="0"/>
              <a:t> (PERCO)</a:t>
            </a:r>
          </a:p>
          <a:p>
            <a:pPr marL="663575" lvl="1" indent="-184150">
              <a:buSzPct val="150000"/>
              <a:buFontTx/>
              <a:buChar char="•"/>
              <a:defRPr/>
            </a:pPr>
            <a:r>
              <a:rPr lang="de-CH" sz="1800" dirty="0" err="1" smtClean="0"/>
              <a:t>intégrer</a:t>
            </a:r>
            <a:r>
              <a:rPr lang="de-CH" sz="1800" dirty="0" smtClean="0"/>
              <a:t> la </a:t>
            </a:r>
            <a:r>
              <a:rPr lang="de-CH" sz="1800" dirty="0" err="1" smtClean="0"/>
              <a:t>sécurité</a:t>
            </a:r>
            <a:r>
              <a:rPr lang="de-CH" sz="1800" dirty="0" smtClean="0"/>
              <a:t> au </a:t>
            </a:r>
            <a:r>
              <a:rPr lang="de-CH" sz="1800" dirty="0" err="1" smtClean="0"/>
              <a:t>travail</a:t>
            </a:r>
            <a:r>
              <a:rPr lang="de-CH" sz="1800" dirty="0" smtClean="0"/>
              <a:t>/</a:t>
            </a:r>
            <a:r>
              <a:rPr lang="de-CH" sz="1800" dirty="0" err="1" smtClean="0"/>
              <a:t>protection</a:t>
            </a:r>
            <a:r>
              <a:rPr lang="de-CH" sz="1800" dirty="0" smtClean="0"/>
              <a:t> de la </a:t>
            </a:r>
            <a:r>
              <a:rPr lang="de-CH" sz="1800" dirty="0" err="1" smtClean="0"/>
              <a:t>santé</a:t>
            </a:r>
            <a:r>
              <a:rPr lang="de-CH" sz="1800" dirty="0" smtClean="0"/>
              <a:t> </a:t>
            </a:r>
            <a:r>
              <a:rPr lang="de-CH" sz="1800" dirty="0" err="1" smtClean="0"/>
              <a:t>dans</a:t>
            </a:r>
            <a:r>
              <a:rPr lang="de-CH" sz="1800" dirty="0" smtClean="0"/>
              <a:t> la </a:t>
            </a:r>
            <a:r>
              <a:rPr lang="de-CH" sz="1800" dirty="0" err="1" smtClean="0"/>
              <a:t>politique</a:t>
            </a:r>
            <a:r>
              <a:rPr lang="de-CH" sz="1800" dirty="0" smtClean="0"/>
              <a:t> </a:t>
            </a:r>
          </a:p>
          <a:p>
            <a:pPr marL="663575" lvl="1" indent="-184150">
              <a:buSzPct val="150000"/>
              <a:buFontTx/>
              <a:buChar char="•"/>
              <a:defRPr/>
            </a:pPr>
            <a:r>
              <a:rPr lang="de-CH" sz="1800" dirty="0" err="1" smtClean="0"/>
              <a:t>assurer</a:t>
            </a:r>
            <a:r>
              <a:rPr lang="de-CH" sz="1800" dirty="0" smtClean="0"/>
              <a:t> la </a:t>
            </a:r>
            <a:r>
              <a:rPr lang="de-CH" sz="1800" dirty="0" err="1" smtClean="0"/>
              <a:t>participation</a:t>
            </a:r>
            <a:r>
              <a:rPr lang="de-CH" sz="1800" dirty="0" smtClean="0"/>
              <a:t> des </a:t>
            </a:r>
            <a:r>
              <a:rPr lang="de-CH" sz="1800" dirty="0" err="1" smtClean="0"/>
              <a:t>employés</a:t>
            </a:r>
            <a:r>
              <a:rPr lang="de-CH" sz="1800" dirty="0" smtClean="0"/>
              <a:t> </a:t>
            </a:r>
          </a:p>
          <a:p>
            <a:pPr marL="663575" lvl="1" indent="-184150">
              <a:buSzPct val="150000"/>
              <a:buFontTx/>
              <a:buChar char="•"/>
              <a:defRPr/>
            </a:pPr>
            <a:r>
              <a:rPr lang="de-CH" sz="1800" dirty="0" err="1" smtClean="0"/>
              <a:t>mettre</a:t>
            </a:r>
            <a:r>
              <a:rPr lang="de-CH" sz="1800" dirty="0" smtClean="0"/>
              <a:t> à </a:t>
            </a:r>
            <a:r>
              <a:rPr lang="de-CH" sz="1800" dirty="0" err="1" smtClean="0"/>
              <a:t>disposition</a:t>
            </a:r>
            <a:r>
              <a:rPr lang="de-CH" sz="1800" dirty="0" smtClean="0"/>
              <a:t> des </a:t>
            </a:r>
            <a:r>
              <a:rPr lang="de-CH" sz="1800" dirty="0" err="1" smtClean="0"/>
              <a:t>ressources</a:t>
            </a:r>
            <a:r>
              <a:rPr lang="de-CH" sz="1800" dirty="0" smtClean="0"/>
              <a:t> </a:t>
            </a:r>
            <a:r>
              <a:rPr lang="de-CH" sz="1800" dirty="0" err="1" smtClean="0"/>
              <a:t>financières</a:t>
            </a:r>
            <a:r>
              <a:rPr lang="de-CH" sz="1800" dirty="0" smtClean="0"/>
              <a:t> et </a:t>
            </a:r>
            <a:r>
              <a:rPr lang="de-CH" sz="1800" dirty="0" err="1" smtClean="0"/>
              <a:t>personnelles</a:t>
            </a:r>
            <a:r>
              <a:rPr lang="de-CH" sz="1800" dirty="0" smtClean="0"/>
              <a:t> </a:t>
            </a:r>
          </a:p>
          <a:p>
            <a:pPr marL="663575" lvl="1" indent="-184150">
              <a:buSzPct val="150000"/>
              <a:buFontTx/>
              <a:buChar char="•"/>
              <a:defRPr/>
            </a:pPr>
            <a:r>
              <a:rPr lang="de-CH" sz="1800" dirty="0" err="1" smtClean="0"/>
              <a:t>mettre</a:t>
            </a:r>
            <a:r>
              <a:rPr lang="de-CH" sz="1800" dirty="0" smtClean="0"/>
              <a:t> en </a:t>
            </a:r>
            <a:r>
              <a:rPr lang="de-CH" sz="1800" dirty="0" err="1" smtClean="0"/>
              <a:t>place</a:t>
            </a:r>
            <a:r>
              <a:rPr lang="de-CH" sz="1800" dirty="0" smtClean="0"/>
              <a:t> les </a:t>
            </a:r>
            <a:r>
              <a:rPr lang="de-CH" sz="1800" dirty="0" err="1" smtClean="0"/>
              <a:t>recommandation</a:t>
            </a:r>
            <a:r>
              <a:rPr lang="de-CH" sz="1800" dirty="0" smtClean="0"/>
              <a:t> du </a:t>
            </a:r>
            <a:r>
              <a:rPr lang="de-CH" sz="1800" dirty="0" err="1" smtClean="0"/>
              <a:t>manuel</a:t>
            </a:r>
            <a:r>
              <a:rPr lang="de-CH" sz="1800" dirty="0" smtClean="0"/>
              <a:t> </a:t>
            </a:r>
            <a:r>
              <a:rPr lang="de-CH" sz="1800" dirty="0" err="1" smtClean="0"/>
              <a:t>sécurité</a:t>
            </a:r>
            <a:r>
              <a:rPr lang="de-CH" sz="1800" dirty="0" smtClean="0"/>
              <a:t> au </a:t>
            </a:r>
            <a:r>
              <a:rPr lang="de-CH" sz="1800" dirty="0" err="1" smtClean="0"/>
              <a:t>travail</a:t>
            </a:r>
            <a:r>
              <a:rPr lang="de-CH" sz="1800" dirty="0" smtClean="0"/>
              <a:t> </a:t>
            </a:r>
          </a:p>
          <a:p>
            <a:pPr>
              <a:defRPr/>
            </a:pPr>
            <a:endParaRPr lang="de-CH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itel 1"/>
          <p:cNvSpPr>
            <a:spLocks noGrp="1"/>
          </p:cNvSpPr>
          <p:nvPr>
            <p:ph type="title"/>
          </p:nvPr>
        </p:nvSpPr>
        <p:spPr>
          <a:xfrm>
            <a:off x="323850" y="228600"/>
            <a:ext cx="8382000" cy="381000"/>
          </a:xfrm>
        </p:spPr>
        <p:txBody>
          <a:bodyPr/>
          <a:lstStyle/>
          <a:p>
            <a:r>
              <a:rPr lang="de-CH" smtClean="0"/>
              <a:t>Cadre / supérieur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81000" y="765175"/>
            <a:ext cx="8305800" cy="5334000"/>
          </a:xfrm>
        </p:spPr>
        <p:txBody>
          <a:bodyPr/>
          <a:lstStyle/>
          <a:p>
            <a:pPr marL="288925" indent="-288925">
              <a:buSzPct val="150000"/>
              <a:buFontTx/>
              <a:buChar char="•"/>
              <a:defRPr/>
            </a:pPr>
            <a:r>
              <a:rPr lang="de-CH" sz="2200" dirty="0" smtClean="0"/>
              <a:t>Le </a:t>
            </a:r>
            <a:r>
              <a:rPr lang="de-CH" sz="2200" dirty="0" err="1" smtClean="0"/>
              <a:t>cadre</a:t>
            </a:r>
            <a:r>
              <a:rPr lang="de-CH" sz="2200" dirty="0" smtClean="0"/>
              <a:t> (</a:t>
            </a:r>
            <a:r>
              <a:rPr lang="de-CH" sz="2200" dirty="0" err="1" smtClean="0"/>
              <a:t>supérieur</a:t>
            </a:r>
            <a:r>
              <a:rPr lang="de-CH" sz="2200" dirty="0" smtClean="0"/>
              <a:t>) </a:t>
            </a:r>
            <a:r>
              <a:rPr lang="de-CH" sz="2200" dirty="0" err="1" smtClean="0"/>
              <a:t>est</a:t>
            </a:r>
            <a:r>
              <a:rPr lang="de-CH" sz="2200" dirty="0" smtClean="0"/>
              <a:t> </a:t>
            </a:r>
            <a:r>
              <a:rPr lang="de-CH" sz="2200" dirty="0" err="1" smtClean="0"/>
              <a:t>responsable</a:t>
            </a:r>
            <a:r>
              <a:rPr lang="de-CH" sz="2200" dirty="0" smtClean="0"/>
              <a:t> </a:t>
            </a:r>
          </a:p>
          <a:p>
            <a:pPr marL="663575" lvl="1" indent="-184150">
              <a:buSzPct val="150000"/>
              <a:buFontTx/>
              <a:buChar char="•"/>
              <a:defRPr/>
            </a:pPr>
            <a:r>
              <a:rPr lang="de-CH" dirty="0" smtClean="0"/>
              <a:t>de la </a:t>
            </a:r>
            <a:r>
              <a:rPr lang="de-CH" dirty="0" err="1" smtClean="0"/>
              <a:t>sécurité</a:t>
            </a:r>
            <a:r>
              <a:rPr lang="de-CH" dirty="0" smtClean="0"/>
              <a:t> et la </a:t>
            </a:r>
            <a:r>
              <a:rPr lang="de-CH" dirty="0" err="1" smtClean="0"/>
              <a:t>santé</a:t>
            </a:r>
            <a:r>
              <a:rPr lang="de-CH" dirty="0" smtClean="0"/>
              <a:t> des </a:t>
            </a:r>
            <a:r>
              <a:rPr lang="de-CH" dirty="0" err="1" smtClean="0"/>
              <a:t>collaborateurs</a:t>
            </a:r>
            <a:r>
              <a:rPr lang="de-CH" dirty="0" smtClean="0"/>
              <a:t> </a:t>
            </a:r>
            <a:r>
              <a:rPr lang="de-CH" dirty="0" err="1" smtClean="0"/>
              <a:t>qu‘il</a:t>
            </a:r>
            <a:r>
              <a:rPr lang="de-CH" dirty="0" smtClean="0"/>
              <a:t> a </a:t>
            </a:r>
            <a:r>
              <a:rPr lang="de-CH" dirty="0" err="1" smtClean="0"/>
              <a:t>sous</a:t>
            </a:r>
            <a:r>
              <a:rPr lang="de-CH" dirty="0" smtClean="0"/>
              <a:t> </a:t>
            </a:r>
            <a:r>
              <a:rPr lang="de-CH" dirty="0" err="1" smtClean="0"/>
              <a:t>ses</a:t>
            </a:r>
            <a:r>
              <a:rPr lang="de-CH" dirty="0" smtClean="0"/>
              <a:t> </a:t>
            </a:r>
            <a:r>
              <a:rPr lang="de-CH" dirty="0" err="1" smtClean="0"/>
              <a:t>ordres</a:t>
            </a:r>
            <a:endParaRPr lang="de-CH" dirty="0" smtClean="0"/>
          </a:p>
          <a:p>
            <a:pPr marL="663575" lvl="1" indent="-184150">
              <a:buSzPct val="150000"/>
              <a:buFontTx/>
              <a:buChar char="•"/>
              <a:defRPr/>
            </a:pPr>
            <a:endParaRPr lang="de-CH" dirty="0" smtClean="0"/>
          </a:p>
          <a:p>
            <a:pPr marL="288925" indent="-288925">
              <a:buSzPct val="150000"/>
              <a:buFontTx/>
              <a:buChar char="•"/>
              <a:defRPr/>
            </a:pPr>
            <a:r>
              <a:rPr lang="de-CH" sz="2200" dirty="0" smtClean="0"/>
              <a:t>Le </a:t>
            </a:r>
            <a:r>
              <a:rPr lang="de-CH" sz="2200" dirty="0" err="1" smtClean="0"/>
              <a:t>cadre</a:t>
            </a:r>
            <a:r>
              <a:rPr lang="de-CH" sz="2200" dirty="0" smtClean="0"/>
              <a:t> (</a:t>
            </a:r>
            <a:r>
              <a:rPr lang="de-CH" sz="2200" dirty="0" err="1" smtClean="0"/>
              <a:t>supérieur</a:t>
            </a:r>
            <a:r>
              <a:rPr lang="de-CH" sz="2200" dirty="0" smtClean="0"/>
              <a:t>) </a:t>
            </a:r>
            <a:r>
              <a:rPr lang="de-CH" sz="2200" dirty="0" err="1" smtClean="0"/>
              <a:t>est</a:t>
            </a:r>
            <a:r>
              <a:rPr lang="de-CH" sz="2200" dirty="0" smtClean="0"/>
              <a:t> </a:t>
            </a:r>
            <a:r>
              <a:rPr lang="de-CH" sz="2200" dirty="0" err="1" smtClean="0"/>
              <a:t>obligé</a:t>
            </a:r>
            <a:r>
              <a:rPr lang="de-CH" sz="2200" dirty="0" smtClean="0"/>
              <a:t> de </a:t>
            </a:r>
          </a:p>
          <a:p>
            <a:pPr marL="663575" lvl="1" indent="-184150">
              <a:buSzPct val="150000"/>
              <a:buFontTx/>
              <a:buChar char="•"/>
              <a:defRPr/>
            </a:pPr>
            <a:r>
              <a:rPr lang="de-CH" dirty="0" err="1" smtClean="0"/>
              <a:t>informer</a:t>
            </a:r>
            <a:r>
              <a:rPr lang="de-CH" dirty="0" smtClean="0"/>
              <a:t> et </a:t>
            </a:r>
            <a:r>
              <a:rPr lang="de-CH" dirty="0" err="1" smtClean="0"/>
              <a:t>instruire</a:t>
            </a:r>
            <a:r>
              <a:rPr lang="de-CH" dirty="0" smtClean="0"/>
              <a:t> les </a:t>
            </a:r>
            <a:r>
              <a:rPr lang="de-CH" dirty="0" err="1" smtClean="0"/>
              <a:t>collaborateurs</a:t>
            </a:r>
            <a:r>
              <a:rPr lang="de-CH" dirty="0" smtClean="0"/>
              <a:t> </a:t>
            </a:r>
            <a:r>
              <a:rPr lang="de-CH" dirty="0" err="1" smtClean="0"/>
              <a:t>dans</a:t>
            </a:r>
            <a:r>
              <a:rPr lang="de-CH" dirty="0" smtClean="0"/>
              <a:t> les </a:t>
            </a:r>
            <a:r>
              <a:rPr lang="de-CH" dirty="0" err="1" smtClean="0"/>
              <a:t>domaines</a:t>
            </a:r>
            <a:r>
              <a:rPr lang="de-CH" dirty="0" smtClean="0"/>
              <a:t> de la </a:t>
            </a:r>
            <a:r>
              <a:rPr lang="de-CH" dirty="0" err="1" smtClean="0"/>
              <a:t>sécurité</a:t>
            </a:r>
            <a:r>
              <a:rPr lang="de-CH" dirty="0" smtClean="0"/>
              <a:t> et de la </a:t>
            </a:r>
            <a:r>
              <a:rPr lang="de-CH" dirty="0" err="1" smtClean="0"/>
              <a:t>santé</a:t>
            </a:r>
            <a:r>
              <a:rPr lang="de-CH" dirty="0" smtClean="0"/>
              <a:t> </a:t>
            </a:r>
          </a:p>
          <a:p>
            <a:pPr marL="663575" lvl="1" indent="-184150">
              <a:buSzPct val="150000"/>
              <a:buFontTx/>
              <a:buChar char="•"/>
              <a:defRPr/>
            </a:pPr>
            <a:r>
              <a:rPr lang="fr-CH" dirty="0" smtClean="0"/>
              <a:t>contrôler l’application des directives</a:t>
            </a:r>
          </a:p>
          <a:p>
            <a:pPr marL="663575" lvl="1" indent="-184150">
              <a:buSzPct val="150000"/>
              <a:buFontTx/>
              <a:buChar char="•"/>
              <a:defRPr/>
            </a:pPr>
            <a:r>
              <a:rPr lang="fr-CH" dirty="0" smtClean="0"/>
              <a:t>utiliser à bon escient les compétences des collaborateurs</a:t>
            </a:r>
          </a:p>
          <a:p>
            <a:pPr>
              <a:defRPr/>
            </a:pPr>
            <a:endParaRPr lang="de-CH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tel 1"/>
          <p:cNvSpPr>
            <a:spLocks noGrp="1"/>
          </p:cNvSpPr>
          <p:nvPr>
            <p:ph type="title"/>
          </p:nvPr>
        </p:nvSpPr>
        <p:spPr>
          <a:xfrm>
            <a:off x="323850" y="228600"/>
            <a:ext cx="8382000" cy="381000"/>
          </a:xfrm>
        </p:spPr>
        <p:txBody>
          <a:bodyPr/>
          <a:lstStyle/>
          <a:p>
            <a:r>
              <a:rPr lang="de-CH" smtClean="0"/>
              <a:t>Employés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81000" y="765175"/>
            <a:ext cx="8305800" cy="5334000"/>
          </a:xfrm>
        </p:spPr>
        <p:txBody>
          <a:bodyPr/>
          <a:lstStyle/>
          <a:p>
            <a:pPr marL="288925" indent="-288925">
              <a:buSzPct val="150000"/>
              <a:buFontTx/>
              <a:buChar char="•"/>
              <a:defRPr/>
            </a:pPr>
            <a:r>
              <a:rPr lang="de-CH" sz="2200" dirty="0" smtClean="0"/>
              <a:t>Les </a:t>
            </a:r>
            <a:r>
              <a:rPr lang="de-CH" sz="2200" dirty="0" err="1" smtClean="0"/>
              <a:t>collaborateurs</a:t>
            </a:r>
            <a:r>
              <a:rPr lang="de-CH" sz="2200" dirty="0" smtClean="0"/>
              <a:t> </a:t>
            </a:r>
            <a:r>
              <a:rPr lang="de-CH" sz="2200" dirty="0" err="1" smtClean="0"/>
              <a:t>sont</a:t>
            </a:r>
            <a:r>
              <a:rPr lang="de-CH" sz="2200" dirty="0" smtClean="0"/>
              <a:t> </a:t>
            </a:r>
            <a:r>
              <a:rPr lang="de-CH" sz="2200" dirty="0" err="1" smtClean="0"/>
              <a:t>responsables</a:t>
            </a:r>
            <a:r>
              <a:rPr lang="de-CH" sz="2200" dirty="0" smtClean="0"/>
              <a:t> </a:t>
            </a:r>
          </a:p>
          <a:p>
            <a:pPr marL="663575" lvl="1" indent="-184150">
              <a:buSzPct val="150000"/>
              <a:buFontTx/>
              <a:buChar char="•"/>
              <a:defRPr/>
            </a:pPr>
            <a:r>
              <a:rPr lang="de-CH" dirty="0" smtClean="0"/>
              <a:t>de </a:t>
            </a:r>
            <a:r>
              <a:rPr lang="de-CH" dirty="0" err="1" smtClean="0"/>
              <a:t>leur</a:t>
            </a:r>
            <a:r>
              <a:rPr lang="de-CH" dirty="0" smtClean="0"/>
              <a:t> propre </a:t>
            </a:r>
            <a:r>
              <a:rPr lang="de-CH" dirty="0" err="1" smtClean="0"/>
              <a:t>sécurité</a:t>
            </a:r>
            <a:r>
              <a:rPr lang="de-CH" dirty="0" smtClean="0"/>
              <a:t> et </a:t>
            </a:r>
            <a:r>
              <a:rPr lang="de-CH" dirty="0" err="1" smtClean="0"/>
              <a:t>santé</a:t>
            </a:r>
            <a:r>
              <a:rPr lang="de-CH" dirty="0" smtClean="0"/>
              <a:t> </a:t>
            </a:r>
          </a:p>
          <a:p>
            <a:pPr marL="663575" lvl="1" indent="-184150">
              <a:buSzPct val="150000"/>
              <a:buFontTx/>
              <a:buChar char="•"/>
              <a:defRPr/>
            </a:pPr>
            <a:endParaRPr lang="de-CH" dirty="0" smtClean="0"/>
          </a:p>
          <a:p>
            <a:pPr marL="288925" indent="-288925">
              <a:buSzPct val="150000"/>
              <a:buFontTx/>
              <a:buChar char="•"/>
              <a:defRPr/>
            </a:pPr>
            <a:r>
              <a:rPr lang="de-CH" sz="2200" dirty="0" smtClean="0"/>
              <a:t>Les </a:t>
            </a:r>
            <a:r>
              <a:rPr lang="de-CH" sz="2200" dirty="0" err="1" smtClean="0"/>
              <a:t>collaborateurs</a:t>
            </a:r>
            <a:r>
              <a:rPr lang="de-CH" sz="2200" dirty="0" smtClean="0"/>
              <a:t> </a:t>
            </a:r>
            <a:r>
              <a:rPr lang="de-CH" sz="2200" dirty="0" err="1" smtClean="0"/>
              <a:t>sont</a:t>
            </a:r>
            <a:r>
              <a:rPr lang="de-CH" sz="2200" dirty="0" smtClean="0"/>
              <a:t> </a:t>
            </a:r>
            <a:r>
              <a:rPr lang="de-CH" sz="2200" dirty="0" err="1" smtClean="0"/>
              <a:t>obligés</a:t>
            </a:r>
            <a:r>
              <a:rPr lang="de-CH" sz="2200" dirty="0" smtClean="0"/>
              <a:t> de </a:t>
            </a:r>
          </a:p>
          <a:p>
            <a:pPr marL="663575" lvl="1" indent="-184150">
              <a:buSzPct val="150000"/>
              <a:buFontTx/>
              <a:buChar char="•"/>
              <a:defRPr/>
            </a:pPr>
            <a:r>
              <a:rPr lang="fr-CH" dirty="0" smtClean="0"/>
              <a:t>respecter les règles concernant la sécurité au travail et la protection de la santé</a:t>
            </a:r>
          </a:p>
          <a:p>
            <a:pPr marL="663575" lvl="1" indent="-184150">
              <a:buSzPct val="150000"/>
              <a:buFontTx/>
              <a:buChar char="•"/>
              <a:defRPr/>
            </a:pPr>
            <a:r>
              <a:rPr lang="fr-CH" dirty="0" smtClean="0"/>
              <a:t>réparer les défauts qui compromettent la sécurité, si ils ont les compétences</a:t>
            </a:r>
          </a:p>
          <a:p>
            <a:pPr marL="663575" lvl="1" indent="-184150">
              <a:buSzPct val="150000"/>
              <a:buFontTx/>
              <a:buChar char="•"/>
              <a:defRPr/>
            </a:pPr>
            <a:r>
              <a:rPr lang="fr-CH" dirty="0" smtClean="0"/>
              <a:t>signaler les défauts qu’ils ne peuvent pas être réparés eux-mêmes</a:t>
            </a:r>
          </a:p>
          <a:p>
            <a:pPr marL="663575" lvl="1" indent="-184150">
              <a:buSzPct val="150000"/>
              <a:buFontTx/>
              <a:buChar char="•"/>
              <a:defRPr/>
            </a:pPr>
            <a:r>
              <a:rPr lang="fr-CH" dirty="0" smtClean="0"/>
              <a:t>seconder l’employeur dans les domaines de la sécurité au travail et de la protection de la santé</a:t>
            </a:r>
          </a:p>
          <a:p>
            <a:pPr>
              <a:defRPr/>
            </a:pPr>
            <a:endParaRPr lang="de-CH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itel 1"/>
          <p:cNvSpPr>
            <a:spLocks noGrp="1"/>
          </p:cNvSpPr>
          <p:nvPr>
            <p:ph type="title"/>
          </p:nvPr>
        </p:nvSpPr>
        <p:spPr>
          <a:xfrm>
            <a:off x="323850" y="228600"/>
            <a:ext cx="8382000" cy="381000"/>
          </a:xfrm>
        </p:spPr>
        <p:txBody>
          <a:bodyPr/>
          <a:lstStyle/>
          <a:p>
            <a:r>
              <a:rPr lang="de-CH" smtClean="0"/>
              <a:t>PERCO</a:t>
            </a:r>
          </a:p>
        </p:txBody>
      </p:sp>
      <p:grpSp>
        <p:nvGrpSpPr>
          <p:cNvPr id="25602" name="Group 34"/>
          <p:cNvGrpSpPr>
            <a:grpSpLocks/>
          </p:cNvGrpSpPr>
          <p:nvPr/>
        </p:nvGrpSpPr>
        <p:grpSpPr bwMode="auto">
          <a:xfrm>
            <a:off x="0" y="1773238"/>
            <a:ext cx="6589713" cy="2995612"/>
            <a:chOff x="863" y="1209"/>
            <a:chExt cx="3122" cy="1887"/>
          </a:xfrm>
        </p:grpSpPr>
        <p:grpSp>
          <p:nvGrpSpPr>
            <p:cNvPr id="25616" name="Group 31"/>
            <p:cNvGrpSpPr>
              <a:grpSpLocks/>
            </p:cNvGrpSpPr>
            <p:nvPr/>
          </p:nvGrpSpPr>
          <p:grpSpPr bwMode="auto">
            <a:xfrm>
              <a:off x="863" y="1300"/>
              <a:ext cx="3122" cy="1796"/>
              <a:chOff x="863" y="1300"/>
              <a:chExt cx="3122" cy="1796"/>
            </a:xfrm>
          </p:grpSpPr>
          <p:sp>
            <p:nvSpPr>
              <p:cNvPr id="47" name="Oval 15"/>
              <p:cNvSpPr>
                <a:spLocks noChangeArrowheads="1"/>
              </p:cNvSpPr>
              <p:nvPr/>
            </p:nvSpPr>
            <p:spPr bwMode="auto">
              <a:xfrm>
                <a:off x="1153" y="1300"/>
                <a:ext cx="2832" cy="1796"/>
              </a:xfrm>
              <a:prstGeom prst="ellipse">
                <a:avLst/>
              </a:prstGeom>
              <a:solidFill>
                <a:srgbClr val="DDDDDD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0" hangingPunct="0">
                  <a:defRPr/>
                </a:pPr>
                <a:endParaRPr lang="de-DE">
                  <a:latin typeface="+mn-lt"/>
                </a:endParaRPr>
              </a:p>
            </p:txBody>
          </p:sp>
          <p:sp>
            <p:nvSpPr>
              <p:cNvPr id="48" name="Rectangle 20"/>
              <p:cNvSpPr>
                <a:spLocks noChangeArrowheads="1"/>
              </p:cNvSpPr>
              <p:nvPr/>
            </p:nvSpPr>
            <p:spPr bwMode="auto">
              <a:xfrm>
                <a:off x="1453" y="1680"/>
                <a:ext cx="900" cy="291"/>
              </a:xfrm>
              <a:prstGeom prst="rect">
                <a:avLst/>
              </a:prstGeom>
              <a:solidFill>
                <a:srgbClr val="99CCFF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lIns="92075" tIns="46038" rIns="92075" bIns="46038">
                <a:spAutoFit/>
              </a:bodyPr>
              <a:lstStyle/>
              <a:p>
                <a:pPr algn="ctr" defTabSz="762000" eaLnBrk="0" hangingPunct="0">
                  <a:spcBef>
                    <a:spcPct val="50000"/>
                  </a:spcBef>
                  <a:defRPr/>
                </a:pPr>
                <a:r>
                  <a:rPr lang="de-CH" dirty="0" err="1">
                    <a:latin typeface="+mn-lt"/>
                  </a:rPr>
                  <a:t>Direction</a:t>
                </a:r>
                <a:endParaRPr lang="de-CH" dirty="0">
                  <a:latin typeface="+mn-lt"/>
                </a:endParaRPr>
              </a:p>
            </p:txBody>
          </p:sp>
          <p:sp>
            <p:nvSpPr>
              <p:cNvPr id="49" name="Rectangle 21"/>
              <p:cNvSpPr>
                <a:spLocks noChangeArrowheads="1"/>
              </p:cNvSpPr>
              <p:nvPr/>
            </p:nvSpPr>
            <p:spPr bwMode="auto">
              <a:xfrm>
                <a:off x="863" y="2352"/>
                <a:ext cx="1381" cy="291"/>
              </a:xfrm>
              <a:prstGeom prst="rect">
                <a:avLst/>
              </a:prstGeom>
              <a:solidFill>
                <a:srgbClr val="99CCFF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lIns="92075" tIns="46038" rIns="92075" bIns="46038">
                <a:spAutoFit/>
              </a:bodyPr>
              <a:lstStyle/>
              <a:p>
                <a:pPr algn="ctr" defTabSz="762000" eaLnBrk="0" hangingPunct="0">
                  <a:spcBef>
                    <a:spcPct val="50000"/>
                  </a:spcBef>
                  <a:defRPr/>
                </a:pPr>
                <a:r>
                  <a:rPr lang="de-CH" dirty="0" err="1">
                    <a:latin typeface="+mn-lt"/>
                  </a:rPr>
                  <a:t>Collaborateurs</a:t>
                </a:r>
                <a:endParaRPr lang="de-CH" dirty="0">
                  <a:latin typeface="+mn-lt"/>
                </a:endParaRPr>
              </a:p>
            </p:txBody>
          </p:sp>
          <p:sp>
            <p:nvSpPr>
              <p:cNvPr id="50" name="Rectangle 24"/>
              <p:cNvSpPr>
                <a:spLocks noChangeArrowheads="1"/>
              </p:cNvSpPr>
              <p:nvPr/>
            </p:nvSpPr>
            <p:spPr bwMode="auto">
              <a:xfrm>
                <a:off x="3029" y="1753"/>
                <a:ext cx="768" cy="292"/>
              </a:xfrm>
              <a:prstGeom prst="rect">
                <a:avLst/>
              </a:prstGeom>
              <a:solidFill>
                <a:srgbClr val="99CCFF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lIns="92075" tIns="46038" rIns="92075" bIns="46038">
                <a:spAutoFit/>
              </a:bodyPr>
              <a:lstStyle/>
              <a:p>
                <a:pPr algn="ctr" defTabSz="762000" eaLnBrk="0" hangingPunct="0">
                  <a:spcBef>
                    <a:spcPct val="50000"/>
                  </a:spcBef>
                  <a:defRPr/>
                </a:pPr>
                <a:r>
                  <a:rPr lang="de-CH" dirty="0" err="1">
                    <a:latin typeface="+mn-lt"/>
                  </a:rPr>
                  <a:t>Cadres</a:t>
                </a:r>
                <a:endParaRPr lang="de-CH" dirty="0">
                  <a:latin typeface="+mn-lt"/>
                </a:endParaRPr>
              </a:p>
            </p:txBody>
          </p:sp>
        </p:grpSp>
        <p:sp>
          <p:nvSpPr>
            <p:cNvPr id="25617" name="WordArt 23"/>
            <p:cNvSpPr>
              <a:spLocks noChangeArrowheads="1" noChangeShapeType="1" noTextEdit="1"/>
            </p:cNvSpPr>
            <p:nvPr/>
          </p:nvSpPr>
          <p:spPr bwMode="auto">
            <a:xfrm>
              <a:off x="1668" y="1209"/>
              <a:ext cx="1824" cy="79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3156196"/>
                </a:avLst>
              </a:prstTxWarp>
            </a:bodyPr>
            <a:lstStyle/>
            <a:p>
              <a:pPr algn="ctr"/>
              <a:r>
                <a:rPr lang="de-DE" sz="4000" b="1" kern="10">
                  <a:ln w="9525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solidFill>
                    <a:srgbClr val="000000"/>
                  </a:solidFill>
                  <a:latin typeface="+mn-lt"/>
                  <a:ea typeface="+mn-lt"/>
                  <a:cs typeface="+mn-lt"/>
                </a:rPr>
                <a:t>Entreprise</a:t>
              </a:r>
            </a:p>
          </p:txBody>
        </p:sp>
      </p:grpSp>
      <p:grpSp>
        <p:nvGrpSpPr>
          <p:cNvPr id="25603" name="Gruppieren 17"/>
          <p:cNvGrpSpPr>
            <a:grpSpLocks/>
          </p:cNvGrpSpPr>
          <p:nvPr/>
        </p:nvGrpSpPr>
        <p:grpSpPr bwMode="auto">
          <a:xfrm>
            <a:off x="1671638" y="2997200"/>
            <a:ext cx="6083300" cy="2968625"/>
            <a:chOff x="1671638" y="2997200"/>
            <a:chExt cx="6083300" cy="2968625"/>
          </a:xfrm>
        </p:grpSpPr>
        <p:sp>
          <p:nvSpPr>
            <p:cNvPr id="19" name="Oval 17"/>
            <p:cNvSpPr>
              <a:spLocks noChangeArrowheads="1"/>
            </p:cNvSpPr>
            <p:nvPr/>
          </p:nvSpPr>
          <p:spPr bwMode="auto">
            <a:xfrm>
              <a:off x="3203575" y="3141663"/>
              <a:ext cx="1223963" cy="1160462"/>
            </a:xfrm>
            <a:prstGeom prst="ellipse">
              <a:avLst/>
            </a:prstGeom>
            <a:solidFill>
              <a:srgbClr val="FF3300">
                <a:alpha val="50195"/>
              </a:srgbClr>
            </a:solidFill>
            <a:ln w="6350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2075" tIns="46038" rIns="92075" bIns="46038" anchor="ctr"/>
            <a:lstStyle/>
            <a:p>
              <a:pPr algn="ctr" defTabSz="762000" eaLnBrk="0" hangingPunct="0">
                <a:defRPr/>
              </a:pPr>
              <a:r>
                <a:rPr lang="de-CH" dirty="0">
                  <a:latin typeface="+mn-lt"/>
                </a:rPr>
                <a:t>PERCO</a:t>
              </a:r>
            </a:p>
          </p:txBody>
        </p:sp>
        <p:grpSp>
          <p:nvGrpSpPr>
            <p:cNvPr id="25605" name="Group 32"/>
            <p:cNvGrpSpPr>
              <a:grpSpLocks/>
            </p:cNvGrpSpPr>
            <p:nvPr/>
          </p:nvGrpSpPr>
          <p:grpSpPr bwMode="auto">
            <a:xfrm>
              <a:off x="1671638" y="3000375"/>
              <a:ext cx="6083300" cy="2965450"/>
              <a:chOff x="1440" y="2064"/>
              <a:chExt cx="3832" cy="1868"/>
            </a:xfrm>
          </p:grpSpPr>
          <p:sp>
            <p:nvSpPr>
              <p:cNvPr id="28" name="Rectangle 18"/>
              <p:cNvSpPr>
                <a:spLocks noChangeArrowheads="1"/>
              </p:cNvSpPr>
              <p:nvPr/>
            </p:nvSpPr>
            <p:spPr bwMode="auto">
              <a:xfrm>
                <a:off x="4464" y="2064"/>
                <a:ext cx="808" cy="292"/>
              </a:xfrm>
              <a:prstGeom prst="rect">
                <a:avLst/>
              </a:prstGeom>
              <a:solidFill>
                <a:srgbClr val="FFCC66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lIns="92075" tIns="46038" rIns="92075" bIns="46038">
                <a:spAutoFit/>
              </a:bodyPr>
              <a:lstStyle/>
              <a:p>
                <a:pPr algn="ctr" defTabSz="762000" eaLnBrk="0" hangingPunct="0">
                  <a:spcBef>
                    <a:spcPct val="50000"/>
                  </a:spcBef>
                  <a:defRPr/>
                </a:pPr>
                <a:r>
                  <a:rPr lang="de-CH" dirty="0">
                    <a:latin typeface="+mn-lt"/>
                  </a:rPr>
                  <a:t>MSST</a:t>
                </a:r>
              </a:p>
            </p:txBody>
          </p:sp>
          <p:sp>
            <p:nvSpPr>
              <p:cNvPr id="29" name="Rectangle 19"/>
              <p:cNvSpPr>
                <a:spLocks noChangeArrowheads="1"/>
              </p:cNvSpPr>
              <p:nvPr/>
            </p:nvSpPr>
            <p:spPr bwMode="auto">
              <a:xfrm>
                <a:off x="3648" y="3312"/>
                <a:ext cx="1509" cy="291"/>
              </a:xfrm>
              <a:prstGeom prst="rect">
                <a:avLst/>
              </a:prstGeom>
              <a:solidFill>
                <a:srgbClr val="FFCC66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lIns="92075" tIns="46038" rIns="92075" bIns="46038">
                <a:spAutoFit/>
              </a:bodyPr>
              <a:lstStyle/>
              <a:p>
                <a:pPr algn="ctr" defTabSz="762000" eaLnBrk="0" hangingPunct="0">
                  <a:spcBef>
                    <a:spcPct val="50000"/>
                  </a:spcBef>
                  <a:defRPr/>
                </a:pPr>
                <a:r>
                  <a:rPr lang="de-CH" dirty="0" err="1">
                    <a:latin typeface="+mn-lt"/>
                  </a:rPr>
                  <a:t>Autorités</a:t>
                </a:r>
                <a:endParaRPr lang="de-CH" dirty="0">
                  <a:latin typeface="+mn-lt"/>
                </a:endParaRPr>
              </a:p>
            </p:txBody>
          </p:sp>
          <p:sp>
            <p:nvSpPr>
              <p:cNvPr id="30" name="Rectangle 22"/>
              <p:cNvSpPr>
                <a:spLocks noChangeArrowheads="1"/>
              </p:cNvSpPr>
              <p:nvPr/>
            </p:nvSpPr>
            <p:spPr bwMode="auto">
              <a:xfrm>
                <a:off x="1440" y="3408"/>
                <a:ext cx="1557" cy="524"/>
              </a:xfrm>
              <a:prstGeom prst="rect">
                <a:avLst/>
              </a:prstGeom>
              <a:solidFill>
                <a:srgbClr val="FFCC66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lIns="92075" tIns="46038" rIns="92075" bIns="46038">
                <a:spAutoFit/>
              </a:bodyPr>
              <a:lstStyle/>
              <a:p>
                <a:pPr algn="ctr" defTabSz="762000" eaLnBrk="0" hangingPunct="0">
                  <a:spcBef>
                    <a:spcPct val="50000"/>
                  </a:spcBef>
                  <a:defRPr/>
                </a:pPr>
                <a:r>
                  <a:rPr lang="de-CH" dirty="0">
                    <a:latin typeface="+mn-lt"/>
                  </a:rPr>
                  <a:t>Solution de </a:t>
                </a:r>
                <a:r>
                  <a:rPr lang="de-CH" dirty="0" err="1">
                    <a:latin typeface="+mn-lt"/>
                  </a:rPr>
                  <a:t>branche</a:t>
                </a:r>
                <a:endParaRPr lang="de-CH" dirty="0">
                  <a:latin typeface="+mn-lt"/>
                </a:endParaRPr>
              </a:p>
            </p:txBody>
          </p:sp>
        </p:grpSp>
        <p:grpSp>
          <p:nvGrpSpPr>
            <p:cNvPr id="25606" name="Group 33"/>
            <p:cNvGrpSpPr>
              <a:grpSpLocks/>
            </p:cNvGrpSpPr>
            <p:nvPr/>
          </p:nvGrpSpPr>
          <p:grpSpPr bwMode="auto">
            <a:xfrm>
              <a:off x="2738438" y="2997200"/>
              <a:ext cx="3733800" cy="2136775"/>
              <a:chOff x="2112" y="2062"/>
              <a:chExt cx="2352" cy="1346"/>
            </a:xfrm>
          </p:grpSpPr>
          <p:sp>
            <p:nvSpPr>
              <p:cNvPr id="22" name="Line 25"/>
              <p:cNvSpPr>
                <a:spLocks noChangeShapeType="1"/>
              </p:cNvSpPr>
              <p:nvPr/>
            </p:nvSpPr>
            <p:spPr bwMode="auto">
              <a:xfrm flipH="1">
                <a:off x="2208" y="2515"/>
                <a:ext cx="197" cy="29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 type="triangle" w="sm" len="sm"/>
                <a:tailEnd type="triangle" w="sm" len="sm"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de-CH">
                  <a:latin typeface="+mn-lt"/>
                </a:endParaRPr>
              </a:p>
            </p:txBody>
          </p:sp>
          <p:sp>
            <p:nvSpPr>
              <p:cNvPr id="23" name="Line 26"/>
              <p:cNvSpPr>
                <a:spLocks noChangeShapeType="1"/>
              </p:cNvSpPr>
              <p:nvPr/>
            </p:nvSpPr>
            <p:spPr bwMode="auto">
              <a:xfrm flipH="1" flipV="1">
                <a:off x="2224" y="2062"/>
                <a:ext cx="272" cy="2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 type="triangle" w="sm" len="sm"/>
                <a:tailEnd type="triangle" w="sm" len="sm"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de-CH">
                  <a:latin typeface="+mn-lt"/>
                </a:endParaRPr>
              </a:p>
            </p:txBody>
          </p:sp>
          <p:sp>
            <p:nvSpPr>
              <p:cNvPr id="24" name="Line 27"/>
              <p:cNvSpPr>
                <a:spLocks noChangeShapeType="1"/>
              </p:cNvSpPr>
              <p:nvPr/>
            </p:nvSpPr>
            <p:spPr bwMode="auto">
              <a:xfrm flipV="1">
                <a:off x="3086" y="2112"/>
                <a:ext cx="178" cy="17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 type="triangle" w="sm" len="sm"/>
                <a:tailEnd type="triangle" w="sm" len="sm"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de-CH">
                  <a:latin typeface="+mn-lt"/>
                </a:endParaRPr>
              </a:p>
            </p:txBody>
          </p:sp>
          <p:sp>
            <p:nvSpPr>
              <p:cNvPr id="25" name="Line 28"/>
              <p:cNvSpPr>
                <a:spLocks noChangeShapeType="1"/>
              </p:cNvSpPr>
              <p:nvPr/>
            </p:nvSpPr>
            <p:spPr bwMode="auto">
              <a:xfrm flipH="1">
                <a:off x="2112" y="2784"/>
                <a:ext cx="432" cy="624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 type="triangle" w="sm" len="sm"/>
                <a:tailEnd type="triangle" w="sm" len="sm"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de-CH">
                  <a:latin typeface="+mn-lt"/>
                </a:endParaRPr>
              </a:p>
            </p:txBody>
          </p:sp>
          <p:sp>
            <p:nvSpPr>
              <p:cNvPr id="26" name="Line 29"/>
              <p:cNvSpPr>
                <a:spLocks noChangeShapeType="1"/>
              </p:cNvSpPr>
              <p:nvPr/>
            </p:nvSpPr>
            <p:spPr bwMode="auto">
              <a:xfrm>
                <a:off x="3086" y="2742"/>
                <a:ext cx="658" cy="57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 type="triangle" w="sm" len="sm"/>
                <a:tailEnd type="triangle" w="sm" len="sm"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de-CH">
                  <a:latin typeface="+mn-lt"/>
                </a:endParaRPr>
              </a:p>
            </p:txBody>
          </p:sp>
          <p:sp>
            <p:nvSpPr>
              <p:cNvPr id="27" name="Line 30"/>
              <p:cNvSpPr>
                <a:spLocks noChangeShapeType="1"/>
              </p:cNvSpPr>
              <p:nvPr/>
            </p:nvSpPr>
            <p:spPr bwMode="auto">
              <a:xfrm flipV="1">
                <a:off x="3176" y="2256"/>
                <a:ext cx="1288" cy="259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 type="triangle" w="sm" len="sm"/>
                <a:tailEnd type="triangle" w="sm" len="sm"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de-CH">
                  <a:latin typeface="+mn-lt"/>
                </a:endParaRPr>
              </a:p>
            </p:txBody>
          </p:sp>
        </p:grp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itel 1"/>
          <p:cNvSpPr>
            <a:spLocks noGrp="1"/>
          </p:cNvSpPr>
          <p:nvPr>
            <p:ph type="title"/>
          </p:nvPr>
        </p:nvSpPr>
        <p:spPr>
          <a:xfrm>
            <a:off x="323850" y="228600"/>
            <a:ext cx="8382000" cy="381000"/>
          </a:xfrm>
        </p:spPr>
        <p:txBody>
          <a:bodyPr/>
          <a:lstStyle/>
          <a:p>
            <a:r>
              <a:rPr lang="de-CH" smtClean="0"/>
              <a:t>PERCO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81000" y="765175"/>
            <a:ext cx="8305800" cy="5334000"/>
          </a:xfrm>
        </p:spPr>
        <p:txBody>
          <a:bodyPr/>
          <a:lstStyle/>
          <a:p>
            <a:pPr marL="288925" indent="-288925">
              <a:buSzPct val="150000"/>
              <a:buFontTx/>
              <a:buChar char="•"/>
              <a:defRPr/>
            </a:pPr>
            <a:r>
              <a:rPr lang="fr-CH" sz="2200" dirty="0" smtClean="0"/>
              <a:t>Le DST est responsable </a:t>
            </a:r>
          </a:p>
          <a:p>
            <a:pPr marL="663575" lvl="1" indent="-184150">
              <a:buSzPct val="150000"/>
              <a:buFontTx/>
              <a:buChar char="•"/>
              <a:defRPr/>
            </a:pPr>
            <a:r>
              <a:rPr lang="fr-CH" dirty="0" smtClean="0"/>
              <a:t>de la </a:t>
            </a:r>
            <a:r>
              <a:rPr lang="fr-CH" dirty="0" err="1" smtClean="0"/>
              <a:t>thématisation</a:t>
            </a:r>
            <a:r>
              <a:rPr lang="fr-CH" dirty="0" smtClean="0"/>
              <a:t> de la ST + PS dans l’entreprise</a:t>
            </a:r>
          </a:p>
          <a:p>
            <a:pPr marL="663575" lvl="1" indent="-184150">
              <a:buSzPct val="150000"/>
              <a:buFontTx/>
              <a:buChar char="•"/>
              <a:defRPr/>
            </a:pPr>
            <a:r>
              <a:rPr lang="fr-CH" dirty="0" smtClean="0"/>
              <a:t>de la participation des collaborateurs aux questions ST + PS</a:t>
            </a:r>
          </a:p>
          <a:p>
            <a:pPr marL="663575" lvl="1" indent="-184150">
              <a:buSzPct val="150000"/>
              <a:buFontTx/>
              <a:buChar char="•"/>
              <a:defRPr/>
            </a:pPr>
            <a:r>
              <a:rPr lang="fr-CH" dirty="0" smtClean="0"/>
              <a:t>du contact avec la solution de branche</a:t>
            </a:r>
          </a:p>
          <a:p>
            <a:pPr marL="663575" lvl="1" indent="-184150">
              <a:buSzPct val="150000"/>
              <a:buFontTx/>
              <a:buChar char="•"/>
              <a:defRPr/>
            </a:pPr>
            <a:r>
              <a:rPr lang="fr-CH" dirty="0" smtClean="0"/>
              <a:t>du contrôle des comportements des collaborateurs</a:t>
            </a:r>
          </a:p>
          <a:p>
            <a:pPr lvl="1">
              <a:defRPr/>
            </a:pPr>
            <a:endParaRPr lang="fr-CH" sz="1800" dirty="0" smtClean="0"/>
          </a:p>
          <a:p>
            <a:pPr marL="288925" indent="-288925">
              <a:buSzPct val="150000"/>
              <a:buFontTx/>
              <a:buChar char="•"/>
              <a:defRPr/>
            </a:pPr>
            <a:r>
              <a:rPr lang="fr-CH" sz="2200" dirty="0" smtClean="0"/>
              <a:t>LE DST doit</a:t>
            </a:r>
          </a:p>
          <a:p>
            <a:pPr marL="663575" lvl="1" indent="-184150">
              <a:buSzPct val="150000"/>
              <a:buFontTx/>
              <a:buChar char="•"/>
              <a:defRPr/>
            </a:pPr>
            <a:r>
              <a:rPr lang="fr-CH" dirty="0" smtClean="0"/>
              <a:t>coordonner les activités dans les domaines ST + PS et en informer la direction de l’entreprise</a:t>
            </a:r>
          </a:p>
          <a:p>
            <a:pPr marL="663575" lvl="1" indent="-184150">
              <a:buSzPct val="150000"/>
              <a:buFontTx/>
              <a:buChar char="•"/>
              <a:defRPr/>
            </a:pPr>
            <a:r>
              <a:rPr lang="fr-CH" dirty="0" smtClean="0"/>
              <a:t>encourager les supérieurs à mettre en œuvre les directives de sécurité</a:t>
            </a:r>
          </a:p>
          <a:p>
            <a:pPr marL="663575" lvl="1" indent="-184150">
              <a:buSzPct val="150000"/>
              <a:buFontTx/>
              <a:buChar char="•"/>
              <a:defRPr/>
            </a:pPr>
            <a:r>
              <a:rPr lang="fr-CH" dirty="0" smtClean="0"/>
              <a:t>mettre à jour ses connaissances</a:t>
            </a:r>
          </a:p>
          <a:p>
            <a:pPr marL="663575" lvl="1" indent="-184150">
              <a:buSzPct val="150000"/>
              <a:buFontTx/>
              <a:buChar char="•"/>
              <a:defRPr/>
            </a:pPr>
            <a:r>
              <a:rPr lang="fr-CH" dirty="0" smtClean="0"/>
              <a:t>transmettre en interne les informations de la solution de branche</a:t>
            </a:r>
          </a:p>
          <a:p>
            <a:pPr>
              <a:defRPr/>
            </a:pPr>
            <a:endParaRPr lang="de-CH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itel 1"/>
          <p:cNvSpPr>
            <a:spLocks noGrp="1"/>
          </p:cNvSpPr>
          <p:nvPr>
            <p:ph type="title"/>
          </p:nvPr>
        </p:nvSpPr>
        <p:spPr>
          <a:xfrm>
            <a:off x="323850" y="228600"/>
            <a:ext cx="8382000" cy="381000"/>
          </a:xfrm>
        </p:spPr>
        <p:txBody>
          <a:bodyPr/>
          <a:lstStyle/>
          <a:p>
            <a:r>
              <a:rPr lang="de-CH" smtClean="0"/>
              <a:t>PERCO fonction et tâches 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81000" y="765175"/>
            <a:ext cx="8305800" cy="5334000"/>
          </a:xfrm>
        </p:spPr>
        <p:txBody>
          <a:bodyPr/>
          <a:lstStyle/>
          <a:p>
            <a:pPr marL="288925" indent="-288925">
              <a:buSzPct val="150000"/>
              <a:buFontTx/>
              <a:buChar char="•"/>
              <a:defRPr/>
            </a:pPr>
            <a:r>
              <a:rPr lang="de-CH" dirty="0" err="1" smtClean="0"/>
              <a:t>Fonction</a:t>
            </a:r>
            <a:r>
              <a:rPr lang="de-CH" dirty="0" smtClean="0"/>
              <a:t> </a:t>
            </a:r>
          </a:p>
          <a:p>
            <a:pPr marL="663575" lvl="1" indent="-184150">
              <a:buSzPct val="150000"/>
              <a:buFontTx/>
              <a:buChar char="•"/>
              <a:defRPr/>
            </a:pPr>
            <a:r>
              <a:rPr lang="de-CH" sz="1800" dirty="0" err="1" smtClean="0"/>
              <a:t>Spécialiste</a:t>
            </a:r>
            <a:r>
              <a:rPr lang="de-CH" sz="1800" dirty="0" smtClean="0"/>
              <a:t> interne </a:t>
            </a:r>
            <a:r>
              <a:rPr lang="de-CH" sz="1800" dirty="0" err="1" smtClean="0"/>
              <a:t>ou</a:t>
            </a:r>
            <a:r>
              <a:rPr lang="de-CH" sz="1800" dirty="0" smtClean="0"/>
              <a:t> </a:t>
            </a:r>
            <a:r>
              <a:rPr lang="de-CH" sz="1800" dirty="0" err="1" smtClean="0"/>
              <a:t>coordinateur</a:t>
            </a:r>
            <a:r>
              <a:rPr lang="de-CH" sz="1800" dirty="0" smtClean="0"/>
              <a:t> pour la </a:t>
            </a:r>
            <a:r>
              <a:rPr lang="de-CH" sz="1800" dirty="0" err="1" smtClean="0"/>
              <a:t>sécurité</a:t>
            </a:r>
            <a:r>
              <a:rPr lang="de-CH" sz="1800" dirty="0" smtClean="0"/>
              <a:t> au </a:t>
            </a:r>
            <a:r>
              <a:rPr lang="de-CH" sz="1800" dirty="0" err="1" smtClean="0"/>
              <a:t>travail</a:t>
            </a:r>
            <a:r>
              <a:rPr lang="de-CH" sz="1800" dirty="0" smtClean="0"/>
              <a:t> et la </a:t>
            </a:r>
            <a:r>
              <a:rPr lang="de-CH" sz="1800" dirty="0" err="1" smtClean="0"/>
              <a:t>protection</a:t>
            </a:r>
            <a:r>
              <a:rPr lang="de-CH" sz="1800" dirty="0" smtClean="0"/>
              <a:t> de la </a:t>
            </a:r>
            <a:r>
              <a:rPr lang="de-CH" sz="1800" dirty="0" err="1" smtClean="0"/>
              <a:t>santé</a:t>
            </a:r>
            <a:r>
              <a:rPr lang="de-CH" sz="1800" dirty="0" smtClean="0"/>
              <a:t> </a:t>
            </a:r>
          </a:p>
          <a:p>
            <a:pPr marL="663575" lvl="1" indent="-184150">
              <a:buSzPct val="150000"/>
              <a:buFontTx/>
              <a:buChar char="•"/>
              <a:defRPr/>
            </a:pPr>
            <a:r>
              <a:rPr lang="de-CH" sz="1800" dirty="0" err="1" smtClean="0"/>
              <a:t>Personne</a:t>
            </a:r>
            <a:r>
              <a:rPr lang="de-CH" sz="1800" dirty="0" smtClean="0"/>
              <a:t> de </a:t>
            </a:r>
            <a:r>
              <a:rPr lang="de-CH" sz="1800" dirty="0" err="1" smtClean="0"/>
              <a:t>contact</a:t>
            </a:r>
            <a:r>
              <a:rPr lang="de-CH" sz="1800" dirty="0" smtClean="0"/>
              <a:t> pour la </a:t>
            </a:r>
            <a:r>
              <a:rPr lang="de-CH" sz="1800" dirty="0" err="1" smtClean="0"/>
              <a:t>sécurité</a:t>
            </a:r>
            <a:r>
              <a:rPr lang="de-CH" sz="1800" dirty="0" smtClean="0"/>
              <a:t> au </a:t>
            </a:r>
            <a:r>
              <a:rPr lang="de-CH" sz="1800" dirty="0" err="1" smtClean="0"/>
              <a:t>travail</a:t>
            </a:r>
            <a:r>
              <a:rPr lang="de-CH" sz="1800" dirty="0" smtClean="0"/>
              <a:t> et la </a:t>
            </a:r>
            <a:r>
              <a:rPr lang="de-CH" sz="1800" dirty="0" err="1" smtClean="0"/>
              <a:t>protection</a:t>
            </a:r>
            <a:r>
              <a:rPr lang="de-CH" sz="1800" dirty="0" smtClean="0"/>
              <a:t> de la </a:t>
            </a:r>
            <a:r>
              <a:rPr lang="de-CH" sz="1800" dirty="0" err="1" smtClean="0"/>
              <a:t>santé</a:t>
            </a:r>
            <a:r>
              <a:rPr lang="de-CH" sz="1800" dirty="0" smtClean="0"/>
              <a:t> </a:t>
            </a:r>
          </a:p>
          <a:p>
            <a:pPr marL="663575" lvl="1" indent="-184150">
              <a:buSzPct val="150000"/>
              <a:buFontTx/>
              <a:buChar char="•"/>
              <a:defRPr/>
            </a:pPr>
            <a:r>
              <a:rPr lang="de-CH" sz="1800" dirty="0" err="1" smtClean="0"/>
              <a:t>Subordonné</a:t>
            </a:r>
            <a:r>
              <a:rPr lang="de-CH" sz="1800" dirty="0" smtClean="0"/>
              <a:t> </a:t>
            </a:r>
            <a:r>
              <a:rPr lang="de-CH" sz="1800" dirty="0" err="1" smtClean="0"/>
              <a:t>directement</a:t>
            </a:r>
            <a:r>
              <a:rPr lang="de-CH" sz="1800" dirty="0" smtClean="0"/>
              <a:t> à la </a:t>
            </a:r>
            <a:r>
              <a:rPr lang="de-CH" sz="1800" dirty="0" err="1" smtClean="0"/>
              <a:t>direction</a:t>
            </a:r>
            <a:r>
              <a:rPr lang="de-CH" sz="1800" dirty="0" smtClean="0"/>
              <a:t> </a:t>
            </a:r>
            <a:r>
              <a:rPr lang="de-CH" sz="1800" dirty="0" err="1" smtClean="0"/>
              <a:t>dans</a:t>
            </a:r>
            <a:r>
              <a:rPr lang="de-CH" sz="1800" dirty="0" smtClean="0"/>
              <a:t> le </a:t>
            </a:r>
            <a:r>
              <a:rPr lang="de-CH" sz="1800" dirty="0" err="1" smtClean="0"/>
              <a:t>domaine</a:t>
            </a:r>
            <a:r>
              <a:rPr lang="de-CH" sz="1800" dirty="0" smtClean="0"/>
              <a:t> de la </a:t>
            </a:r>
            <a:r>
              <a:rPr lang="de-CH" sz="1800" dirty="0" err="1" smtClean="0"/>
              <a:t>sécurité</a:t>
            </a:r>
            <a:r>
              <a:rPr lang="de-CH" sz="1800" dirty="0" smtClean="0"/>
              <a:t> au </a:t>
            </a:r>
            <a:r>
              <a:rPr lang="de-CH" sz="1800" dirty="0" err="1" smtClean="0"/>
              <a:t>travail</a:t>
            </a:r>
            <a:r>
              <a:rPr lang="de-CH" sz="1800" dirty="0" smtClean="0"/>
              <a:t> </a:t>
            </a:r>
          </a:p>
          <a:p>
            <a:pPr marL="663575" lvl="1" indent="-184150">
              <a:buSzPct val="150000"/>
              <a:buFontTx/>
              <a:buChar char="•"/>
              <a:defRPr/>
            </a:pPr>
            <a:endParaRPr lang="de-CH" sz="1800" dirty="0" smtClean="0"/>
          </a:p>
          <a:p>
            <a:pPr marL="288925" indent="-288925">
              <a:lnSpc>
                <a:spcPct val="90000"/>
              </a:lnSpc>
              <a:buSzPct val="150000"/>
              <a:buFontTx/>
              <a:buChar char="•"/>
              <a:defRPr/>
            </a:pPr>
            <a:r>
              <a:rPr lang="de-CH" dirty="0" err="1" smtClean="0"/>
              <a:t>Tâches</a:t>
            </a:r>
            <a:endParaRPr lang="de-CH" dirty="0" smtClean="0"/>
          </a:p>
          <a:p>
            <a:pPr marL="663575" lvl="1" indent="-184150">
              <a:lnSpc>
                <a:spcPct val="90000"/>
              </a:lnSpc>
              <a:buSzPct val="150000"/>
              <a:buFontTx/>
              <a:buChar char="•"/>
              <a:defRPr/>
            </a:pPr>
            <a:r>
              <a:rPr lang="de-CH" sz="1800" dirty="0" err="1" smtClean="0"/>
              <a:t>Coordination</a:t>
            </a:r>
            <a:endParaRPr lang="de-CH" sz="1800" dirty="0" smtClean="0"/>
          </a:p>
          <a:p>
            <a:pPr marL="663575" lvl="1" indent="-184150">
              <a:lnSpc>
                <a:spcPct val="90000"/>
              </a:lnSpc>
              <a:buSzPct val="150000"/>
              <a:buFontTx/>
              <a:buChar char="•"/>
              <a:defRPr/>
            </a:pPr>
            <a:r>
              <a:rPr lang="de-CH" sz="1800" dirty="0" smtClean="0"/>
              <a:t>Information</a:t>
            </a:r>
          </a:p>
          <a:p>
            <a:pPr marL="663575" lvl="1" indent="-184150">
              <a:lnSpc>
                <a:spcPct val="90000"/>
              </a:lnSpc>
              <a:buSzPct val="150000"/>
              <a:buFontTx/>
              <a:buChar char="•"/>
              <a:defRPr/>
            </a:pPr>
            <a:r>
              <a:rPr lang="de-CH" sz="1800" dirty="0" smtClean="0"/>
              <a:t>Support</a:t>
            </a:r>
          </a:p>
          <a:p>
            <a:pPr marL="663575" lvl="1" indent="-184150">
              <a:lnSpc>
                <a:spcPct val="90000"/>
              </a:lnSpc>
              <a:buSzPct val="150000"/>
              <a:buFontTx/>
              <a:buChar char="•"/>
              <a:defRPr/>
            </a:pPr>
            <a:r>
              <a:rPr lang="de-CH" sz="1800" dirty="0" err="1" smtClean="0"/>
              <a:t>Surveillance</a:t>
            </a:r>
            <a:r>
              <a:rPr lang="de-CH" sz="1800" dirty="0" smtClean="0"/>
              <a:t> / Controlling</a:t>
            </a:r>
          </a:p>
          <a:p>
            <a:pPr>
              <a:defRPr/>
            </a:pPr>
            <a:endParaRPr lang="de-CH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228600"/>
            <a:ext cx="8382000" cy="381000"/>
          </a:xfrm>
        </p:spPr>
        <p:txBody>
          <a:bodyPr/>
          <a:lstStyle/>
          <a:p>
            <a:r>
              <a:rPr lang="de-CH" smtClean="0"/>
              <a:t>Vue d‘ensemble</a:t>
            </a:r>
          </a:p>
        </p:txBody>
      </p:sp>
      <p:sp>
        <p:nvSpPr>
          <p:cNvPr id="1024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765175"/>
            <a:ext cx="8305800" cy="5334000"/>
          </a:xfrm>
        </p:spPr>
        <p:txBody>
          <a:bodyPr/>
          <a:lstStyle/>
          <a:p>
            <a:pPr>
              <a:buFontTx/>
              <a:buChar char="•"/>
            </a:pPr>
            <a:endParaRPr lang="de-CH" smtClean="0"/>
          </a:p>
          <a:p>
            <a:pPr>
              <a:buFontTx/>
              <a:buChar char="•"/>
            </a:pPr>
            <a:r>
              <a:rPr lang="de-CH" smtClean="0"/>
              <a:t>Exigences légales</a:t>
            </a:r>
          </a:p>
          <a:p>
            <a:pPr>
              <a:buFontTx/>
              <a:buChar char="•"/>
            </a:pPr>
            <a:r>
              <a:rPr lang="de-CH" smtClean="0"/>
              <a:t>Qui est employeur?</a:t>
            </a:r>
          </a:p>
          <a:p>
            <a:pPr>
              <a:buFontTx/>
              <a:buChar char="•"/>
            </a:pPr>
            <a:r>
              <a:rPr lang="de-CH" smtClean="0"/>
              <a:t>Concept de la solution de branche </a:t>
            </a:r>
          </a:p>
          <a:p>
            <a:pPr>
              <a:buFontTx/>
              <a:buChar char="•"/>
            </a:pPr>
            <a:r>
              <a:rPr lang="de-CH" smtClean="0"/>
              <a:t>Responsabilités et obligations</a:t>
            </a:r>
          </a:p>
          <a:p>
            <a:pPr>
              <a:buFontTx/>
              <a:buChar char="•"/>
            </a:pPr>
            <a:r>
              <a:rPr lang="de-CH" smtClean="0"/>
              <a:t>Personne de contact (PERCO)</a:t>
            </a:r>
          </a:p>
          <a:p>
            <a:pPr>
              <a:buFontTx/>
              <a:buChar char="•"/>
            </a:pPr>
            <a:r>
              <a:rPr lang="de-CH" smtClean="0"/>
              <a:t>Tâches de la personne de contact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026"/>
          <p:cNvSpPr>
            <a:spLocks noGrp="1" noChangeArrowheads="1"/>
          </p:cNvSpPr>
          <p:nvPr>
            <p:ph type="title"/>
          </p:nvPr>
        </p:nvSpPr>
        <p:spPr>
          <a:xfrm>
            <a:off x="323850" y="228600"/>
            <a:ext cx="8382000" cy="381000"/>
          </a:xfrm>
        </p:spPr>
        <p:txBody>
          <a:bodyPr/>
          <a:lstStyle/>
          <a:p>
            <a:r>
              <a:rPr lang="de-CH" smtClean="0"/>
              <a:t>Tâches PERCO selon la solution de branche</a:t>
            </a:r>
          </a:p>
        </p:txBody>
      </p:sp>
      <p:sp>
        <p:nvSpPr>
          <p:cNvPr id="28674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381000" y="765175"/>
            <a:ext cx="8305800" cy="5334000"/>
          </a:xfrm>
        </p:spPr>
        <p:txBody>
          <a:bodyPr/>
          <a:lstStyle/>
          <a:p>
            <a:pPr>
              <a:buFontTx/>
              <a:buChar char="•"/>
              <a:tabLst>
                <a:tab pos="1050925" algn="l"/>
              </a:tabLst>
            </a:pPr>
            <a:r>
              <a:rPr lang="de-CH" smtClean="0"/>
              <a:t>Informe les collaborateurs sur la solution de branche </a:t>
            </a:r>
          </a:p>
          <a:p>
            <a:pPr>
              <a:buFontTx/>
              <a:buChar char="•"/>
              <a:tabLst>
                <a:tab pos="1050925" algn="l"/>
              </a:tabLst>
            </a:pPr>
            <a:r>
              <a:rPr lang="de-CH" smtClean="0"/>
              <a:t>Réalise les tâches périodiques  </a:t>
            </a:r>
            <a:r>
              <a:rPr lang="de-CH" i="1" smtClean="0"/>
              <a:t>déléguer</a:t>
            </a:r>
          </a:p>
          <a:p>
            <a:pPr>
              <a:buFontTx/>
              <a:buChar char="•"/>
              <a:tabLst>
                <a:tab pos="1050925" algn="l"/>
              </a:tabLst>
            </a:pPr>
            <a:r>
              <a:rPr lang="de-CH" smtClean="0"/>
              <a:t>Met en oeuvre les thèmes centraux </a:t>
            </a:r>
            <a:r>
              <a:rPr lang="de-CH" i="1" smtClean="0"/>
              <a:t>déléguer</a:t>
            </a:r>
          </a:p>
          <a:p>
            <a:pPr>
              <a:buFontTx/>
              <a:buChar char="•"/>
              <a:tabLst>
                <a:tab pos="1050925" algn="l"/>
              </a:tabLst>
            </a:pPr>
            <a:r>
              <a:rPr lang="de-CH" smtClean="0"/>
              <a:t>Recueille / transmet les feed-backs sur la mise en oeuvre </a:t>
            </a:r>
          </a:p>
          <a:p>
            <a:pPr>
              <a:buFontTx/>
              <a:buChar char="•"/>
              <a:tabLst>
                <a:tab pos="1050925" algn="l"/>
              </a:tabLst>
            </a:pPr>
            <a:r>
              <a:rPr lang="de-CH" smtClean="0"/>
              <a:t>Est la personne de contact pour les questions sur la sécurité au travail et la protection de la santé </a:t>
            </a:r>
          </a:p>
          <a:p>
            <a:pPr>
              <a:buFontTx/>
              <a:buChar char="•"/>
              <a:tabLst>
                <a:tab pos="1050925" algn="l"/>
              </a:tabLst>
            </a:pPr>
            <a:r>
              <a:rPr lang="de-CH" smtClean="0"/>
              <a:t>Enregistre les accidents, presque-accidents, atteintes à la santé, événements particuliers et fait faire des mesures de prévention </a:t>
            </a:r>
            <a:r>
              <a:rPr lang="de-CH" i="1" smtClean="0"/>
              <a:t>déléguer</a:t>
            </a:r>
          </a:p>
          <a:p>
            <a:pPr>
              <a:buFontTx/>
              <a:buChar char="•"/>
              <a:tabLst>
                <a:tab pos="1050925" algn="l"/>
              </a:tabLst>
            </a:pPr>
            <a:endParaRPr lang="de-CH" smtClean="0"/>
          </a:p>
          <a:p>
            <a:pPr>
              <a:buFontTx/>
              <a:buChar char="•"/>
              <a:tabLst>
                <a:tab pos="1050925" algn="l"/>
              </a:tabLst>
            </a:pPr>
            <a:r>
              <a:rPr lang="de-CH" smtClean="0"/>
              <a:t>Formation PERCO: Cours d‘introduction et formation continue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026"/>
          <p:cNvSpPr>
            <a:spLocks noGrp="1" noChangeArrowheads="1"/>
          </p:cNvSpPr>
          <p:nvPr>
            <p:ph type="title"/>
          </p:nvPr>
        </p:nvSpPr>
        <p:spPr>
          <a:xfrm>
            <a:off x="323850" y="228600"/>
            <a:ext cx="8382000" cy="381000"/>
          </a:xfrm>
        </p:spPr>
        <p:txBody>
          <a:bodyPr/>
          <a:lstStyle/>
          <a:p>
            <a:r>
              <a:rPr lang="de-CH" smtClean="0"/>
              <a:t>Tâches PERCO : Organisation</a:t>
            </a:r>
          </a:p>
        </p:txBody>
      </p:sp>
      <p:sp>
        <p:nvSpPr>
          <p:cNvPr id="29698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381000" y="765175"/>
            <a:ext cx="8305800" cy="5334000"/>
          </a:xfrm>
        </p:spPr>
        <p:txBody>
          <a:bodyPr/>
          <a:lstStyle/>
          <a:p>
            <a:pPr>
              <a:buFontTx/>
              <a:buChar char="•"/>
              <a:tabLst>
                <a:tab pos="1050925" algn="l"/>
              </a:tabLst>
            </a:pPr>
            <a:r>
              <a:rPr lang="de-CH" smtClean="0"/>
              <a:t>Définir les objectifs et planning annuel (avec la direction et l‘équipe) </a:t>
            </a:r>
          </a:p>
          <a:p>
            <a:pPr>
              <a:buFontTx/>
              <a:buChar char="•"/>
              <a:tabLst>
                <a:tab pos="1050925" algn="l"/>
              </a:tabLst>
            </a:pPr>
            <a:r>
              <a:rPr lang="de-CH" smtClean="0"/>
              <a:t>Documenter l‘organisation (y compris participation) </a:t>
            </a:r>
          </a:p>
          <a:p>
            <a:pPr>
              <a:buFontTx/>
              <a:buChar char="•"/>
              <a:tabLst>
                <a:tab pos="1050925" algn="l"/>
              </a:tabLst>
            </a:pPr>
            <a:r>
              <a:rPr lang="de-CH" smtClean="0"/>
              <a:t>Déterminer l‘organisation enc as d‘urgence</a:t>
            </a:r>
          </a:p>
          <a:p>
            <a:pPr>
              <a:buFontTx/>
              <a:buChar char="•"/>
              <a:tabLst>
                <a:tab pos="1050925" algn="l"/>
              </a:tabLst>
            </a:pPr>
            <a:r>
              <a:rPr lang="de-CH" smtClean="0"/>
              <a:t>Contrôler l‘atteinte des objectifs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026"/>
          <p:cNvSpPr>
            <a:spLocks noGrp="1" noChangeArrowheads="1"/>
          </p:cNvSpPr>
          <p:nvPr>
            <p:ph type="title"/>
          </p:nvPr>
        </p:nvSpPr>
        <p:spPr>
          <a:xfrm>
            <a:off x="323850" y="228600"/>
            <a:ext cx="8382000" cy="381000"/>
          </a:xfrm>
        </p:spPr>
        <p:txBody>
          <a:bodyPr/>
          <a:lstStyle/>
          <a:p>
            <a:r>
              <a:rPr lang="de-CH" smtClean="0"/>
              <a:t>Tâches PERCO : Contrôler / mesures</a:t>
            </a:r>
          </a:p>
        </p:txBody>
      </p:sp>
      <p:sp>
        <p:nvSpPr>
          <p:cNvPr id="30722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381000" y="765175"/>
            <a:ext cx="8305800" cy="5334000"/>
          </a:xfrm>
        </p:spPr>
        <p:txBody>
          <a:bodyPr/>
          <a:lstStyle/>
          <a:p>
            <a:pPr>
              <a:buFontTx/>
              <a:buChar char="•"/>
              <a:tabLst>
                <a:tab pos="1050925" algn="l"/>
              </a:tabLst>
            </a:pPr>
            <a:r>
              <a:rPr lang="de-CH" smtClean="0"/>
              <a:t>Prévention des accidents</a:t>
            </a:r>
          </a:p>
          <a:p>
            <a:pPr lvl="1">
              <a:tabLst>
                <a:tab pos="1050925" algn="l"/>
              </a:tabLst>
            </a:pPr>
            <a:r>
              <a:rPr lang="de-CH" sz="1800" smtClean="0"/>
              <a:t>détermination des dangers avec check-lists </a:t>
            </a:r>
          </a:p>
          <a:p>
            <a:pPr lvl="1">
              <a:tabLst>
                <a:tab pos="1050925" algn="l"/>
              </a:tabLst>
            </a:pPr>
            <a:r>
              <a:rPr lang="de-CH" sz="1800" smtClean="0"/>
              <a:t>planification des mesures  (participation direction et équipe?) </a:t>
            </a:r>
          </a:p>
          <a:p>
            <a:pPr lvl="1">
              <a:tabLst>
                <a:tab pos="1050925" algn="l"/>
              </a:tabLst>
            </a:pPr>
            <a:r>
              <a:rPr lang="de-CH" sz="1800" smtClean="0"/>
              <a:t>saisie et analyse des accidents, définitions les mesures</a:t>
            </a:r>
          </a:p>
          <a:p>
            <a:pPr>
              <a:buFontTx/>
              <a:buChar char="•"/>
              <a:tabLst>
                <a:tab pos="1050925" algn="l"/>
              </a:tabLst>
            </a:pPr>
            <a:r>
              <a:rPr lang="de-CH" smtClean="0"/>
              <a:t>Promotion de la santé (protection de la santé) </a:t>
            </a:r>
          </a:p>
          <a:p>
            <a:pPr lvl="1">
              <a:tabLst>
                <a:tab pos="1050925" algn="l"/>
              </a:tabLst>
            </a:pPr>
            <a:r>
              <a:rPr lang="de-CH" sz="1800" smtClean="0"/>
              <a:t>Ergonomie aux postes de travail informatique: informe (distribution check-list), note les défauts et définit  des solutions avec la direction</a:t>
            </a:r>
          </a:p>
          <a:p>
            <a:pPr lvl="1">
              <a:tabLst>
                <a:tab pos="1050925" algn="l"/>
              </a:tabLst>
            </a:pPr>
            <a:r>
              <a:rPr lang="de-CH" sz="1800" smtClean="0"/>
              <a:t>Stress : Informe (distribution check-list), anaylise les résultats et définit les mesures d‘amélioration avec la direction et l‘équipe</a:t>
            </a:r>
          </a:p>
          <a:p>
            <a:pPr>
              <a:buFontTx/>
              <a:buChar char="•"/>
              <a:tabLst>
                <a:tab pos="1050925" algn="l"/>
              </a:tabLst>
            </a:pPr>
            <a:r>
              <a:rPr lang="de-CH" smtClean="0"/>
              <a:t>Sécurité lors des loisirs</a:t>
            </a:r>
          </a:p>
          <a:p>
            <a:pPr lvl="1">
              <a:tabLst>
                <a:tab pos="1050925" algn="l"/>
              </a:tabLst>
            </a:pPr>
            <a:r>
              <a:rPr lang="de-CH" sz="1800" smtClean="0"/>
              <a:t>Check-list de l‘organisme responsable (?) </a:t>
            </a:r>
          </a:p>
          <a:p>
            <a:pPr lvl="1">
              <a:tabLst>
                <a:tab pos="1050925" algn="l"/>
              </a:tabLst>
            </a:pPr>
            <a:r>
              <a:rPr lang="de-CH" sz="1800" smtClean="0"/>
              <a:t>Organise et distribue la documentation d‘organismes tiers (Suva, bpa)</a:t>
            </a:r>
          </a:p>
          <a:p>
            <a:pPr>
              <a:buFontTx/>
              <a:buChar char="•"/>
              <a:tabLst>
                <a:tab pos="1050925" algn="l"/>
              </a:tabLst>
            </a:pPr>
            <a:r>
              <a:rPr lang="de-CH" smtClean="0"/>
              <a:t>Dangers particuliers (contact avec le public, service externe)</a:t>
            </a:r>
          </a:p>
          <a:p>
            <a:pPr lvl="1">
              <a:tabLst>
                <a:tab pos="1050925" algn="l"/>
              </a:tabLst>
            </a:pPr>
            <a:r>
              <a:rPr lang="de-CH" sz="1800" smtClean="0"/>
              <a:t>Informe (distribution check-list), analyse les résultats et mesures d‘amélioration avec l‘équipe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026"/>
          <p:cNvSpPr>
            <a:spLocks noGrp="1" noChangeArrowheads="1"/>
          </p:cNvSpPr>
          <p:nvPr>
            <p:ph type="title"/>
          </p:nvPr>
        </p:nvSpPr>
        <p:spPr>
          <a:xfrm>
            <a:off x="323850" y="228600"/>
            <a:ext cx="8382000" cy="381000"/>
          </a:xfrm>
        </p:spPr>
        <p:txBody>
          <a:bodyPr/>
          <a:lstStyle/>
          <a:p>
            <a:r>
              <a:rPr lang="de-CH" smtClean="0"/>
              <a:t>Tâches PERCO : Formation</a:t>
            </a:r>
          </a:p>
        </p:txBody>
      </p:sp>
      <p:sp>
        <p:nvSpPr>
          <p:cNvPr id="31746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381000" y="765175"/>
            <a:ext cx="8305800" cy="5334000"/>
          </a:xfrm>
        </p:spPr>
        <p:txBody>
          <a:bodyPr/>
          <a:lstStyle/>
          <a:p>
            <a:pPr>
              <a:buFontTx/>
              <a:buChar char="•"/>
              <a:tabLst>
                <a:tab pos="1050925" algn="l"/>
              </a:tabLst>
            </a:pPr>
            <a:r>
              <a:rPr lang="de-CH" smtClean="0"/>
              <a:t>Informer tous les collaborateurs sur la solution de branche et les thèmes principaux</a:t>
            </a:r>
          </a:p>
          <a:p>
            <a:pPr>
              <a:buFontTx/>
              <a:buChar char="•"/>
              <a:tabLst>
                <a:tab pos="1050925" algn="l"/>
              </a:tabLst>
            </a:pPr>
            <a:r>
              <a:rPr lang="de-CH" smtClean="0"/>
              <a:t>Instruire les nouveaux collaborateurs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r-CH" sz="2000" smtClean="0">
                <a:latin typeface="+mn-lt"/>
              </a:rPr>
              <a:t>Objectifs de la sécurité au travail et de la protection de la santé</a:t>
            </a:r>
            <a:endParaRPr lang="fr-CH" sz="2000">
              <a:latin typeface="+mn-lt"/>
            </a:endParaRPr>
          </a:p>
        </p:txBody>
      </p:sp>
      <p:pic>
        <p:nvPicPr>
          <p:cNvPr id="11266" name="Picture 1039" descr="C:\Dokumente und Einstellungen\martens.AEH-ZH\Eigene Dateien\Eigene Bilder\unfall armbruch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0" y="1447800"/>
            <a:ext cx="2514600" cy="166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1040" descr="C:\Dokumente und Einstellungen\martens\Eigene Dateien\Eigene Bilder\Unfallcarto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0" y="1733550"/>
            <a:ext cx="2057400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1041"/>
          <p:cNvSpPr>
            <a:spLocks noChangeArrowheads="1"/>
          </p:cNvSpPr>
          <p:nvPr/>
        </p:nvSpPr>
        <p:spPr bwMode="auto">
          <a:xfrm>
            <a:off x="742950" y="3214688"/>
            <a:ext cx="1287463" cy="3698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defTabSz="762000" eaLnBrk="0" hangingPunct="0">
              <a:defRPr/>
            </a:pPr>
            <a:r>
              <a:rPr lang="fr-CH" sz="1800" b="1" dirty="0">
                <a:solidFill>
                  <a:srgbClr val="0041C4"/>
                </a:solidFill>
                <a:latin typeface="+mn-lt"/>
              </a:rPr>
              <a:t>Accidents</a:t>
            </a:r>
            <a:endParaRPr lang="fr-CH" sz="1800" b="1" dirty="0">
              <a:solidFill>
                <a:srgbClr val="0041C4"/>
              </a:solidFill>
              <a:latin typeface="+mn-lt"/>
            </a:endParaRPr>
          </a:p>
        </p:txBody>
      </p:sp>
      <p:sp>
        <p:nvSpPr>
          <p:cNvPr id="6" name="Rectangle 1042"/>
          <p:cNvSpPr>
            <a:spLocks noChangeArrowheads="1"/>
          </p:cNvSpPr>
          <p:nvPr/>
        </p:nvSpPr>
        <p:spPr bwMode="auto">
          <a:xfrm>
            <a:off x="628650" y="5957888"/>
            <a:ext cx="1158875" cy="3698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defTabSz="762000" eaLnBrk="0" hangingPunct="0">
              <a:defRPr/>
            </a:pPr>
            <a:r>
              <a:rPr lang="fr-CH" sz="1800" b="1" dirty="0">
                <a:solidFill>
                  <a:srgbClr val="0041C4"/>
                </a:solidFill>
                <a:latin typeface="+mn-lt"/>
              </a:rPr>
              <a:t>Maladies</a:t>
            </a:r>
            <a:endParaRPr lang="fr-CH" sz="1800" b="1" dirty="0">
              <a:solidFill>
                <a:srgbClr val="0041C4"/>
              </a:solidFill>
              <a:latin typeface="+mn-lt"/>
            </a:endParaRPr>
          </a:p>
        </p:txBody>
      </p:sp>
      <p:sp>
        <p:nvSpPr>
          <p:cNvPr id="7" name="Rectangle 1043"/>
          <p:cNvSpPr>
            <a:spLocks noChangeArrowheads="1"/>
          </p:cNvSpPr>
          <p:nvPr/>
        </p:nvSpPr>
        <p:spPr bwMode="auto">
          <a:xfrm>
            <a:off x="6354763" y="3214688"/>
            <a:ext cx="2185987" cy="3698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algn="r" defTabSz="762000" eaLnBrk="0" hangingPunct="0">
              <a:defRPr/>
            </a:pPr>
            <a:r>
              <a:rPr lang="fr-CH" sz="1800" b="1" dirty="0">
                <a:solidFill>
                  <a:srgbClr val="0041C4"/>
                </a:solidFill>
                <a:latin typeface="+mn-lt"/>
              </a:rPr>
              <a:t>Absences</a:t>
            </a:r>
            <a:r>
              <a:rPr lang="fr-CH" sz="1800" b="1" dirty="0">
                <a:latin typeface="+mn-lt"/>
              </a:rPr>
              <a:t> </a:t>
            </a:r>
            <a:r>
              <a:rPr lang="fr-CH" sz="1800" b="1" dirty="0">
                <a:solidFill>
                  <a:srgbClr val="0041C4"/>
                </a:solidFill>
                <a:latin typeface="+mn-lt"/>
              </a:rPr>
              <a:t>&amp; coûts</a:t>
            </a:r>
            <a:endParaRPr lang="fr-CH" sz="1800" b="1" dirty="0">
              <a:solidFill>
                <a:srgbClr val="0041C4"/>
              </a:solidFill>
              <a:latin typeface="+mn-lt"/>
            </a:endParaRPr>
          </a:p>
        </p:txBody>
      </p:sp>
      <p:pic>
        <p:nvPicPr>
          <p:cNvPr id="11271" name="Picture 1044"/>
          <p:cNvPicPr>
            <a:picLocks noChangeAspect="1" noChangeArrowheads="1"/>
          </p:cNvPicPr>
          <p:nvPr/>
        </p:nvPicPr>
        <p:blipFill>
          <a:blip r:embed="rId4"/>
          <a:srcRect l="29532" r="29532"/>
          <a:stretch>
            <a:fillRect/>
          </a:stretch>
        </p:blipFill>
        <p:spPr bwMode="auto">
          <a:xfrm>
            <a:off x="7543800" y="4495800"/>
            <a:ext cx="752475" cy="13716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sp>
        <p:nvSpPr>
          <p:cNvPr id="9" name="Rectangle 1045"/>
          <p:cNvSpPr>
            <a:spLocks noChangeArrowheads="1"/>
          </p:cNvSpPr>
          <p:nvPr/>
        </p:nvSpPr>
        <p:spPr bwMode="auto">
          <a:xfrm>
            <a:off x="6096000" y="5943600"/>
            <a:ext cx="2438400" cy="36671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defTabSz="762000" eaLnBrk="0" hangingPunct="0">
              <a:defRPr/>
            </a:pPr>
            <a:r>
              <a:rPr lang="fr-CH" sz="1800" b="1" dirty="0">
                <a:solidFill>
                  <a:srgbClr val="0041C4"/>
                </a:solidFill>
                <a:latin typeface="+mn-lt"/>
              </a:rPr>
              <a:t>Violation des lois</a:t>
            </a:r>
            <a:endParaRPr lang="fr-CH" sz="1800" b="1" dirty="0">
              <a:solidFill>
                <a:srgbClr val="0041C4"/>
              </a:solidFill>
              <a:latin typeface="+mn-lt"/>
            </a:endParaRPr>
          </a:p>
        </p:txBody>
      </p:sp>
      <p:pic>
        <p:nvPicPr>
          <p:cNvPr id="11273" name="Picture 104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9600" y="4191000"/>
            <a:ext cx="2514600" cy="168433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sp>
        <p:nvSpPr>
          <p:cNvPr id="11" name="Oval 1047"/>
          <p:cNvSpPr>
            <a:spLocks noChangeArrowheads="1"/>
          </p:cNvSpPr>
          <p:nvPr/>
        </p:nvSpPr>
        <p:spPr bwMode="auto">
          <a:xfrm>
            <a:off x="2895600" y="1981200"/>
            <a:ext cx="3276600" cy="3276600"/>
          </a:xfrm>
          <a:prstGeom prst="ellipse">
            <a:avLst/>
          </a:prstGeom>
          <a:solidFill>
            <a:schemeClr val="hlink">
              <a:alpha val="50195"/>
            </a:schemeClr>
          </a:solidFill>
          <a:ln w="635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 defTabSz="762000" eaLnBrk="0" hangingPunct="0">
              <a:defRPr/>
            </a:pPr>
            <a:r>
              <a:rPr lang="fr-CH" dirty="0">
                <a:solidFill>
                  <a:srgbClr val="0041C4"/>
                </a:solidFill>
                <a:latin typeface="Arial" pitchFamily="34" charset="0"/>
                <a:cs typeface="Arial" pitchFamily="34" charset="0"/>
              </a:rPr>
              <a:t>Préserver </a:t>
            </a:r>
            <a:br>
              <a:rPr lang="fr-CH" dirty="0">
                <a:solidFill>
                  <a:srgbClr val="0041C4"/>
                </a:solidFill>
                <a:latin typeface="Arial" pitchFamily="34" charset="0"/>
                <a:cs typeface="Arial" pitchFamily="34" charset="0"/>
              </a:rPr>
            </a:br>
            <a:r>
              <a:rPr lang="fr-CH" sz="3600" dirty="0">
                <a:solidFill>
                  <a:srgbClr val="0041C4"/>
                </a:solidFill>
                <a:latin typeface="Arial" pitchFamily="34" charset="0"/>
                <a:cs typeface="Arial" pitchFamily="34" charset="0"/>
              </a:rPr>
              <a:t>votre santé </a:t>
            </a:r>
            <a:r>
              <a:rPr lang="fr-CH" sz="3600" dirty="0">
                <a:solidFill>
                  <a:srgbClr val="0041C4"/>
                </a:solidFill>
                <a:latin typeface="+mn-lt"/>
              </a:rPr>
              <a:t/>
            </a:r>
            <a:br>
              <a:rPr lang="fr-CH" sz="3600" dirty="0">
                <a:solidFill>
                  <a:srgbClr val="0041C4"/>
                </a:solidFill>
                <a:latin typeface="+mn-lt"/>
              </a:rPr>
            </a:br>
            <a:r>
              <a:rPr lang="fr-CH" dirty="0">
                <a:solidFill>
                  <a:srgbClr val="0041C4"/>
                </a:solidFill>
                <a:latin typeface="+mn-lt"/>
              </a:rPr>
              <a:t>et éviter les …</a:t>
            </a:r>
            <a:endParaRPr lang="fr-CH" dirty="0">
              <a:solidFill>
                <a:srgbClr val="0041C4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sz="2000" smtClean="0"/>
              <a:t>Objectifs de la sécurité au travail et de la protection de la santé</a:t>
            </a:r>
          </a:p>
        </p:txBody>
      </p:sp>
      <p:sp>
        <p:nvSpPr>
          <p:cNvPr id="3" name="Rectangle 5"/>
          <p:cNvSpPr txBox="1">
            <a:spLocks noChangeArrowheads="1"/>
          </p:cNvSpPr>
          <p:nvPr/>
        </p:nvSpPr>
        <p:spPr>
          <a:xfrm>
            <a:off x="457200" y="1804988"/>
            <a:ext cx="2698750" cy="2416175"/>
          </a:xfrm>
          <a:prstGeom prst="rect">
            <a:avLst/>
          </a:prstGeom>
          <a:solidFill>
            <a:srgbClr val="CCECFF"/>
          </a:solidFill>
        </p:spPr>
        <p:txBody>
          <a:bodyPr/>
          <a:lstStyle/>
          <a:p>
            <a:pPr marL="288925" indent="-288925" eaLnBrk="0" hangingPunct="0">
              <a:spcBef>
                <a:spcPct val="20000"/>
              </a:spcBef>
              <a:buClr>
                <a:srgbClr val="FF3300"/>
              </a:buClr>
              <a:buSzPct val="150000"/>
              <a:defRPr/>
            </a:pPr>
            <a:r>
              <a:rPr lang="de-CH" sz="2000" b="1" kern="0" dirty="0" err="1">
                <a:solidFill>
                  <a:srgbClr val="0041C4"/>
                </a:solidFill>
                <a:latin typeface="+mn-lt"/>
              </a:rPr>
              <a:t>Eviter</a:t>
            </a:r>
            <a:endParaRPr lang="de-CH" sz="2000" b="1" kern="0" dirty="0">
              <a:solidFill>
                <a:srgbClr val="0041C4"/>
              </a:solidFill>
              <a:latin typeface="+mn-lt"/>
            </a:endParaRPr>
          </a:p>
          <a:p>
            <a:pPr marL="288925" indent="-288925" eaLnBrk="0" hangingPunct="0">
              <a:spcBef>
                <a:spcPct val="20000"/>
              </a:spcBef>
              <a:buClr>
                <a:srgbClr val="FF3300"/>
              </a:buClr>
              <a:buSzPct val="150000"/>
              <a:buFontTx/>
              <a:buChar char="•"/>
              <a:defRPr/>
            </a:pPr>
            <a:r>
              <a:rPr lang="de-CH" sz="2000" kern="0" dirty="0" err="1">
                <a:solidFill>
                  <a:srgbClr val="0041C4"/>
                </a:solidFill>
                <a:latin typeface="+mn-lt"/>
              </a:rPr>
              <a:t>Accidents</a:t>
            </a:r>
            <a:r>
              <a:rPr lang="de-CH" sz="2000" kern="0" dirty="0">
                <a:solidFill>
                  <a:srgbClr val="0041C4"/>
                </a:solidFill>
                <a:latin typeface="+mn-lt"/>
              </a:rPr>
              <a:t> </a:t>
            </a:r>
            <a:r>
              <a:rPr lang="de-CH" sz="2000" kern="0" dirty="0" err="1">
                <a:solidFill>
                  <a:srgbClr val="0041C4"/>
                </a:solidFill>
                <a:latin typeface="+mn-lt"/>
              </a:rPr>
              <a:t>professionnels</a:t>
            </a:r>
            <a:r>
              <a:rPr lang="de-CH" sz="2000" kern="0" dirty="0">
                <a:solidFill>
                  <a:srgbClr val="0041C4"/>
                </a:solidFill>
                <a:latin typeface="+mn-lt"/>
              </a:rPr>
              <a:t>  </a:t>
            </a:r>
          </a:p>
          <a:p>
            <a:pPr marL="288925" indent="-288925" eaLnBrk="0" hangingPunct="0">
              <a:spcBef>
                <a:spcPct val="20000"/>
              </a:spcBef>
              <a:buClr>
                <a:srgbClr val="FF3300"/>
              </a:buClr>
              <a:buSzPct val="150000"/>
              <a:buFontTx/>
              <a:buChar char="•"/>
              <a:defRPr/>
            </a:pPr>
            <a:r>
              <a:rPr lang="de-CH" sz="2000" kern="0" dirty="0" err="1">
                <a:solidFill>
                  <a:srgbClr val="0041C4"/>
                </a:solidFill>
                <a:latin typeface="+mn-lt"/>
              </a:rPr>
              <a:t>Maladies</a:t>
            </a:r>
            <a:r>
              <a:rPr lang="de-CH" sz="2000" kern="0" dirty="0">
                <a:solidFill>
                  <a:srgbClr val="0041C4"/>
                </a:solidFill>
                <a:latin typeface="+mn-lt"/>
              </a:rPr>
              <a:t> </a:t>
            </a:r>
            <a:r>
              <a:rPr lang="de-CH" sz="2000" kern="0" dirty="0" err="1">
                <a:solidFill>
                  <a:srgbClr val="0041C4"/>
                </a:solidFill>
                <a:latin typeface="+mn-lt"/>
              </a:rPr>
              <a:t>professionnelles</a:t>
            </a:r>
            <a:r>
              <a:rPr lang="de-CH" sz="2000" kern="0" dirty="0">
                <a:solidFill>
                  <a:srgbClr val="0041C4"/>
                </a:solidFill>
                <a:latin typeface="+mn-lt"/>
              </a:rPr>
              <a:t> </a:t>
            </a:r>
          </a:p>
          <a:p>
            <a:pPr marL="288925" indent="-288925" eaLnBrk="0" hangingPunct="0">
              <a:spcBef>
                <a:spcPct val="20000"/>
              </a:spcBef>
              <a:buClr>
                <a:srgbClr val="FF3300"/>
              </a:buClr>
              <a:buSzPct val="150000"/>
              <a:buFontTx/>
              <a:buChar char="•"/>
              <a:defRPr/>
            </a:pPr>
            <a:r>
              <a:rPr lang="de-CH" sz="2000" kern="0" dirty="0" err="1">
                <a:solidFill>
                  <a:srgbClr val="0041C4"/>
                </a:solidFill>
                <a:latin typeface="+mn-lt"/>
              </a:rPr>
              <a:t>Maladies</a:t>
            </a:r>
            <a:r>
              <a:rPr lang="de-CH" sz="2000" kern="0" dirty="0">
                <a:solidFill>
                  <a:srgbClr val="0041C4"/>
                </a:solidFill>
                <a:latin typeface="+mn-lt"/>
              </a:rPr>
              <a:t> </a:t>
            </a:r>
            <a:r>
              <a:rPr lang="de-CH" sz="2000" kern="0" dirty="0" err="1">
                <a:solidFill>
                  <a:srgbClr val="0041C4"/>
                </a:solidFill>
                <a:latin typeface="+mn-lt"/>
              </a:rPr>
              <a:t>dues</a:t>
            </a:r>
            <a:r>
              <a:rPr lang="de-CH" sz="2000" kern="0" dirty="0">
                <a:solidFill>
                  <a:srgbClr val="0041C4"/>
                </a:solidFill>
                <a:latin typeface="+mn-lt"/>
              </a:rPr>
              <a:t> à la </a:t>
            </a:r>
            <a:r>
              <a:rPr lang="de-CH" sz="2000" kern="0" dirty="0" err="1">
                <a:solidFill>
                  <a:srgbClr val="0041C4"/>
                </a:solidFill>
                <a:latin typeface="+mn-lt"/>
              </a:rPr>
              <a:t>profession</a:t>
            </a:r>
            <a:r>
              <a:rPr lang="de-CH" sz="2000" kern="0" dirty="0">
                <a:solidFill>
                  <a:srgbClr val="0041C4"/>
                </a:solidFill>
                <a:latin typeface="+mn-lt"/>
              </a:rPr>
              <a:t> </a:t>
            </a: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6096000" y="3379788"/>
            <a:ext cx="2698750" cy="2159000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marL="342900" indent="-342900" defTabSz="762000" eaLnBrk="0" hangingPunct="0">
              <a:spcAft>
                <a:spcPct val="25000"/>
              </a:spcAft>
              <a:defRPr/>
            </a:pPr>
            <a:r>
              <a:rPr lang="de-CH" sz="2000" b="1" dirty="0" err="1">
                <a:solidFill>
                  <a:srgbClr val="0041C4"/>
                </a:solidFill>
                <a:latin typeface="+mn-lt"/>
              </a:rPr>
              <a:t>Réduire</a:t>
            </a:r>
            <a:endParaRPr lang="de-CH" sz="2000" b="1" dirty="0">
              <a:solidFill>
                <a:srgbClr val="0041C4"/>
              </a:solidFill>
              <a:latin typeface="+mn-lt"/>
            </a:endParaRPr>
          </a:p>
          <a:p>
            <a:pPr defTabSz="762000" eaLnBrk="0" hangingPunct="0">
              <a:spcAft>
                <a:spcPct val="25000"/>
              </a:spcAft>
              <a:defRPr/>
            </a:pPr>
            <a:r>
              <a:rPr lang="de-CH" sz="2000" dirty="0" err="1">
                <a:solidFill>
                  <a:srgbClr val="0041C4"/>
                </a:solidFill>
                <a:latin typeface="+mn-lt"/>
              </a:rPr>
              <a:t>Souffrance</a:t>
            </a:r>
            <a:r>
              <a:rPr lang="de-CH" sz="2000" dirty="0">
                <a:solidFill>
                  <a:srgbClr val="0041C4"/>
                </a:solidFill>
                <a:latin typeface="+mn-lt"/>
              </a:rPr>
              <a:t> individuelle </a:t>
            </a:r>
          </a:p>
          <a:p>
            <a:pPr marL="342900" indent="-342900" defTabSz="762000" eaLnBrk="0" hangingPunct="0">
              <a:spcAft>
                <a:spcPct val="25000"/>
              </a:spcAft>
              <a:defRPr/>
            </a:pPr>
            <a:r>
              <a:rPr lang="de-CH" sz="2000" dirty="0" err="1">
                <a:solidFill>
                  <a:srgbClr val="0041C4"/>
                </a:solidFill>
                <a:latin typeface="+mn-lt"/>
              </a:rPr>
              <a:t>Absences</a:t>
            </a:r>
            <a:endParaRPr lang="de-CH" sz="2000" dirty="0">
              <a:solidFill>
                <a:srgbClr val="0041C4"/>
              </a:solidFill>
              <a:latin typeface="+mn-lt"/>
            </a:endParaRPr>
          </a:p>
          <a:p>
            <a:pPr marL="342900" indent="-342900" defTabSz="762000" eaLnBrk="0" hangingPunct="0">
              <a:spcAft>
                <a:spcPct val="25000"/>
              </a:spcAft>
              <a:defRPr/>
            </a:pPr>
            <a:r>
              <a:rPr lang="de-CH" sz="2000" dirty="0" err="1">
                <a:solidFill>
                  <a:srgbClr val="0041C4"/>
                </a:solidFill>
                <a:latin typeface="+mn-lt"/>
              </a:rPr>
              <a:t>Coûts</a:t>
            </a:r>
            <a:endParaRPr lang="de-CH" sz="2000" dirty="0">
              <a:solidFill>
                <a:srgbClr val="0041C4"/>
              </a:solidFill>
              <a:latin typeface="+mn-lt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3276600" y="2617788"/>
            <a:ext cx="2698750" cy="2159000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marL="342900" indent="-342900" defTabSz="762000" eaLnBrk="0" hangingPunct="0">
              <a:spcAft>
                <a:spcPct val="25000"/>
              </a:spcAft>
              <a:defRPr/>
            </a:pPr>
            <a:r>
              <a:rPr lang="de-CH" sz="2000" b="1" dirty="0" err="1">
                <a:solidFill>
                  <a:srgbClr val="0041C4"/>
                </a:solidFill>
                <a:latin typeface="+mn-lt"/>
              </a:rPr>
              <a:t>Favoriser</a:t>
            </a:r>
            <a:endParaRPr lang="de-CH" sz="2000" b="1" dirty="0">
              <a:solidFill>
                <a:srgbClr val="0041C4"/>
              </a:solidFill>
              <a:latin typeface="+mn-lt"/>
            </a:endParaRPr>
          </a:p>
          <a:p>
            <a:pPr marL="342900" indent="-342900" defTabSz="762000" eaLnBrk="0" hangingPunct="0">
              <a:spcAft>
                <a:spcPct val="25000"/>
              </a:spcAft>
              <a:defRPr/>
            </a:pPr>
            <a:r>
              <a:rPr lang="de-CH" sz="2000" dirty="0" err="1">
                <a:solidFill>
                  <a:srgbClr val="0041C4"/>
                </a:solidFill>
                <a:latin typeface="+mn-lt"/>
              </a:rPr>
              <a:t>Bien-être</a:t>
            </a:r>
            <a:r>
              <a:rPr lang="de-CH" sz="2000" dirty="0">
                <a:solidFill>
                  <a:srgbClr val="0041C4"/>
                </a:solidFill>
                <a:latin typeface="+mn-lt"/>
              </a:rPr>
              <a:t> </a:t>
            </a:r>
          </a:p>
          <a:p>
            <a:pPr marL="342900" indent="-342900" defTabSz="762000" eaLnBrk="0" hangingPunct="0">
              <a:spcAft>
                <a:spcPct val="25000"/>
              </a:spcAft>
              <a:defRPr/>
            </a:pPr>
            <a:r>
              <a:rPr lang="de-CH" sz="2000" dirty="0" err="1">
                <a:solidFill>
                  <a:srgbClr val="0041C4"/>
                </a:solidFill>
                <a:latin typeface="+mn-lt"/>
              </a:rPr>
              <a:t>Responsabilité</a:t>
            </a:r>
            <a:endParaRPr lang="de-CH" sz="2000" dirty="0">
              <a:solidFill>
                <a:srgbClr val="0041C4"/>
              </a:solidFill>
              <a:latin typeface="+mn-lt"/>
            </a:endParaRPr>
          </a:p>
          <a:p>
            <a:pPr marL="342900" indent="-342900" defTabSz="762000" eaLnBrk="0" hangingPunct="0">
              <a:spcAft>
                <a:spcPct val="25000"/>
              </a:spcAft>
              <a:defRPr/>
            </a:pPr>
            <a:r>
              <a:rPr lang="de-CH" sz="2000" dirty="0">
                <a:solidFill>
                  <a:srgbClr val="0041C4"/>
                </a:solidFill>
                <a:latin typeface="+mn-lt"/>
              </a:rPr>
              <a:t>Motivation</a:t>
            </a:r>
          </a:p>
        </p:txBody>
      </p:sp>
      <p:pic>
        <p:nvPicPr>
          <p:cNvPr id="12293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48400" y="1500188"/>
            <a:ext cx="2466975" cy="14366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pic>
        <p:nvPicPr>
          <p:cNvPr id="12294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4548188"/>
            <a:ext cx="2547938" cy="145256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itel 1"/>
          <p:cNvSpPr>
            <a:spLocks noGrp="1"/>
          </p:cNvSpPr>
          <p:nvPr>
            <p:ph type="title"/>
          </p:nvPr>
        </p:nvSpPr>
        <p:spPr>
          <a:xfrm>
            <a:off x="323850" y="228600"/>
            <a:ext cx="8382000" cy="381000"/>
          </a:xfrm>
        </p:spPr>
        <p:txBody>
          <a:bodyPr/>
          <a:lstStyle/>
          <a:p>
            <a:r>
              <a:rPr lang="de-CH" smtClean="0"/>
              <a:t>Relation travail - santé</a:t>
            </a:r>
          </a:p>
        </p:txBody>
      </p:sp>
      <p:sp>
        <p:nvSpPr>
          <p:cNvPr id="13314" name="Inhaltsplatzhalter 2"/>
          <p:cNvSpPr>
            <a:spLocks noGrp="1"/>
          </p:cNvSpPr>
          <p:nvPr>
            <p:ph idx="1"/>
          </p:nvPr>
        </p:nvSpPr>
        <p:spPr>
          <a:xfrm>
            <a:off x="381000" y="765175"/>
            <a:ext cx="8305800" cy="5334000"/>
          </a:xfrm>
        </p:spPr>
        <p:txBody>
          <a:bodyPr/>
          <a:lstStyle/>
          <a:p>
            <a:pPr>
              <a:buFontTx/>
              <a:buChar char="•"/>
            </a:pPr>
            <a:r>
              <a:rPr lang="de-CH" smtClean="0"/>
              <a:t>Travail comme source d‘accidents</a:t>
            </a:r>
          </a:p>
          <a:p>
            <a:pPr>
              <a:buFontTx/>
              <a:buChar char="•"/>
            </a:pPr>
            <a:endParaRPr lang="de-CH" smtClean="0"/>
          </a:p>
          <a:p>
            <a:pPr>
              <a:buFontTx/>
              <a:buChar char="•"/>
            </a:pPr>
            <a:r>
              <a:rPr lang="de-CH" smtClean="0"/>
              <a:t>Surmenage comme cause de </a:t>
            </a:r>
            <a:r>
              <a:rPr lang="de-CH" smtClean="0">
                <a:solidFill>
                  <a:srgbClr val="00B050"/>
                </a:solidFill>
              </a:rPr>
              <a:t>troubles de la santé </a:t>
            </a:r>
            <a:r>
              <a:rPr lang="de-CH" smtClean="0"/>
              <a:t>et de maladies</a:t>
            </a:r>
          </a:p>
          <a:p>
            <a:pPr>
              <a:buFontTx/>
              <a:buChar char="•"/>
            </a:pPr>
            <a:endParaRPr lang="de-CH" smtClean="0"/>
          </a:p>
        </p:txBody>
      </p:sp>
      <p:pic>
        <p:nvPicPr>
          <p:cNvPr id="13315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0200" y="2565400"/>
            <a:ext cx="3902075" cy="329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feld 6"/>
          <p:cNvSpPr txBox="1"/>
          <p:nvPr/>
        </p:nvSpPr>
        <p:spPr>
          <a:xfrm>
            <a:off x="827088" y="4005263"/>
            <a:ext cx="1512887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endParaRPr lang="de-CH" sz="2000" dirty="0" err="1"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el 1"/>
          <p:cNvSpPr>
            <a:spLocks noGrp="1"/>
          </p:cNvSpPr>
          <p:nvPr>
            <p:ph type="title"/>
          </p:nvPr>
        </p:nvSpPr>
        <p:spPr>
          <a:xfrm>
            <a:off x="323850" y="228600"/>
            <a:ext cx="8382000" cy="381000"/>
          </a:xfrm>
        </p:spPr>
        <p:txBody>
          <a:bodyPr/>
          <a:lstStyle/>
          <a:p>
            <a:r>
              <a:rPr lang="de-CH" smtClean="0"/>
              <a:t>Santé au poste de travail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81000" y="765175"/>
            <a:ext cx="8305800" cy="5334000"/>
          </a:xfrm>
        </p:spPr>
        <p:txBody>
          <a:bodyPr/>
          <a:lstStyle/>
          <a:p>
            <a:pPr marL="288925" indent="-288925">
              <a:buClr>
                <a:srgbClr val="FF3300"/>
              </a:buClr>
              <a:buSzPct val="150000"/>
              <a:buFont typeface="Arial" pitchFamily="34" charset="0"/>
              <a:buNone/>
              <a:tabLst>
                <a:tab pos="3810000" algn="l"/>
              </a:tabLst>
              <a:defRPr/>
            </a:pPr>
            <a:r>
              <a:rPr lang="de-CH" dirty="0" err="1" smtClean="0"/>
              <a:t>Risques</a:t>
            </a:r>
            <a:r>
              <a:rPr lang="de-CH" dirty="0" smtClean="0"/>
              <a:t> </a:t>
            </a:r>
            <a:r>
              <a:rPr lang="de-CH" dirty="0" err="1" smtClean="0"/>
              <a:t>d‘accident</a:t>
            </a:r>
            <a:endParaRPr lang="de-CH" dirty="0" smtClean="0"/>
          </a:p>
          <a:p>
            <a:pPr marL="288925" indent="-288925">
              <a:buSzPct val="150000"/>
              <a:buFontTx/>
              <a:buChar char="•"/>
              <a:tabLst>
                <a:tab pos="3810000" algn="l"/>
              </a:tabLst>
              <a:defRPr/>
            </a:pPr>
            <a:r>
              <a:rPr lang="de-CH" dirty="0" err="1" smtClean="0"/>
              <a:t>Dangers</a:t>
            </a:r>
            <a:r>
              <a:rPr lang="de-CH" dirty="0" smtClean="0"/>
              <a:t> </a:t>
            </a:r>
            <a:r>
              <a:rPr lang="de-CH" dirty="0" err="1" smtClean="0"/>
              <a:t>généraux</a:t>
            </a:r>
            <a:r>
              <a:rPr lang="de-CH" dirty="0" smtClean="0"/>
              <a:t> : </a:t>
            </a:r>
            <a:r>
              <a:rPr lang="de-CH" i="1" dirty="0" err="1" smtClean="0"/>
              <a:t>Chute</a:t>
            </a:r>
            <a:r>
              <a:rPr lang="de-CH" i="1" dirty="0" smtClean="0"/>
              <a:t> de </a:t>
            </a:r>
            <a:r>
              <a:rPr lang="de-CH" i="1" dirty="0" err="1" smtClean="0"/>
              <a:t>plain</a:t>
            </a:r>
            <a:r>
              <a:rPr lang="de-CH" i="1" dirty="0" smtClean="0"/>
              <a:t> </a:t>
            </a:r>
            <a:r>
              <a:rPr lang="de-CH" i="1" dirty="0" err="1" smtClean="0"/>
              <a:t>pied</a:t>
            </a:r>
            <a:endParaRPr lang="de-CH" i="1" dirty="0" smtClean="0"/>
          </a:p>
          <a:p>
            <a:pPr marL="288925" indent="-288925">
              <a:buSzPct val="150000"/>
              <a:buFontTx/>
              <a:buChar char="•"/>
              <a:tabLst>
                <a:tab pos="3810000" algn="l"/>
              </a:tabLst>
              <a:defRPr/>
            </a:pPr>
            <a:r>
              <a:rPr lang="de-CH" dirty="0" err="1" smtClean="0"/>
              <a:t>Dangers</a:t>
            </a:r>
            <a:r>
              <a:rPr lang="de-CH" dirty="0" smtClean="0"/>
              <a:t> </a:t>
            </a:r>
            <a:r>
              <a:rPr lang="de-CH" dirty="0" err="1" smtClean="0"/>
              <a:t>particuliers</a:t>
            </a:r>
            <a:r>
              <a:rPr lang="de-CH" dirty="0" smtClean="0"/>
              <a:t> : </a:t>
            </a:r>
            <a:r>
              <a:rPr lang="de-CH" i="1" dirty="0" smtClean="0"/>
              <a:t>Service externe</a:t>
            </a:r>
          </a:p>
          <a:p>
            <a:pPr>
              <a:defRPr/>
            </a:pPr>
            <a:endParaRPr lang="de-CH" dirty="0"/>
          </a:p>
        </p:txBody>
      </p:sp>
      <p:sp>
        <p:nvSpPr>
          <p:cNvPr id="4" name="Rechteck 3"/>
          <p:cNvSpPr/>
          <p:nvPr/>
        </p:nvSpPr>
        <p:spPr>
          <a:xfrm>
            <a:off x="5795963" y="1052513"/>
            <a:ext cx="2987675" cy="43402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8925" indent="-288925">
              <a:spcBef>
                <a:spcPct val="20000"/>
              </a:spcBef>
              <a:buClr>
                <a:srgbClr val="FF3300"/>
              </a:buClr>
              <a:buSzPct val="150000"/>
              <a:tabLst>
                <a:tab pos="3810000" algn="l"/>
              </a:tabLst>
              <a:defRPr/>
            </a:pPr>
            <a:r>
              <a:rPr lang="de-CH" sz="2000" b="1" dirty="0" err="1">
                <a:solidFill>
                  <a:srgbClr val="003399"/>
                </a:solidFill>
                <a:latin typeface="+mn-lt"/>
              </a:rPr>
              <a:t>Charges</a:t>
            </a:r>
            <a:endParaRPr lang="de-CH" sz="2000" b="1" dirty="0">
              <a:solidFill>
                <a:srgbClr val="003399"/>
              </a:solidFill>
              <a:latin typeface="+mn-lt"/>
            </a:endParaRPr>
          </a:p>
          <a:p>
            <a:pPr marL="288925" indent="-288925">
              <a:spcBef>
                <a:spcPct val="20000"/>
              </a:spcBef>
              <a:buClr>
                <a:srgbClr val="003399"/>
              </a:buClr>
              <a:buSzPct val="150000"/>
              <a:buFontTx/>
              <a:buChar char="•"/>
              <a:tabLst>
                <a:tab pos="3810000" algn="l"/>
              </a:tabLst>
              <a:defRPr/>
            </a:pPr>
            <a:r>
              <a:rPr lang="de-CH" sz="2000" b="1" dirty="0">
                <a:solidFill>
                  <a:srgbClr val="003399"/>
                </a:solidFill>
                <a:latin typeface="+mn-lt"/>
              </a:rPr>
              <a:t>Poste de </a:t>
            </a:r>
            <a:r>
              <a:rPr lang="de-CH" sz="2000" b="1" dirty="0" err="1">
                <a:solidFill>
                  <a:srgbClr val="003399"/>
                </a:solidFill>
                <a:latin typeface="+mn-lt"/>
              </a:rPr>
              <a:t>travail</a:t>
            </a:r>
            <a:r>
              <a:rPr lang="de-CH" sz="2000" b="1" dirty="0">
                <a:solidFill>
                  <a:srgbClr val="003399"/>
                </a:solidFill>
                <a:latin typeface="+mn-lt"/>
              </a:rPr>
              <a:t> : Ergonomie</a:t>
            </a:r>
          </a:p>
          <a:p>
            <a:pPr marL="288925" indent="-288925">
              <a:spcBef>
                <a:spcPct val="20000"/>
              </a:spcBef>
              <a:buClr>
                <a:srgbClr val="003399"/>
              </a:buClr>
              <a:buSzPct val="150000"/>
              <a:buFontTx/>
              <a:buChar char="•"/>
              <a:tabLst>
                <a:tab pos="3810000" algn="l"/>
              </a:tabLst>
              <a:defRPr/>
            </a:pPr>
            <a:r>
              <a:rPr lang="de-CH" sz="2000" b="1" dirty="0" err="1">
                <a:solidFill>
                  <a:srgbClr val="003399"/>
                </a:solidFill>
                <a:latin typeface="+mn-lt"/>
              </a:rPr>
              <a:t>Environnement</a:t>
            </a:r>
            <a:r>
              <a:rPr lang="de-CH" sz="2000" b="1" dirty="0">
                <a:solidFill>
                  <a:srgbClr val="003399"/>
                </a:solidFill>
                <a:latin typeface="+mn-lt"/>
              </a:rPr>
              <a:t> de </a:t>
            </a:r>
            <a:r>
              <a:rPr lang="de-CH" sz="2000" b="1" dirty="0" err="1">
                <a:solidFill>
                  <a:srgbClr val="003399"/>
                </a:solidFill>
                <a:latin typeface="+mn-lt"/>
              </a:rPr>
              <a:t>travail</a:t>
            </a:r>
            <a:r>
              <a:rPr lang="de-CH" sz="2000" b="1" dirty="0">
                <a:solidFill>
                  <a:srgbClr val="003399"/>
                </a:solidFill>
                <a:latin typeface="+mn-lt"/>
              </a:rPr>
              <a:t> : </a:t>
            </a:r>
            <a:r>
              <a:rPr lang="de-CH" sz="2000" b="1" dirty="0" err="1">
                <a:solidFill>
                  <a:srgbClr val="003399"/>
                </a:solidFill>
                <a:latin typeface="+mn-lt"/>
              </a:rPr>
              <a:t>climat</a:t>
            </a:r>
            <a:r>
              <a:rPr lang="de-CH" sz="2000" b="1" dirty="0">
                <a:solidFill>
                  <a:srgbClr val="003399"/>
                </a:solidFill>
                <a:latin typeface="+mn-lt"/>
              </a:rPr>
              <a:t>, </a:t>
            </a:r>
            <a:r>
              <a:rPr lang="de-CH" sz="2000" b="1" dirty="0" err="1">
                <a:solidFill>
                  <a:srgbClr val="003399"/>
                </a:solidFill>
                <a:latin typeface="+mn-lt"/>
              </a:rPr>
              <a:t>qualité</a:t>
            </a:r>
            <a:r>
              <a:rPr lang="de-CH" sz="2000" b="1" dirty="0">
                <a:solidFill>
                  <a:srgbClr val="003399"/>
                </a:solidFill>
                <a:latin typeface="+mn-lt"/>
              </a:rPr>
              <a:t> de </a:t>
            </a:r>
            <a:r>
              <a:rPr lang="de-CH" sz="2000" b="1" dirty="0" err="1">
                <a:solidFill>
                  <a:srgbClr val="003399"/>
                </a:solidFill>
                <a:latin typeface="+mn-lt"/>
              </a:rPr>
              <a:t>l‘air</a:t>
            </a:r>
            <a:endParaRPr lang="de-CH" sz="2000" b="1" dirty="0">
              <a:solidFill>
                <a:srgbClr val="003399"/>
              </a:solidFill>
              <a:latin typeface="+mn-lt"/>
            </a:endParaRPr>
          </a:p>
          <a:p>
            <a:pPr marL="288925" indent="-288925">
              <a:spcBef>
                <a:spcPct val="20000"/>
              </a:spcBef>
              <a:buClr>
                <a:srgbClr val="003399"/>
              </a:buClr>
              <a:buSzPct val="150000"/>
              <a:buFontTx/>
              <a:buChar char="•"/>
              <a:tabLst>
                <a:tab pos="3810000" algn="l"/>
              </a:tabLst>
              <a:defRPr/>
            </a:pPr>
            <a:r>
              <a:rPr lang="de-CH" sz="2000" b="1" dirty="0">
                <a:solidFill>
                  <a:srgbClr val="003399"/>
                </a:solidFill>
                <a:latin typeface="+mn-lt"/>
              </a:rPr>
              <a:t>Organisation du </a:t>
            </a:r>
            <a:r>
              <a:rPr lang="de-CH" sz="2000" b="1" dirty="0" err="1">
                <a:solidFill>
                  <a:srgbClr val="003399"/>
                </a:solidFill>
                <a:latin typeface="+mn-lt"/>
              </a:rPr>
              <a:t>travail</a:t>
            </a:r>
            <a:r>
              <a:rPr lang="de-CH" sz="2000" b="1" dirty="0">
                <a:solidFill>
                  <a:srgbClr val="003399"/>
                </a:solidFill>
                <a:latin typeface="+mn-lt"/>
              </a:rPr>
              <a:t> : </a:t>
            </a:r>
            <a:r>
              <a:rPr lang="de-CH" sz="2000" b="1" dirty="0" err="1">
                <a:solidFill>
                  <a:srgbClr val="003399"/>
                </a:solidFill>
                <a:latin typeface="+mn-lt"/>
              </a:rPr>
              <a:t>heures</a:t>
            </a:r>
            <a:r>
              <a:rPr lang="de-CH" sz="2000" b="1" dirty="0">
                <a:solidFill>
                  <a:srgbClr val="003399"/>
                </a:solidFill>
                <a:latin typeface="+mn-lt"/>
              </a:rPr>
              <a:t>, </a:t>
            </a:r>
            <a:r>
              <a:rPr lang="de-CH" sz="2000" b="1" dirty="0" err="1">
                <a:solidFill>
                  <a:srgbClr val="003399"/>
                </a:solidFill>
                <a:latin typeface="+mn-lt"/>
              </a:rPr>
              <a:t>durée</a:t>
            </a:r>
            <a:r>
              <a:rPr lang="de-CH" sz="2000" b="1" dirty="0">
                <a:solidFill>
                  <a:srgbClr val="003399"/>
                </a:solidFill>
                <a:latin typeface="+mn-lt"/>
              </a:rPr>
              <a:t>, </a:t>
            </a:r>
            <a:r>
              <a:rPr lang="de-CH" sz="2000" b="1" dirty="0" err="1">
                <a:solidFill>
                  <a:srgbClr val="003399"/>
                </a:solidFill>
                <a:latin typeface="+mn-lt"/>
              </a:rPr>
              <a:t>répétition</a:t>
            </a:r>
            <a:endParaRPr lang="de-CH" sz="2000" b="1" dirty="0">
              <a:solidFill>
                <a:srgbClr val="003399"/>
              </a:solidFill>
              <a:latin typeface="+mn-lt"/>
            </a:endParaRPr>
          </a:p>
          <a:p>
            <a:pPr marL="288925" indent="-288925">
              <a:spcBef>
                <a:spcPct val="20000"/>
              </a:spcBef>
              <a:buClr>
                <a:srgbClr val="003399"/>
              </a:buClr>
              <a:buSzPct val="150000"/>
              <a:buFontTx/>
              <a:buChar char="•"/>
              <a:tabLst>
                <a:tab pos="3810000" algn="l"/>
              </a:tabLst>
              <a:defRPr/>
            </a:pPr>
            <a:r>
              <a:rPr lang="de-CH" sz="2000" b="1" dirty="0">
                <a:solidFill>
                  <a:srgbClr val="003399"/>
                </a:solidFill>
                <a:latin typeface="+mn-lt"/>
              </a:rPr>
              <a:t>Troubles </a:t>
            </a:r>
            <a:r>
              <a:rPr lang="de-CH" sz="2000" b="1" dirty="0" err="1">
                <a:solidFill>
                  <a:srgbClr val="003399"/>
                </a:solidFill>
                <a:latin typeface="+mn-lt"/>
              </a:rPr>
              <a:t>psychiques</a:t>
            </a:r>
            <a:r>
              <a:rPr lang="de-CH" sz="2000" b="1" dirty="0">
                <a:solidFill>
                  <a:srgbClr val="003399"/>
                </a:solidFill>
                <a:latin typeface="+mn-lt"/>
              </a:rPr>
              <a:t> : Stress, </a:t>
            </a:r>
            <a:r>
              <a:rPr lang="de-CH" sz="2000" b="1" dirty="0" err="1">
                <a:solidFill>
                  <a:srgbClr val="003399"/>
                </a:solidFill>
                <a:latin typeface="+mn-lt"/>
              </a:rPr>
              <a:t>bruit</a:t>
            </a:r>
            <a:r>
              <a:rPr lang="de-CH" sz="2000" b="1" dirty="0">
                <a:solidFill>
                  <a:srgbClr val="003399"/>
                </a:solidFill>
                <a:latin typeface="+mn-lt"/>
              </a:rPr>
              <a:t>, </a:t>
            </a:r>
            <a:r>
              <a:rPr lang="de-CH" sz="2000" b="1" dirty="0" err="1">
                <a:solidFill>
                  <a:srgbClr val="003399"/>
                </a:solidFill>
                <a:latin typeface="+mn-lt"/>
              </a:rPr>
              <a:t>absence</a:t>
            </a:r>
            <a:r>
              <a:rPr lang="de-CH" sz="2000" b="1" dirty="0">
                <a:solidFill>
                  <a:srgbClr val="003399"/>
                </a:solidFill>
                <a:latin typeface="+mn-lt"/>
              </a:rPr>
              <a:t> </a:t>
            </a:r>
            <a:r>
              <a:rPr lang="de-CH" sz="2000" b="1" dirty="0" err="1">
                <a:solidFill>
                  <a:srgbClr val="003399"/>
                </a:solidFill>
                <a:latin typeface="+mn-lt"/>
              </a:rPr>
              <a:t>d‘intimité</a:t>
            </a:r>
            <a:endParaRPr lang="de-CH" sz="2000" b="1" dirty="0">
              <a:solidFill>
                <a:srgbClr val="003399"/>
              </a:solidFill>
              <a:latin typeface="+mn-lt"/>
            </a:endParaRPr>
          </a:p>
        </p:txBody>
      </p:sp>
      <p:sp>
        <p:nvSpPr>
          <p:cNvPr id="5" name="Rechteck 4"/>
          <p:cNvSpPr/>
          <p:nvPr/>
        </p:nvSpPr>
        <p:spPr>
          <a:xfrm>
            <a:off x="323850" y="4437063"/>
            <a:ext cx="4572000" cy="15081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8925" indent="-288925">
              <a:spcBef>
                <a:spcPct val="20000"/>
              </a:spcBef>
              <a:buClr>
                <a:srgbClr val="FF3300"/>
              </a:buClr>
              <a:buSzPct val="150000"/>
              <a:tabLst>
                <a:tab pos="3810000" algn="l"/>
              </a:tabLst>
              <a:defRPr/>
            </a:pPr>
            <a:r>
              <a:rPr lang="de-CH" sz="2000" b="1" dirty="0" err="1">
                <a:solidFill>
                  <a:srgbClr val="003399"/>
                </a:solidFill>
                <a:latin typeface="+mn-lt"/>
              </a:rPr>
              <a:t>Facteurs</a:t>
            </a:r>
            <a:r>
              <a:rPr lang="de-CH" sz="2000" b="1" dirty="0">
                <a:solidFill>
                  <a:srgbClr val="003399"/>
                </a:solidFill>
                <a:latin typeface="+mn-lt"/>
              </a:rPr>
              <a:t> </a:t>
            </a:r>
            <a:r>
              <a:rPr lang="de-CH" sz="2000" b="1" dirty="0" err="1">
                <a:solidFill>
                  <a:srgbClr val="003399"/>
                </a:solidFill>
                <a:latin typeface="+mn-lt"/>
              </a:rPr>
              <a:t>individuels</a:t>
            </a:r>
            <a:endParaRPr lang="de-CH" sz="2000" b="1" dirty="0">
              <a:solidFill>
                <a:srgbClr val="003399"/>
              </a:solidFill>
              <a:latin typeface="+mn-lt"/>
            </a:endParaRPr>
          </a:p>
          <a:p>
            <a:pPr marL="288925" indent="-288925">
              <a:spcBef>
                <a:spcPct val="20000"/>
              </a:spcBef>
              <a:buClr>
                <a:srgbClr val="003399"/>
              </a:buClr>
              <a:buSzPct val="150000"/>
              <a:buFontTx/>
              <a:buChar char="•"/>
              <a:tabLst>
                <a:tab pos="3810000" algn="l"/>
              </a:tabLst>
              <a:defRPr/>
            </a:pPr>
            <a:r>
              <a:rPr lang="de-CH" sz="2000" b="1" dirty="0" err="1">
                <a:solidFill>
                  <a:srgbClr val="003399"/>
                </a:solidFill>
                <a:latin typeface="+mn-lt"/>
              </a:rPr>
              <a:t>Comportement</a:t>
            </a:r>
            <a:r>
              <a:rPr lang="de-CH" sz="2000" b="1" dirty="0">
                <a:solidFill>
                  <a:srgbClr val="003399"/>
                </a:solidFill>
                <a:latin typeface="+mn-lt"/>
              </a:rPr>
              <a:t> </a:t>
            </a:r>
          </a:p>
          <a:p>
            <a:pPr marL="288925" indent="-288925">
              <a:spcBef>
                <a:spcPct val="20000"/>
              </a:spcBef>
              <a:buClr>
                <a:srgbClr val="003399"/>
              </a:buClr>
              <a:buSzPct val="150000"/>
              <a:buFontTx/>
              <a:buChar char="•"/>
              <a:tabLst>
                <a:tab pos="3810000" algn="l"/>
              </a:tabLst>
              <a:defRPr/>
            </a:pPr>
            <a:r>
              <a:rPr lang="de-CH" sz="2000" b="1" dirty="0" err="1">
                <a:solidFill>
                  <a:srgbClr val="003399"/>
                </a:solidFill>
                <a:latin typeface="+mn-lt"/>
              </a:rPr>
              <a:t>Caractéristiques</a:t>
            </a:r>
            <a:r>
              <a:rPr lang="de-CH" sz="2000" b="1" dirty="0">
                <a:solidFill>
                  <a:srgbClr val="003399"/>
                </a:solidFill>
                <a:latin typeface="+mn-lt"/>
              </a:rPr>
              <a:t> individuelles : </a:t>
            </a:r>
          </a:p>
          <a:p>
            <a:pPr marL="288925" indent="-288925">
              <a:spcBef>
                <a:spcPct val="20000"/>
              </a:spcBef>
              <a:buClr>
                <a:srgbClr val="003399"/>
              </a:buClr>
              <a:buSzPct val="150000"/>
              <a:tabLst>
                <a:tab pos="3810000" algn="l"/>
              </a:tabLst>
              <a:defRPr/>
            </a:pPr>
            <a:r>
              <a:rPr lang="de-CH" sz="2000" b="1" dirty="0">
                <a:solidFill>
                  <a:srgbClr val="003399"/>
                </a:solidFill>
                <a:latin typeface="+mn-lt"/>
              </a:rPr>
              <a:t>	p. ex. </a:t>
            </a:r>
            <a:r>
              <a:rPr lang="de-CH" sz="2000" b="1" dirty="0" err="1">
                <a:solidFill>
                  <a:srgbClr val="003399"/>
                </a:solidFill>
                <a:latin typeface="+mn-lt"/>
              </a:rPr>
              <a:t>déficience</a:t>
            </a:r>
            <a:r>
              <a:rPr lang="de-CH" sz="2000" b="1" dirty="0">
                <a:solidFill>
                  <a:srgbClr val="003399"/>
                </a:solidFill>
                <a:latin typeface="+mn-lt"/>
              </a:rPr>
              <a:t> visuelle</a:t>
            </a:r>
          </a:p>
        </p:txBody>
      </p:sp>
      <p:pic>
        <p:nvPicPr>
          <p:cNvPr id="14341" name="Grafik 6" descr="gesundheit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03575" y="2133600"/>
            <a:ext cx="2332038" cy="2332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el 1"/>
          <p:cNvSpPr>
            <a:spLocks noGrp="1"/>
          </p:cNvSpPr>
          <p:nvPr>
            <p:ph type="title"/>
          </p:nvPr>
        </p:nvSpPr>
        <p:spPr>
          <a:xfrm>
            <a:off x="323850" y="228600"/>
            <a:ext cx="8382000" cy="381000"/>
          </a:xfrm>
        </p:spPr>
        <p:txBody>
          <a:bodyPr/>
          <a:lstStyle/>
          <a:p>
            <a:r>
              <a:rPr lang="de-CH" smtClean="0"/>
              <a:t>Principe pour l‘employeur</a:t>
            </a:r>
          </a:p>
        </p:txBody>
      </p:sp>
      <p:sp>
        <p:nvSpPr>
          <p:cNvPr id="15362" name="Inhaltsplatzhalter 2"/>
          <p:cNvSpPr>
            <a:spLocks noGrp="1"/>
          </p:cNvSpPr>
          <p:nvPr>
            <p:ph idx="1"/>
          </p:nvPr>
        </p:nvSpPr>
        <p:spPr>
          <a:xfrm>
            <a:off x="381000" y="765175"/>
            <a:ext cx="8305800" cy="5334000"/>
          </a:xfrm>
        </p:spPr>
        <p:txBody>
          <a:bodyPr/>
          <a:lstStyle/>
          <a:p>
            <a:pPr marL="285750">
              <a:lnSpc>
                <a:spcPct val="120000"/>
              </a:lnSpc>
              <a:spcBef>
                <a:spcPct val="50000"/>
              </a:spcBef>
              <a:buSzPct val="150000"/>
              <a:buFontTx/>
              <a:buNone/>
              <a:tabLst>
                <a:tab pos="2190750" algn="l"/>
              </a:tabLst>
            </a:pPr>
            <a:r>
              <a:rPr lang="de-CH" sz="2200" smtClean="0"/>
              <a:t>L‘</a:t>
            </a:r>
            <a:r>
              <a:rPr lang="de-CH" sz="2200" i="1" smtClean="0"/>
              <a:t>employeur</a:t>
            </a:r>
            <a:r>
              <a:rPr lang="de-CH" sz="2200" smtClean="0"/>
              <a:t> est tenu pour</a:t>
            </a:r>
            <a:br>
              <a:rPr lang="de-CH" sz="2200" smtClean="0"/>
            </a:br>
            <a:r>
              <a:rPr lang="de-CH" sz="2200" u="sng" smtClean="0"/>
              <a:t>éviter des accidents et maladies professionnels</a:t>
            </a:r>
            <a:r>
              <a:rPr lang="de-CH" sz="2200" smtClean="0"/>
              <a:t>* </a:t>
            </a:r>
            <a:br>
              <a:rPr lang="de-CH" sz="2200" smtClean="0"/>
            </a:br>
            <a:r>
              <a:rPr lang="de-CH" sz="2200" smtClean="0"/>
              <a:t>et </a:t>
            </a:r>
            <a:r>
              <a:rPr lang="de-CH" sz="2200" u="sng" smtClean="0"/>
              <a:t>pour la protection de la santé de l‘employé </a:t>
            </a:r>
            <a:r>
              <a:rPr lang="de-CH" sz="2200" smtClean="0"/>
              <a:t>** </a:t>
            </a:r>
            <a:br>
              <a:rPr lang="de-CH" sz="2200" smtClean="0"/>
            </a:br>
            <a:r>
              <a:rPr lang="de-CH" sz="2200" smtClean="0"/>
              <a:t>de prendre toutes les mesures </a:t>
            </a:r>
          </a:p>
          <a:p>
            <a:pPr marL="952500" lvl="1" indent="-381000">
              <a:buSzPct val="150000"/>
              <a:buFontTx/>
              <a:buChar char="•"/>
              <a:tabLst>
                <a:tab pos="2190750" algn="l"/>
              </a:tabLst>
            </a:pPr>
            <a:r>
              <a:rPr lang="de-CH" sz="2200" smtClean="0"/>
              <a:t>dont l‘expérience a démontré la nécessité</a:t>
            </a:r>
          </a:p>
          <a:p>
            <a:pPr marL="952500" lvl="1" indent="-381000">
              <a:buSzPct val="150000"/>
              <a:buFontTx/>
              <a:buChar char="•"/>
              <a:tabLst>
                <a:tab pos="2190750" algn="l"/>
              </a:tabLst>
            </a:pPr>
            <a:r>
              <a:rPr lang="de-CH" sz="2200" smtClean="0"/>
              <a:t>que l‘état de la technique permet d‘appliquer et</a:t>
            </a:r>
          </a:p>
          <a:p>
            <a:pPr marL="952500" lvl="1" indent="-381000">
              <a:buSzPct val="150000"/>
              <a:buFontTx/>
              <a:buChar char="•"/>
              <a:tabLst>
                <a:tab pos="2190750" algn="l"/>
              </a:tabLst>
            </a:pPr>
            <a:r>
              <a:rPr lang="de-CH" sz="2200" smtClean="0"/>
              <a:t>qui sont adaptées aux conditions données.</a:t>
            </a:r>
            <a:endParaRPr lang="de-CH" smtClean="0"/>
          </a:p>
        </p:txBody>
      </p:sp>
      <p:sp>
        <p:nvSpPr>
          <p:cNvPr id="4" name="Rechteck 3"/>
          <p:cNvSpPr/>
          <p:nvPr/>
        </p:nvSpPr>
        <p:spPr>
          <a:xfrm>
            <a:off x="2339975" y="5013325"/>
            <a:ext cx="5651500" cy="4619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952500" lvl="1" indent="-381000" algn="r" defTabSz="762000">
              <a:spcBef>
                <a:spcPct val="20000"/>
              </a:spcBef>
              <a:buClr>
                <a:srgbClr val="FFFF66"/>
              </a:buClr>
              <a:buSzPct val="150000"/>
              <a:buFontTx/>
              <a:buChar char="•"/>
              <a:tabLst>
                <a:tab pos="2190750" algn="l"/>
              </a:tabLst>
              <a:defRPr/>
            </a:pPr>
            <a:r>
              <a:rPr lang="de-CH" sz="1200" b="1" dirty="0">
                <a:solidFill>
                  <a:srgbClr val="003399"/>
                </a:solidFill>
                <a:latin typeface="+mn-lt"/>
              </a:rPr>
              <a:t>* </a:t>
            </a:r>
            <a:r>
              <a:rPr lang="de-CH" sz="1200" b="1" dirty="0" err="1">
                <a:solidFill>
                  <a:srgbClr val="003399"/>
                </a:solidFill>
                <a:latin typeface="+mn-lt"/>
              </a:rPr>
              <a:t>Loi</a:t>
            </a:r>
            <a:r>
              <a:rPr lang="de-CH" sz="1200" b="1" dirty="0">
                <a:solidFill>
                  <a:srgbClr val="003399"/>
                </a:solidFill>
                <a:latin typeface="+mn-lt"/>
              </a:rPr>
              <a:t> </a:t>
            </a:r>
            <a:r>
              <a:rPr lang="de-CH" sz="1200" b="1" dirty="0" err="1">
                <a:solidFill>
                  <a:srgbClr val="003399"/>
                </a:solidFill>
                <a:latin typeface="+mn-lt"/>
              </a:rPr>
              <a:t>fédérale</a:t>
            </a:r>
            <a:r>
              <a:rPr lang="de-CH" sz="1200" b="1" dirty="0">
                <a:solidFill>
                  <a:srgbClr val="003399"/>
                </a:solidFill>
                <a:latin typeface="+mn-lt"/>
              </a:rPr>
              <a:t> </a:t>
            </a:r>
            <a:r>
              <a:rPr lang="de-CH" sz="1200" b="1" dirty="0" err="1">
                <a:solidFill>
                  <a:srgbClr val="003399"/>
                </a:solidFill>
                <a:latin typeface="+mn-lt"/>
              </a:rPr>
              <a:t>sur</a:t>
            </a:r>
            <a:r>
              <a:rPr lang="de-CH" sz="1200" b="1" dirty="0">
                <a:solidFill>
                  <a:srgbClr val="003399"/>
                </a:solidFill>
                <a:latin typeface="+mn-lt"/>
              </a:rPr>
              <a:t> </a:t>
            </a:r>
            <a:r>
              <a:rPr lang="de-CH" sz="1200" b="1" dirty="0" err="1">
                <a:solidFill>
                  <a:srgbClr val="003399"/>
                </a:solidFill>
                <a:latin typeface="+mn-lt"/>
              </a:rPr>
              <a:t>l‘assurance-accidents</a:t>
            </a:r>
            <a:r>
              <a:rPr lang="de-CH" sz="1200" b="1" dirty="0">
                <a:solidFill>
                  <a:srgbClr val="003399"/>
                </a:solidFill>
                <a:latin typeface="+mn-lt"/>
              </a:rPr>
              <a:t>, LAA, art. 82 </a:t>
            </a:r>
            <a:br>
              <a:rPr lang="de-CH" sz="1200" b="1" dirty="0">
                <a:solidFill>
                  <a:srgbClr val="003399"/>
                </a:solidFill>
                <a:latin typeface="+mn-lt"/>
              </a:rPr>
            </a:br>
            <a:r>
              <a:rPr lang="de-CH" sz="1200" b="1" dirty="0">
                <a:solidFill>
                  <a:srgbClr val="003399"/>
                </a:solidFill>
                <a:latin typeface="+mn-lt"/>
              </a:rPr>
              <a:t>** </a:t>
            </a:r>
            <a:r>
              <a:rPr lang="de-CH" sz="1200" b="1" dirty="0" err="1">
                <a:solidFill>
                  <a:srgbClr val="003399"/>
                </a:solidFill>
                <a:latin typeface="+mn-lt"/>
              </a:rPr>
              <a:t>Loi</a:t>
            </a:r>
            <a:r>
              <a:rPr lang="de-CH" sz="1200" b="1" dirty="0">
                <a:solidFill>
                  <a:srgbClr val="003399"/>
                </a:solidFill>
                <a:latin typeface="+mn-lt"/>
              </a:rPr>
              <a:t> </a:t>
            </a:r>
            <a:r>
              <a:rPr lang="de-CH" sz="1200" b="1" dirty="0" err="1">
                <a:solidFill>
                  <a:srgbClr val="003399"/>
                </a:solidFill>
                <a:latin typeface="+mn-lt"/>
              </a:rPr>
              <a:t>sur</a:t>
            </a:r>
            <a:r>
              <a:rPr lang="de-CH" sz="1200" b="1" dirty="0">
                <a:solidFill>
                  <a:srgbClr val="003399"/>
                </a:solidFill>
                <a:latin typeface="+mn-lt"/>
              </a:rPr>
              <a:t> le </a:t>
            </a:r>
            <a:r>
              <a:rPr lang="de-CH" sz="1200" b="1" dirty="0" err="1">
                <a:solidFill>
                  <a:srgbClr val="003399"/>
                </a:solidFill>
                <a:latin typeface="+mn-lt"/>
              </a:rPr>
              <a:t>travail</a:t>
            </a:r>
            <a:r>
              <a:rPr lang="de-CH" sz="1200" b="1" dirty="0">
                <a:solidFill>
                  <a:srgbClr val="003399"/>
                </a:solidFill>
                <a:latin typeface="+mn-lt"/>
              </a:rPr>
              <a:t> </a:t>
            </a:r>
            <a:r>
              <a:rPr lang="de-CH" sz="1200" b="1" dirty="0" err="1">
                <a:solidFill>
                  <a:srgbClr val="003399"/>
                </a:solidFill>
                <a:latin typeface="+mn-lt"/>
              </a:rPr>
              <a:t>Ltr</a:t>
            </a:r>
            <a:r>
              <a:rPr lang="de-CH" sz="1200" b="1" dirty="0">
                <a:solidFill>
                  <a:srgbClr val="003399"/>
                </a:solidFill>
                <a:latin typeface="+mn-lt"/>
              </a:rPr>
              <a:t>, art. 6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el 1"/>
          <p:cNvSpPr>
            <a:spLocks noGrp="1"/>
          </p:cNvSpPr>
          <p:nvPr>
            <p:ph type="title"/>
          </p:nvPr>
        </p:nvSpPr>
        <p:spPr>
          <a:xfrm>
            <a:off x="323850" y="228600"/>
            <a:ext cx="8382000" cy="381000"/>
          </a:xfrm>
        </p:spPr>
        <p:txBody>
          <a:bodyPr/>
          <a:lstStyle/>
          <a:p>
            <a:r>
              <a:rPr lang="fr-CH" smtClean="0"/>
              <a:t>Principes – employé *</a:t>
            </a:r>
          </a:p>
        </p:txBody>
      </p:sp>
      <p:sp>
        <p:nvSpPr>
          <p:cNvPr id="16386" name="Inhaltsplatzhalter 2"/>
          <p:cNvSpPr>
            <a:spLocks noGrp="1"/>
          </p:cNvSpPr>
          <p:nvPr>
            <p:ph idx="1"/>
          </p:nvPr>
        </p:nvSpPr>
        <p:spPr>
          <a:xfrm>
            <a:off x="381000" y="765175"/>
            <a:ext cx="8305800" cy="5334000"/>
          </a:xfrm>
        </p:spPr>
        <p:txBody>
          <a:bodyPr/>
          <a:lstStyle/>
          <a:p>
            <a:pPr>
              <a:buFontTx/>
              <a:buNone/>
            </a:pPr>
            <a:r>
              <a:rPr lang="fr-CH" smtClean="0"/>
              <a:t>L‘employé doit </a:t>
            </a:r>
          </a:p>
          <a:p>
            <a:pPr>
              <a:buFontTx/>
              <a:buChar char="•"/>
            </a:pPr>
            <a:r>
              <a:rPr lang="fr-CH" smtClean="0"/>
              <a:t>suivre les directives de l‘employeur,</a:t>
            </a:r>
          </a:p>
          <a:p>
            <a:pPr>
              <a:buFontTx/>
              <a:buChar char="•"/>
            </a:pPr>
            <a:r>
              <a:rPr lang="fr-CH" smtClean="0"/>
              <a:t>se conformer aux directives de sécurité,</a:t>
            </a:r>
          </a:p>
          <a:p>
            <a:pPr>
              <a:buFontTx/>
              <a:buChar char="•"/>
            </a:pPr>
            <a:r>
              <a:rPr lang="fr-CH" smtClean="0"/>
              <a:t>utiliser les équipements de protection individuelle prescrits</a:t>
            </a:r>
          </a:p>
          <a:p>
            <a:pPr>
              <a:buFontTx/>
              <a:buChar char="•"/>
            </a:pPr>
            <a:r>
              <a:rPr lang="fr-CH" smtClean="0"/>
              <a:t>utiliser les installations de sécurité de manière conforme </a:t>
            </a:r>
          </a:p>
          <a:p>
            <a:pPr>
              <a:buFontTx/>
              <a:buChar char="•"/>
            </a:pPr>
            <a:r>
              <a:rPr lang="fr-CH" smtClean="0"/>
              <a:t>aviser des défauts</a:t>
            </a:r>
          </a:p>
        </p:txBody>
      </p:sp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1676400" y="5400675"/>
            <a:ext cx="7162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bIns="0"/>
          <a:lstStyle/>
          <a:p>
            <a:pPr marL="342900" indent="-342900" algn="r" defTabSz="762000" eaLnBrk="0" hangingPunct="0">
              <a:defRPr/>
            </a:pPr>
            <a:r>
              <a:rPr lang="fr-CH" sz="1200" b="1" dirty="0">
                <a:solidFill>
                  <a:srgbClr val="0041C4"/>
                </a:solidFill>
                <a:latin typeface="+mn-lt"/>
              </a:rPr>
              <a:t> * Loi fédérale sur l‘assurance-accidents, LAA, art. 82 </a:t>
            </a:r>
            <a:br>
              <a:rPr lang="fr-CH" sz="1200" b="1" dirty="0">
                <a:solidFill>
                  <a:srgbClr val="0041C4"/>
                </a:solidFill>
                <a:latin typeface="+mn-lt"/>
              </a:rPr>
            </a:br>
            <a:r>
              <a:rPr lang="fr-CH" sz="1200" b="1" dirty="0">
                <a:solidFill>
                  <a:srgbClr val="0041C4"/>
                </a:solidFill>
                <a:latin typeface="+mn-lt"/>
              </a:rPr>
              <a:t>** Loi sur le travail </a:t>
            </a:r>
            <a:r>
              <a:rPr lang="fr-CH" sz="1200" b="1" dirty="0" err="1">
                <a:solidFill>
                  <a:srgbClr val="0041C4"/>
                </a:solidFill>
                <a:latin typeface="+mn-lt"/>
              </a:rPr>
              <a:t>Ltr</a:t>
            </a:r>
            <a:r>
              <a:rPr lang="fr-CH" sz="1200" b="1" dirty="0">
                <a:solidFill>
                  <a:srgbClr val="0041C4"/>
                </a:solidFill>
                <a:latin typeface="+mn-lt"/>
              </a:rPr>
              <a:t>, art. 6</a:t>
            </a:r>
            <a:endParaRPr lang="fr-CH" sz="1200" b="1" dirty="0">
              <a:solidFill>
                <a:srgbClr val="0041C4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81000" y="765175"/>
            <a:ext cx="8305800" cy="5334000"/>
          </a:xfrm>
        </p:spPr>
        <p:txBody>
          <a:bodyPr/>
          <a:lstStyle/>
          <a:p>
            <a:pPr marL="285750" indent="0">
              <a:lnSpc>
                <a:spcPct val="120000"/>
              </a:lnSpc>
              <a:spcBef>
                <a:spcPct val="50000"/>
              </a:spcBef>
              <a:buSzPct val="150000"/>
              <a:buFont typeface="Arial" pitchFamily="34" charset="0"/>
              <a:buNone/>
              <a:tabLst>
                <a:tab pos="2190750" algn="l"/>
              </a:tabLst>
              <a:defRPr/>
            </a:pPr>
            <a:r>
              <a:rPr lang="fr-FR" dirty="0" smtClean="0"/>
              <a:t>L’employeur est tenu de prendre toutes les mesures nécessaires pour assurer et améliorer la protection de la santé afin de préserver la santé physique et psychique de l’employé</a:t>
            </a:r>
            <a:r>
              <a:rPr lang="de-CH" dirty="0" smtClean="0"/>
              <a:t>*</a:t>
            </a:r>
            <a:r>
              <a:rPr lang="fr-FR" dirty="0" smtClean="0"/>
              <a:t>. </a:t>
            </a:r>
            <a:r>
              <a:rPr lang="de-CH" dirty="0" smtClean="0"/>
              <a:t>Il </a:t>
            </a:r>
            <a:r>
              <a:rPr lang="de-CH" dirty="0" err="1" smtClean="0"/>
              <a:t>doit</a:t>
            </a:r>
            <a:r>
              <a:rPr lang="de-CH" dirty="0" smtClean="0"/>
              <a:t> en </a:t>
            </a:r>
            <a:r>
              <a:rPr lang="de-CH" dirty="0" err="1" smtClean="0"/>
              <a:t>particulier</a:t>
            </a:r>
            <a:r>
              <a:rPr lang="de-CH" dirty="0" smtClean="0"/>
              <a:t> faire en </a:t>
            </a:r>
            <a:r>
              <a:rPr lang="de-CH" dirty="0" err="1" smtClean="0"/>
              <a:t>sorte</a:t>
            </a:r>
            <a:r>
              <a:rPr lang="de-CH" dirty="0" smtClean="0"/>
              <a:t> </a:t>
            </a:r>
            <a:r>
              <a:rPr lang="de-CH" dirty="0" err="1" smtClean="0"/>
              <a:t>que</a:t>
            </a:r>
            <a:r>
              <a:rPr lang="de-CH" dirty="0" smtClean="0"/>
              <a:t> </a:t>
            </a:r>
          </a:p>
          <a:p>
            <a:pPr marL="857250" lvl="1" indent="-184150">
              <a:buSzPct val="150000"/>
              <a:buFontTx/>
              <a:buChar char="•"/>
              <a:tabLst>
                <a:tab pos="2190750" algn="l"/>
              </a:tabLst>
              <a:defRPr/>
            </a:pPr>
            <a:r>
              <a:rPr lang="de-CH" sz="1800" dirty="0" smtClean="0"/>
              <a:t>en </a:t>
            </a:r>
            <a:r>
              <a:rPr lang="de-CH" sz="1800" dirty="0" err="1" smtClean="0"/>
              <a:t>matière</a:t>
            </a:r>
            <a:r>
              <a:rPr lang="de-CH" sz="1800" dirty="0" smtClean="0"/>
              <a:t> </a:t>
            </a:r>
            <a:r>
              <a:rPr lang="de-CH" sz="1800" dirty="0" err="1" smtClean="0"/>
              <a:t>d‘ergonomie</a:t>
            </a:r>
            <a:r>
              <a:rPr lang="de-CH" sz="1800" dirty="0" smtClean="0"/>
              <a:t> et </a:t>
            </a:r>
            <a:r>
              <a:rPr lang="de-CH" sz="1800" dirty="0" err="1" smtClean="0"/>
              <a:t>d‘hygiène</a:t>
            </a:r>
            <a:r>
              <a:rPr lang="de-CH" sz="1800" dirty="0" smtClean="0"/>
              <a:t>,  les </a:t>
            </a:r>
            <a:r>
              <a:rPr lang="de-CH" sz="1800" dirty="0" err="1" smtClean="0"/>
              <a:t>conditions</a:t>
            </a:r>
            <a:r>
              <a:rPr lang="de-CH" sz="1800" dirty="0" smtClean="0"/>
              <a:t> de </a:t>
            </a:r>
            <a:r>
              <a:rPr lang="de-CH" sz="1800" dirty="0" err="1" smtClean="0"/>
              <a:t>travail</a:t>
            </a:r>
            <a:r>
              <a:rPr lang="de-CH" sz="1800" dirty="0" smtClean="0"/>
              <a:t> </a:t>
            </a:r>
            <a:r>
              <a:rPr lang="de-CH" sz="1800" dirty="0" err="1" smtClean="0"/>
              <a:t>soit</a:t>
            </a:r>
            <a:r>
              <a:rPr lang="de-CH" sz="1800" dirty="0" smtClean="0"/>
              <a:t> </a:t>
            </a:r>
            <a:r>
              <a:rPr lang="de-CH" sz="1800" dirty="0" err="1" smtClean="0"/>
              <a:t>bonnes</a:t>
            </a:r>
            <a:r>
              <a:rPr lang="de-CH" sz="1800" dirty="0" smtClean="0"/>
              <a:t> ; </a:t>
            </a:r>
          </a:p>
          <a:p>
            <a:pPr marL="857250" lvl="1" indent="-184150">
              <a:buSzPct val="150000"/>
              <a:buFontTx/>
              <a:buChar char="•"/>
              <a:tabLst>
                <a:tab pos="2190750" algn="l"/>
              </a:tabLst>
              <a:defRPr/>
            </a:pPr>
            <a:r>
              <a:rPr lang="de-CH" sz="1800" dirty="0" smtClean="0"/>
              <a:t>la </a:t>
            </a:r>
            <a:r>
              <a:rPr lang="de-CH" sz="1800" dirty="0" err="1" smtClean="0"/>
              <a:t>santé</a:t>
            </a:r>
            <a:r>
              <a:rPr lang="de-CH" sz="1800" dirty="0" smtClean="0"/>
              <a:t> ne </a:t>
            </a:r>
            <a:r>
              <a:rPr lang="de-CH" sz="1800" dirty="0" err="1" smtClean="0"/>
              <a:t>subisse</a:t>
            </a:r>
            <a:r>
              <a:rPr lang="de-CH" sz="1800" dirty="0" smtClean="0"/>
              <a:t> </a:t>
            </a:r>
            <a:r>
              <a:rPr lang="de-CH" sz="1800" dirty="0" err="1" smtClean="0"/>
              <a:t>pas</a:t>
            </a:r>
            <a:r>
              <a:rPr lang="de-CH" sz="1800" dirty="0" smtClean="0"/>
              <a:t> </a:t>
            </a:r>
            <a:r>
              <a:rPr lang="de-CH" sz="1800" dirty="0" err="1" smtClean="0"/>
              <a:t>d‘atteintes</a:t>
            </a:r>
            <a:r>
              <a:rPr lang="de-CH" sz="1800" dirty="0" smtClean="0"/>
              <a:t> </a:t>
            </a:r>
            <a:r>
              <a:rPr lang="de-CH" sz="1800" dirty="0" err="1" smtClean="0"/>
              <a:t>dues</a:t>
            </a:r>
            <a:r>
              <a:rPr lang="de-CH" sz="1800" dirty="0" smtClean="0"/>
              <a:t> à des </a:t>
            </a:r>
            <a:r>
              <a:rPr lang="de-CH" sz="1800" dirty="0" err="1" smtClean="0"/>
              <a:t>influences</a:t>
            </a:r>
            <a:r>
              <a:rPr lang="de-CH" sz="1800" dirty="0" smtClean="0"/>
              <a:t>  </a:t>
            </a:r>
            <a:r>
              <a:rPr lang="de-CH" sz="1800" dirty="0" err="1" smtClean="0"/>
              <a:t>physiques</a:t>
            </a:r>
            <a:r>
              <a:rPr lang="de-CH" sz="1800" dirty="0" smtClean="0"/>
              <a:t>, </a:t>
            </a:r>
            <a:r>
              <a:rPr lang="de-CH" sz="1800" dirty="0" err="1" smtClean="0"/>
              <a:t>chimiques</a:t>
            </a:r>
            <a:r>
              <a:rPr lang="de-CH" sz="1800" dirty="0" smtClean="0"/>
              <a:t> </a:t>
            </a:r>
            <a:r>
              <a:rPr lang="de-CH" sz="1800" dirty="0" err="1" smtClean="0"/>
              <a:t>ou</a:t>
            </a:r>
            <a:r>
              <a:rPr lang="de-CH" sz="1800" dirty="0" smtClean="0"/>
              <a:t> </a:t>
            </a:r>
            <a:r>
              <a:rPr lang="de-CH" sz="1800" dirty="0" err="1" smtClean="0"/>
              <a:t>biologiques</a:t>
            </a:r>
            <a:r>
              <a:rPr lang="de-CH" sz="1800" dirty="0" smtClean="0"/>
              <a:t> ; </a:t>
            </a:r>
          </a:p>
          <a:p>
            <a:pPr marL="857250" lvl="1" indent="-184150">
              <a:buSzPct val="150000"/>
              <a:buFontTx/>
              <a:buChar char="•"/>
              <a:tabLst>
                <a:tab pos="2190750" algn="l"/>
              </a:tabLst>
              <a:defRPr/>
            </a:pPr>
            <a:r>
              <a:rPr lang="de-CH" sz="1800" dirty="0" smtClean="0"/>
              <a:t>des </a:t>
            </a:r>
            <a:r>
              <a:rPr lang="de-CH" sz="1800" dirty="0" err="1" smtClean="0"/>
              <a:t>efforts</a:t>
            </a:r>
            <a:r>
              <a:rPr lang="de-CH" sz="1800" dirty="0" smtClean="0"/>
              <a:t> </a:t>
            </a:r>
            <a:r>
              <a:rPr lang="de-CH" sz="1800" dirty="0" err="1" smtClean="0"/>
              <a:t>excessifs</a:t>
            </a:r>
            <a:r>
              <a:rPr lang="de-CH" sz="1800" dirty="0" smtClean="0"/>
              <a:t> </a:t>
            </a:r>
            <a:r>
              <a:rPr lang="de-CH" sz="1800" dirty="0" err="1" smtClean="0"/>
              <a:t>ou</a:t>
            </a:r>
            <a:r>
              <a:rPr lang="de-CH" sz="1800" dirty="0" smtClean="0"/>
              <a:t> </a:t>
            </a:r>
            <a:r>
              <a:rPr lang="de-CH" sz="1800" dirty="0" err="1" smtClean="0"/>
              <a:t>trop</a:t>
            </a:r>
            <a:r>
              <a:rPr lang="de-CH" sz="1800" dirty="0" smtClean="0"/>
              <a:t> </a:t>
            </a:r>
            <a:r>
              <a:rPr lang="de-CH" sz="1800" dirty="0" err="1" smtClean="0"/>
              <a:t>répétitifs</a:t>
            </a:r>
            <a:r>
              <a:rPr lang="de-CH" sz="1800" dirty="0" smtClean="0"/>
              <a:t> </a:t>
            </a:r>
            <a:r>
              <a:rPr lang="de-CH" sz="1800" dirty="0" err="1" smtClean="0"/>
              <a:t>soient</a:t>
            </a:r>
            <a:r>
              <a:rPr lang="de-CH" sz="1800" dirty="0" smtClean="0"/>
              <a:t> </a:t>
            </a:r>
            <a:r>
              <a:rPr lang="de-CH" sz="1800" dirty="0" err="1" smtClean="0"/>
              <a:t>évités</a:t>
            </a:r>
            <a:r>
              <a:rPr lang="de-CH" sz="1800" dirty="0" smtClean="0"/>
              <a:t> ; </a:t>
            </a:r>
          </a:p>
          <a:p>
            <a:pPr marL="857250" lvl="1" indent="-184150">
              <a:buSzPct val="150000"/>
              <a:buFontTx/>
              <a:buChar char="•"/>
              <a:tabLst>
                <a:tab pos="2190750" algn="l"/>
              </a:tabLst>
              <a:defRPr/>
            </a:pPr>
            <a:r>
              <a:rPr lang="de-CH" sz="1800" dirty="0" smtClean="0"/>
              <a:t>de </a:t>
            </a:r>
            <a:r>
              <a:rPr lang="de-CH" sz="1800" dirty="0" err="1" smtClean="0"/>
              <a:t>travail</a:t>
            </a:r>
            <a:r>
              <a:rPr lang="de-CH" sz="1800" dirty="0" smtClean="0"/>
              <a:t> </a:t>
            </a:r>
            <a:r>
              <a:rPr lang="de-CH" sz="1800" dirty="0" err="1" smtClean="0"/>
              <a:t>soit</a:t>
            </a:r>
            <a:r>
              <a:rPr lang="de-CH" sz="1800" dirty="0" smtClean="0"/>
              <a:t> </a:t>
            </a:r>
            <a:r>
              <a:rPr lang="de-CH" sz="1800" dirty="0" err="1" smtClean="0"/>
              <a:t>organisé</a:t>
            </a:r>
            <a:r>
              <a:rPr lang="de-CH" sz="1800" dirty="0" smtClean="0"/>
              <a:t> de </a:t>
            </a:r>
            <a:r>
              <a:rPr lang="de-CH" sz="1800" dirty="0" err="1" smtClean="0"/>
              <a:t>façon</a:t>
            </a:r>
            <a:r>
              <a:rPr lang="de-CH" sz="1800" dirty="0" smtClean="0"/>
              <a:t> </a:t>
            </a:r>
            <a:r>
              <a:rPr lang="de-CH" sz="1800" dirty="0" err="1" smtClean="0"/>
              <a:t>appropriée</a:t>
            </a:r>
            <a:r>
              <a:rPr lang="de-CH" sz="1800" dirty="0" smtClean="0"/>
              <a:t> </a:t>
            </a:r>
          </a:p>
          <a:p>
            <a:pPr>
              <a:defRPr/>
            </a:pPr>
            <a:endParaRPr lang="de-CH" dirty="0"/>
          </a:p>
        </p:txBody>
      </p:sp>
      <p:sp>
        <p:nvSpPr>
          <p:cNvPr id="17410" name="Titel 1"/>
          <p:cNvSpPr>
            <a:spLocks noGrp="1"/>
          </p:cNvSpPr>
          <p:nvPr>
            <p:ph type="title"/>
          </p:nvPr>
        </p:nvSpPr>
        <p:spPr>
          <a:xfrm>
            <a:off x="323850" y="228600"/>
            <a:ext cx="8382000" cy="381000"/>
          </a:xfrm>
        </p:spPr>
        <p:txBody>
          <a:bodyPr/>
          <a:lstStyle/>
          <a:p>
            <a:r>
              <a:rPr lang="de-CH" smtClean="0"/>
              <a:t>Devoirs complémentaires de l‘employeur </a:t>
            </a:r>
          </a:p>
        </p:txBody>
      </p:sp>
      <p:sp>
        <p:nvSpPr>
          <p:cNvPr id="17411" name="Rechteck 4"/>
          <p:cNvSpPr>
            <a:spLocks noChangeArrowheads="1"/>
          </p:cNvSpPr>
          <p:nvPr/>
        </p:nvSpPr>
        <p:spPr bwMode="auto">
          <a:xfrm>
            <a:off x="3851275" y="5300663"/>
            <a:ext cx="4572000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r" defTabSz="762000" eaLnBrk="0" hangingPunct="0"/>
            <a:r>
              <a:rPr lang="de-CH" sz="1200" b="1">
                <a:solidFill>
                  <a:srgbClr val="0041C4"/>
                </a:solidFill>
              </a:rPr>
              <a:t>* Ordonnance 3 relative à la loi sur le travail, OLT3, art. 2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AEH-Präsentatio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 Klassisch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  <a:txDef>
      <a:spPr>
        <a:noFill/>
      </a:spPr>
      <a:bodyPr wrap="square" rtlCol="0">
        <a:spAutoFit/>
      </a:bodyPr>
      <a:lstStyle>
        <a:defPPr>
          <a:defRPr sz="2000" dirty="0" err="1" smtClean="0">
            <a:latin typeface="+mn-lt"/>
          </a:defRPr>
        </a:defPPr>
      </a:lstStyle>
    </a:txDef>
  </a:objectDefaults>
  <a:extraClrSchemeLst>
    <a:extraClrScheme>
      <a:clrScheme name="Folienvorlage Entwurf 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lienvorlage Entwurf a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olienvorlage Entwurf a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lienvorlage Entwurf a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lienvorlage Entwurf a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lienvorlage Entwurf a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lienvorlage Entwurf a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enutzerdefiniert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5C9C477BB751054BB6B16E76204AD299" ma:contentTypeVersion="15" ma:contentTypeDescription="Ein neues Dokument erstellen." ma:contentTypeScope="" ma:versionID="2fcad5e6ca1386241b936259b564c0a7">
  <xsd:schema xmlns:xsd="http://www.w3.org/2001/XMLSchema" xmlns:xs="http://www.w3.org/2001/XMLSchema" xmlns:p="http://schemas.microsoft.com/office/2006/metadata/properties" xmlns:ns2="aaf50e29-3fe8-4294-8ac9-649b59a6f5ad" xmlns:ns3="66637f10-b3f2-4943-b602-96b52fdbe74e" targetNamespace="http://schemas.microsoft.com/office/2006/metadata/properties" ma:root="true" ma:fieldsID="ae18ba0a17d303afbd3e3f0b1553733c" ns2:_="" ns3:_="">
    <xsd:import namespace="aaf50e29-3fe8-4294-8ac9-649b59a6f5ad"/>
    <xsd:import namespace="66637f10-b3f2-4943-b602-96b52fdbe74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f50e29-3fe8-4294-8ac9-649b59a6f5a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7" nillable="true" ma:taxonomy="true" ma:internalName="lcf76f155ced4ddcb4097134ff3c332f" ma:taxonomyFieldName="MediaServiceImageTags" ma:displayName="Bildmarkierungen" ma:readOnly="false" ma:fieldId="{5cf76f15-5ced-4ddc-b409-7134ff3c332f}" ma:taxonomyMulti="true" ma:sspId="f578a7db-929c-47b4-93dc-4c5113086ff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description="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637f10-b3f2-4943-b602-96b52fdbe74e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b26ec1d1-6dd1-482a-9e40-f122bb537335}" ma:internalName="TaxCatchAll" ma:showField="CatchAllData" ma:web="66637f10-b3f2-4943-b602-96b52fdbe74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1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af50e29-3fe8-4294-8ac9-649b59a6f5ad">
      <Terms xmlns="http://schemas.microsoft.com/office/infopath/2007/PartnerControls"/>
    </lcf76f155ced4ddcb4097134ff3c332f>
    <TaxCatchAll xmlns="66637f10-b3f2-4943-b602-96b52fdbe74e" xsi:nil="true"/>
  </documentManagement>
</p:properties>
</file>

<file path=customXml/itemProps1.xml><?xml version="1.0" encoding="utf-8"?>
<ds:datastoreItem xmlns:ds="http://schemas.openxmlformats.org/officeDocument/2006/customXml" ds:itemID="{2B30108E-DC16-4DF9-8B49-0BF868F0055B}"/>
</file>

<file path=customXml/itemProps2.xml><?xml version="1.0" encoding="utf-8"?>
<ds:datastoreItem xmlns:ds="http://schemas.openxmlformats.org/officeDocument/2006/customXml" ds:itemID="{3A7F920B-9B7F-4047-8468-46A57A9F00B9}"/>
</file>

<file path=customXml/itemProps3.xml><?xml version="1.0" encoding="utf-8"?>
<ds:datastoreItem xmlns:ds="http://schemas.openxmlformats.org/officeDocument/2006/customXml" ds:itemID="{B3B5A018-0DFD-4526-8887-F6AE67938EB3}"/>
</file>

<file path=docProps/app.xml><?xml version="1.0" encoding="utf-8"?>
<Properties xmlns="http://schemas.openxmlformats.org/officeDocument/2006/extended-properties" xmlns:vt="http://schemas.openxmlformats.org/officeDocument/2006/docPropsVTypes">
  <Template>AEH-Präsentation</Template>
  <TotalTime>0</TotalTime>
  <Words>1118</Words>
  <Application>Microsoft Office PowerPoint</Application>
  <PresentationFormat>On-screen Show (4:3)</PresentationFormat>
  <Paragraphs>187</Paragraphs>
  <Slides>23</Slides>
  <Notes>0</Notes>
  <HiddenSlides>2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Entwurfsvorlage</vt:lpstr>
      </vt:variant>
      <vt:variant>
        <vt:i4>6</vt:i4>
      </vt:variant>
      <vt:variant>
        <vt:lpstr>Folientitel</vt:lpstr>
      </vt:variant>
      <vt:variant>
        <vt:i4>23</vt:i4>
      </vt:variant>
    </vt:vector>
  </HeadingPairs>
  <TitlesOfParts>
    <vt:vector size="32" baseType="lpstr">
      <vt:lpstr>Times New Roman</vt:lpstr>
      <vt:lpstr>Arial</vt:lpstr>
      <vt:lpstr>Symbol</vt:lpstr>
      <vt:lpstr>AEH-Präsentation</vt:lpstr>
      <vt:lpstr>AEH-Präsentation</vt:lpstr>
      <vt:lpstr>AEH-Präsentation</vt:lpstr>
      <vt:lpstr>AEH-Präsentation</vt:lpstr>
      <vt:lpstr>AEH-Präsentation</vt:lpstr>
      <vt:lpstr>AEH-Präsentation</vt:lpstr>
      <vt:lpstr>Folie 1</vt:lpstr>
      <vt:lpstr>Vue d‘ensemble</vt:lpstr>
      <vt:lpstr>Objectifs de la sécurité au travail et de la protection de la santé</vt:lpstr>
      <vt:lpstr>Objectifs de la sécurité au travail et de la protection de la santé</vt:lpstr>
      <vt:lpstr>Relation travail - santé</vt:lpstr>
      <vt:lpstr>Santé au poste de travail</vt:lpstr>
      <vt:lpstr>Principe pour l‘employeur</vt:lpstr>
      <vt:lpstr>Principes – employé *</vt:lpstr>
      <vt:lpstr>Devoirs complémentaires de l‘employeur </vt:lpstr>
      <vt:lpstr>Qui est l‘employeur ?</vt:lpstr>
      <vt:lpstr>Déléguer des responsabilités</vt:lpstr>
      <vt:lpstr>Déléguer des responsabilités</vt:lpstr>
      <vt:lpstr>Concept de la solution de branche</vt:lpstr>
      <vt:lpstr>Employeur</vt:lpstr>
      <vt:lpstr>Cadre / supérieur</vt:lpstr>
      <vt:lpstr>Employés</vt:lpstr>
      <vt:lpstr>PERCO</vt:lpstr>
      <vt:lpstr>PERCO</vt:lpstr>
      <vt:lpstr>PERCO fonction et tâches </vt:lpstr>
      <vt:lpstr>Tâches PERCO selon la solution de branche</vt:lpstr>
      <vt:lpstr>Tâches PERCO : Organisation</vt:lpstr>
      <vt:lpstr>Tâches PERCO : Contrôler / mesures</vt:lpstr>
      <vt:lpstr>Tâches PERCO : Formation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Ariane Fürer</dc:creator>
  <cp:lastModifiedBy>undamo</cp:lastModifiedBy>
  <cp:revision>27</cp:revision>
  <dcterms:created xsi:type="dcterms:W3CDTF">2013-09-13T12:28:50Z</dcterms:created>
  <dcterms:modified xsi:type="dcterms:W3CDTF">2013-09-17T14:38:20Z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0x0101005C9C477BB751054BB6B16E76204AD299</vt:lpwstr>
  </property>
</Properties>
</file>