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2.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14.xml" ContentType="application/vnd.openxmlformats-officedocument.presentationml.slide+xml"/>
  <Override PartName="/ppt/slides/slide3.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handoutMasters/handoutMaster1.xml" ContentType="application/vnd.openxmlformats-officedocument.presentationml.handoutMaster+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257" r:id="rId2"/>
    <p:sldId id="277" r:id="rId3"/>
    <p:sldId id="385" r:id="rId4"/>
    <p:sldId id="386" r:id="rId5"/>
    <p:sldId id="387" r:id="rId6"/>
    <p:sldId id="279" r:id="rId7"/>
    <p:sldId id="389" r:id="rId8"/>
    <p:sldId id="282" r:id="rId9"/>
    <p:sldId id="280" r:id="rId10"/>
    <p:sldId id="388" r:id="rId11"/>
    <p:sldId id="281" r:id="rId12"/>
    <p:sldId id="390" r:id="rId13"/>
    <p:sldId id="391" r:id="rId14"/>
    <p:sldId id="397" r:id="rId15"/>
    <p:sldId id="392" r:id="rId16"/>
    <p:sldId id="393" r:id="rId17"/>
    <p:sldId id="394" r:id="rId18"/>
    <p:sldId id="396" r:id="rId19"/>
    <p:sldId id="395" r:id="rId20"/>
  </p:sldIdLst>
  <p:sldSz cx="12192000" cy="6858000"/>
  <p:notesSz cx="6797675" cy="992663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10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749" autoAdjust="0"/>
    <p:restoredTop sz="94660"/>
  </p:normalViewPr>
  <p:slideViewPr>
    <p:cSldViewPr snapToGrid="0">
      <p:cViewPr varScale="1">
        <p:scale>
          <a:sx n="115" d="100"/>
          <a:sy n="115" d="100"/>
        </p:scale>
        <p:origin x="15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customXml" Target="../customXml/item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fr-CH"/>
          </a:p>
        </p:txBody>
      </p:sp>
      <p:sp>
        <p:nvSpPr>
          <p:cNvPr id="3" name="Espace réservé de la date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A1600C74-ED78-41CC-8EA0-5D4A9C404F85}" type="datetimeFigureOut">
              <a:rPr lang="fr-CH" smtClean="0"/>
              <a:t>10.05.2023</a:t>
            </a:fld>
            <a:endParaRPr lang="fr-CH"/>
          </a:p>
        </p:txBody>
      </p:sp>
      <p:sp>
        <p:nvSpPr>
          <p:cNvPr id="4" name="Espace réservé du pied de page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fr-CH"/>
          </a:p>
        </p:txBody>
      </p:sp>
      <p:sp>
        <p:nvSpPr>
          <p:cNvPr id="5" name="Espace réservé du numéro de diapositive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8A61F62B-FF8D-4FEB-B4F1-372F6934F9CA}" type="slidenum">
              <a:rPr lang="fr-CH" smtClean="0"/>
              <a:t>‹N°›</a:t>
            </a:fld>
            <a:endParaRPr lang="fr-CH"/>
          </a:p>
        </p:txBody>
      </p:sp>
    </p:spTree>
    <p:extLst>
      <p:ext uri="{BB962C8B-B14F-4D97-AF65-F5344CB8AC3E}">
        <p14:creationId xmlns:p14="http://schemas.microsoft.com/office/powerpoint/2010/main" val="30008641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760526C1-1510-4091-B06D-62ADA201B6A8}" type="datetimeFigureOut">
              <a:rPr lang="de-CH" smtClean="0"/>
              <a:t>10.05.2023</a:t>
            </a:fld>
            <a:endParaRPr lang="de-CH"/>
          </a:p>
        </p:txBody>
      </p:sp>
      <p:sp>
        <p:nvSpPr>
          <p:cNvPr id="4" name="Folienbildplatzhalt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ußzeilenplatzhalt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de-CH"/>
          </a:p>
        </p:txBody>
      </p:sp>
      <p:sp>
        <p:nvSpPr>
          <p:cNvPr id="7" name="Foliennummernplatzhalt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38B2412C-BC9C-4E0D-AED9-307607E371FB}" type="slidenum">
              <a:rPr lang="de-CH" smtClean="0"/>
              <a:t>‹N°›</a:t>
            </a:fld>
            <a:endParaRPr lang="de-CH"/>
          </a:p>
        </p:txBody>
      </p:sp>
    </p:spTree>
    <p:extLst>
      <p:ext uri="{BB962C8B-B14F-4D97-AF65-F5344CB8AC3E}">
        <p14:creationId xmlns:p14="http://schemas.microsoft.com/office/powerpoint/2010/main" val="26907641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10"/>
          </p:nvPr>
        </p:nvSpPr>
        <p:spPr/>
        <p:txBody>
          <a:bodyPr/>
          <a:lstStyle/>
          <a:p>
            <a:fld id="{38B2412C-BC9C-4E0D-AED9-307607E371FB}" type="slidenum">
              <a:rPr lang="de-CH" smtClean="0"/>
              <a:t>3</a:t>
            </a:fld>
            <a:endParaRPr lang="de-CH"/>
          </a:p>
        </p:txBody>
      </p:sp>
    </p:spTree>
    <p:extLst>
      <p:ext uri="{BB962C8B-B14F-4D97-AF65-F5344CB8AC3E}">
        <p14:creationId xmlns:p14="http://schemas.microsoft.com/office/powerpoint/2010/main" val="26946195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sz="1500" dirty="0">
                <a:latin typeface="Arial" panose="020B0604020202020204" pitchFamily="34" charset="0"/>
                <a:cs typeface="Arial" panose="020B0604020202020204" pitchFamily="34" charset="0"/>
              </a:rPr>
              <a:t>verschiedene Begriffe thematisieren? (Plenum fragen, Flipchart notieren…)</a:t>
            </a:r>
          </a:p>
          <a:p>
            <a:endParaRPr lang="de-CH" sz="1500" dirty="0">
              <a:latin typeface="Arial" panose="020B0604020202020204" pitchFamily="34" charset="0"/>
              <a:cs typeface="Arial" panose="020B0604020202020204" pitchFamily="34" charset="0"/>
            </a:endParaRPr>
          </a:p>
          <a:p>
            <a:r>
              <a:rPr lang="de-CH" sz="1500" dirty="0">
                <a:latin typeface="Arial" panose="020B0604020202020204" pitchFamily="34" charset="0"/>
                <a:cs typeface="Arial" panose="020B0604020202020204" pitchFamily="34" charset="0"/>
              </a:rPr>
              <a:t>KOPAG, KOPAS, </a:t>
            </a:r>
            <a:r>
              <a:rPr lang="de-CH" sz="1500" dirty="0" err="1">
                <a:latin typeface="Arial" panose="020B0604020202020204" pitchFamily="34" charset="0"/>
                <a:cs typeface="Arial" panose="020B0604020202020204" pitchFamily="34" charset="0"/>
              </a:rPr>
              <a:t>Sibe</a:t>
            </a:r>
            <a:r>
              <a:rPr lang="de-CH" sz="1500" dirty="0">
                <a:latin typeface="Arial" panose="020B0604020202020204" pitchFamily="34" charset="0"/>
                <a:cs typeface="Arial" panose="020B0604020202020204" pitchFamily="34" charset="0"/>
              </a:rPr>
              <a:t>, UVGV-Verantwortlicher, ASIB, …</a:t>
            </a:r>
          </a:p>
          <a:p>
            <a:endParaRPr lang="de-CH" sz="1500"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p:txBody>
          <a:bodyPr/>
          <a:lstStyle/>
          <a:p>
            <a:fld id="{38B2412C-BC9C-4E0D-AED9-307607E371FB}" type="slidenum">
              <a:rPr lang="de-CH" smtClean="0"/>
              <a:t>5</a:t>
            </a:fld>
            <a:endParaRPr lang="de-CH"/>
          </a:p>
        </p:txBody>
      </p:sp>
    </p:spTree>
    <p:extLst>
      <p:ext uri="{BB962C8B-B14F-4D97-AF65-F5344CB8AC3E}">
        <p14:creationId xmlns:p14="http://schemas.microsoft.com/office/powerpoint/2010/main" val="16936052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10"/>
          </p:nvPr>
        </p:nvSpPr>
        <p:spPr/>
        <p:txBody>
          <a:bodyPr/>
          <a:lstStyle/>
          <a:p>
            <a:fld id="{38B2412C-BC9C-4E0D-AED9-307607E371FB}" type="slidenum">
              <a:rPr lang="de-CH" smtClean="0"/>
              <a:t>7</a:t>
            </a:fld>
            <a:endParaRPr lang="de-CH"/>
          </a:p>
        </p:txBody>
      </p:sp>
    </p:spTree>
    <p:extLst>
      <p:ext uri="{BB962C8B-B14F-4D97-AF65-F5344CB8AC3E}">
        <p14:creationId xmlns:p14="http://schemas.microsoft.com/office/powerpoint/2010/main" val="4173030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a:t>Folie 14 / 15 / 16 aus alter Präsentation nicht kopiert? Nicht in der Teilnehmer Doku</a:t>
            </a:r>
          </a:p>
          <a:p>
            <a:r>
              <a:rPr lang="de-CH" dirty="0"/>
              <a:t>Arbeiten mit besonderen Gefahren</a:t>
            </a:r>
          </a:p>
          <a:p>
            <a:r>
              <a:rPr lang="de-CH" dirty="0"/>
              <a:t>Was sind besondere Gefahren</a:t>
            </a:r>
          </a:p>
          <a:p>
            <a:r>
              <a:rPr lang="de-CH" dirty="0"/>
              <a:t>Was sind ASA Spezialisten</a:t>
            </a:r>
          </a:p>
          <a:p>
            <a:endParaRPr lang="de-CH" dirty="0"/>
          </a:p>
        </p:txBody>
      </p:sp>
      <p:sp>
        <p:nvSpPr>
          <p:cNvPr id="4" name="Foliennummernplatzhalter 3"/>
          <p:cNvSpPr>
            <a:spLocks noGrp="1"/>
          </p:cNvSpPr>
          <p:nvPr>
            <p:ph type="sldNum" sz="quarter" idx="10"/>
          </p:nvPr>
        </p:nvSpPr>
        <p:spPr/>
        <p:txBody>
          <a:bodyPr/>
          <a:lstStyle/>
          <a:p>
            <a:fld id="{38B2412C-BC9C-4E0D-AED9-307607E371FB}" type="slidenum">
              <a:rPr lang="de-CH" smtClean="0"/>
              <a:t>10</a:t>
            </a:fld>
            <a:endParaRPr lang="de-CH"/>
          </a:p>
        </p:txBody>
      </p:sp>
    </p:spTree>
    <p:extLst>
      <p:ext uri="{BB962C8B-B14F-4D97-AF65-F5344CB8AC3E}">
        <p14:creationId xmlns:p14="http://schemas.microsoft.com/office/powerpoint/2010/main" val="19440513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EH Generell - Cover blau">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spc="-5" dirty="0"/>
              <a:t>AEH Zentrum für Arbeitsmedizin, Ergonomie und Hygiene │ Tanja Vitale│ 26.02.2019</a:t>
            </a:r>
            <a:endParaRPr lang="de-CH" dirty="0"/>
          </a:p>
        </p:txBody>
      </p:sp>
      <p:sp>
        <p:nvSpPr>
          <p:cNvPr id="4" name="object 2"/>
          <p:cNvSpPr/>
          <p:nvPr userDrawn="1"/>
        </p:nvSpPr>
        <p:spPr>
          <a:xfrm>
            <a:off x="3" y="1330280"/>
            <a:ext cx="4752340" cy="4492625"/>
          </a:xfrm>
          <a:custGeom>
            <a:avLst/>
            <a:gdLst/>
            <a:ahLst/>
            <a:cxnLst/>
            <a:rect l="l" t="t" r="r" b="b"/>
            <a:pathLst>
              <a:path w="4752340" h="4492625">
                <a:moveTo>
                  <a:pt x="4752047" y="0"/>
                </a:moveTo>
                <a:lnTo>
                  <a:pt x="0" y="0"/>
                </a:lnTo>
                <a:lnTo>
                  <a:pt x="0" y="4492282"/>
                </a:lnTo>
                <a:lnTo>
                  <a:pt x="567461" y="4492282"/>
                </a:lnTo>
                <a:lnTo>
                  <a:pt x="567461" y="4489754"/>
                </a:lnTo>
                <a:lnTo>
                  <a:pt x="2167909" y="4489754"/>
                </a:lnTo>
                <a:lnTo>
                  <a:pt x="4752047" y="0"/>
                </a:lnTo>
                <a:close/>
              </a:path>
              <a:path w="4752340" h="4492625">
                <a:moveTo>
                  <a:pt x="2167909" y="4489754"/>
                </a:moveTo>
                <a:lnTo>
                  <a:pt x="567461" y="4489754"/>
                </a:lnTo>
                <a:lnTo>
                  <a:pt x="2166454" y="4492282"/>
                </a:lnTo>
                <a:lnTo>
                  <a:pt x="2167909" y="4489754"/>
                </a:lnTo>
                <a:close/>
              </a:path>
            </a:pathLst>
          </a:custGeom>
          <a:solidFill>
            <a:srgbClr val="5AAED9"/>
          </a:solidFill>
        </p:spPr>
        <p:txBody>
          <a:bodyPr wrap="square" lIns="0" tIns="0" rIns="0" bIns="0" rtlCol="0"/>
          <a:lstStyle/>
          <a:p>
            <a:endParaRPr>
              <a:solidFill>
                <a:srgbClr val="5AAED9"/>
              </a:solidFill>
            </a:endParaRPr>
          </a:p>
        </p:txBody>
      </p:sp>
      <p:sp>
        <p:nvSpPr>
          <p:cNvPr id="5" name="Textplatzhalter 2">
            <a:extLst>
              <a:ext uri="{FF2B5EF4-FFF2-40B4-BE49-F238E27FC236}">
                <a16:creationId xmlns:a16="http://schemas.microsoft.com/office/drawing/2014/main" id="{AA055BFA-473A-544E-89A7-14D08E87C5F5}"/>
              </a:ext>
            </a:extLst>
          </p:cNvPr>
          <p:cNvSpPr>
            <a:spLocks noGrp="1"/>
          </p:cNvSpPr>
          <p:nvPr>
            <p:ph type="body" sz="quarter" idx="11"/>
          </p:nvPr>
        </p:nvSpPr>
        <p:spPr>
          <a:xfrm>
            <a:off x="6277459" y="3296770"/>
            <a:ext cx="5228741" cy="1732430"/>
          </a:xfrm>
          <a:prstGeom prst="rect">
            <a:avLst/>
          </a:prstGeom>
        </p:spPr>
        <p:txBody>
          <a:bodyPr lIns="0" tIns="0" rIns="0" bIns="0"/>
          <a:lstStyle>
            <a:lvl1pPr marL="0" indent="0">
              <a:buNone/>
              <a:defRPr b="1" baseline="0">
                <a:solidFill>
                  <a:schemeClr val="tx1">
                    <a:lumMod val="75000"/>
                    <a:lumOff val="25000"/>
                  </a:schemeClr>
                </a:solidFill>
                <a:latin typeface="Arial" panose="020B0604020202020204" pitchFamily="34" charset="0"/>
                <a:cs typeface="Arial" panose="020B0604020202020204" pitchFamily="34" charset="0"/>
              </a:defRPr>
            </a:lvl1pPr>
          </a:lstStyle>
          <a:p>
            <a:pPr lvl="0"/>
            <a:r>
              <a:rPr lang="de-DE" b="1">
                <a:effectLst/>
                <a:latin typeface="Arial" panose="020B0604020202020204" pitchFamily="34" charset="0"/>
              </a:rPr>
              <a:t>Formatvorlagen des Textmasters bearbeiten</a:t>
            </a:r>
          </a:p>
        </p:txBody>
      </p:sp>
      <p:pic>
        <p:nvPicPr>
          <p:cNvPr id="6" name="Grafik 5">
            <a:extLst>
              <a:ext uri="{FF2B5EF4-FFF2-40B4-BE49-F238E27FC236}">
                <a16:creationId xmlns:a16="http://schemas.microsoft.com/office/drawing/2014/main" id="{69E5B812-74ED-234C-B699-199E5B864BA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70784" y="2089854"/>
            <a:ext cx="2917619" cy="919006"/>
          </a:xfrm>
          <a:prstGeom prst="rect">
            <a:avLst/>
          </a:prstGeom>
        </p:spPr>
      </p:pic>
    </p:spTree>
    <p:extLst>
      <p:ext uri="{BB962C8B-B14F-4D97-AF65-F5344CB8AC3E}">
        <p14:creationId xmlns:p14="http://schemas.microsoft.com/office/powerpoint/2010/main" val="3058792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EH Generell - Bullet/Text">
    <p:spTree>
      <p:nvGrpSpPr>
        <p:cNvPr id="1" name=""/>
        <p:cNvGrpSpPr/>
        <p:nvPr/>
      </p:nvGrpSpPr>
      <p:grpSpPr>
        <a:xfrm>
          <a:off x="0" y="0"/>
          <a:ext cx="0" cy="0"/>
          <a:chOff x="0" y="0"/>
          <a:chExt cx="0" cy="0"/>
        </a:xfrm>
      </p:grpSpPr>
      <p:sp>
        <p:nvSpPr>
          <p:cNvPr id="5" name="Textplatzhalter 18">
            <a:extLst>
              <a:ext uri="{FF2B5EF4-FFF2-40B4-BE49-F238E27FC236}">
                <a16:creationId xmlns:a16="http://schemas.microsoft.com/office/drawing/2014/main" id="{EFDF995B-F761-004A-80E5-49D48C13BD20}"/>
              </a:ext>
            </a:extLst>
          </p:cNvPr>
          <p:cNvSpPr>
            <a:spLocks noGrp="1"/>
          </p:cNvSpPr>
          <p:nvPr>
            <p:ph type="body" sz="quarter" idx="12"/>
          </p:nvPr>
        </p:nvSpPr>
        <p:spPr>
          <a:xfrm>
            <a:off x="887299" y="610151"/>
            <a:ext cx="10610394" cy="987379"/>
          </a:xfrm>
          <a:prstGeom prst="rect">
            <a:avLst/>
          </a:prstGeom>
        </p:spPr>
        <p:txBody>
          <a:bodyPr lIns="0" tIns="0" rIns="0" bIns="0"/>
          <a:lstStyle>
            <a:lvl1pPr marL="0" indent="0">
              <a:buNone/>
              <a:defRPr sz="3200" b="1" i="0">
                <a:solidFill>
                  <a:srgbClr val="5AAED9"/>
                </a:solidFill>
                <a:latin typeface="Arial" panose="020B0604020202020204" pitchFamily="34" charset="0"/>
                <a:cs typeface="Arial" panose="020B0604020202020204" pitchFamily="34" charset="0"/>
              </a:defRPr>
            </a:lvl1pPr>
          </a:lstStyle>
          <a:p>
            <a:pPr lvl="0"/>
            <a:r>
              <a:rPr lang="de-DE"/>
              <a:t>Formatvorlagen des Textmasters bearbeiten</a:t>
            </a:r>
          </a:p>
        </p:txBody>
      </p:sp>
      <p:sp>
        <p:nvSpPr>
          <p:cNvPr id="6" name="Textplatzhalter 18">
            <a:extLst>
              <a:ext uri="{FF2B5EF4-FFF2-40B4-BE49-F238E27FC236}">
                <a16:creationId xmlns:a16="http://schemas.microsoft.com/office/drawing/2014/main" id="{00D11701-C05C-0843-9E88-4B617B7BD118}"/>
              </a:ext>
            </a:extLst>
          </p:cNvPr>
          <p:cNvSpPr>
            <a:spLocks noGrp="1"/>
          </p:cNvSpPr>
          <p:nvPr>
            <p:ph type="body" sz="quarter" idx="13" hasCustomPrompt="1"/>
          </p:nvPr>
        </p:nvSpPr>
        <p:spPr>
          <a:xfrm>
            <a:off x="887299" y="1912818"/>
            <a:ext cx="10610395" cy="3883418"/>
          </a:xfrm>
          <a:prstGeom prst="rect">
            <a:avLst/>
          </a:prstGeom>
        </p:spPr>
        <p:txBody>
          <a:bodyPr lIns="0" tIns="0" rIns="0" bIns="0"/>
          <a:lstStyle>
            <a:lvl1pPr marL="342000" marR="0" indent="-342900" defTabSz="914400" eaLnBrk="1" fontAlgn="auto" latinLnBrk="0" hangingPunct="1">
              <a:lnSpc>
                <a:spcPct val="100000"/>
              </a:lnSpc>
              <a:spcBef>
                <a:spcPts val="0"/>
              </a:spcBef>
              <a:spcAft>
                <a:spcPts val="300"/>
              </a:spcAft>
              <a:buClr>
                <a:srgbClr val="5AAED9"/>
              </a:buClr>
              <a:buSzTx/>
              <a:buFont typeface="Arial" panose="020B0604020202020204" pitchFamily="34" charset="0"/>
              <a:buChar char="•"/>
              <a:tabLst/>
              <a:defRPr sz="2000" b="0" i="0" baseline="0">
                <a:solidFill>
                  <a:schemeClr val="tx1">
                    <a:lumMod val="75000"/>
                    <a:lumOff val="25000"/>
                  </a:schemeClr>
                </a:solidFill>
                <a:latin typeface="Arial" panose="020B0604020202020204" pitchFamily="34" charset="0"/>
                <a:cs typeface="Arial" panose="020B0604020202020204" pitchFamily="34" charset="0"/>
              </a:defRPr>
            </a:lvl1pPr>
            <a:lvl2pPr marL="702000" indent="-342000">
              <a:spcBef>
                <a:spcPts val="0"/>
              </a:spcBef>
              <a:buFont typeface="Arial" panose="020B0604020202020204" pitchFamily="34" charset="0"/>
              <a:buChar char="•"/>
              <a:defRPr sz="1800" baseline="0">
                <a:solidFill>
                  <a:schemeClr val="tx1">
                    <a:lumMod val="75000"/>
                    <a:lumOff val="25000"/>
                  </a:schemeClr>
                </a:solidFill>
                <a:latin typeface="Arial" panose="020B0604020202020204" pitchFamily="34" charset="0"/>
                <a:cs typeface="Arial" panose="020B0604020202020204" pitchFamily="34" charset="0"/>
              </a:defRPr>
            </a:lvl2pPr>
            <a:lvl3pPr marL="1071563" indent="-285750">
              <a:spcBef>
                <a:spcPts val="100"/>
              </a:spcBef>
              <a:buFont typeface="Symbol" panose="05050102010706020507" pitchFamily="18" charset="2"/>
              <a:buChar char="-"/>
              <a:defRPr sz="1600" baseline="0">
                <a:solidFill>
                  <a:schemeClr val="tx1">
                    <a:lumMod val="75000"/>
                    <a:lumOff val="25000"/>
                  </a:schemeClr>
                </a:solidFill>
                <a:latin typeface="Arial" panose="020B0604020202020204" pitchFamily="34" charset="0"/>
                <a:cs typeface="Arial" panose="020B0604020202020204" pitchFamily="34" charset="0"/>
              </a:defRPr>
            </a:lvl3pPr>
            <a:lvl4pPr marL="1347788" indent="-185738">
              <a:spcBef>
                <a:spcPts val="100"/>
              </a:spcBef>
              <a:buFont typeface="Arial" panose="020B0604020202020204" pitchFamily="34" charset="0"/>
              <a:buChar char="∙"/>
              <a:tabLst/>
              <a:defRPr sz="1400" baseline="0">
                <a:solidFill>
                  <a:schemeClr val="tx1">
                    <a:lumMod val="75000"/>
                    <a:lumOff val="25000"/>
                  </a:schemeClr>
                </a:solidFill>
                <a:latin typeface="Arial" panose="020B0604020202020204" pitchFamily="34" charset="0"/>
                <a:cs typeface="Arial" panose="020B0604020202020204" pitchFamily="34" charset="0"/>
              </a:defRPr>
            </a:lvl4pPr>
          </a:lstStyle>
          <a:p>
            <a:pPr lvl="0"/>
            <a:r>
              <a:rPr lang="de-DE" dirty="0"/>
              <a:t>Textmasterformate durch Klicken bearbeiten</a:t>
            </a:r>
          </a:p>
          <a:p>
            <a:pPr marL="702000" lvl="1" indent="-342000">
              <a:buFont typeface="Arial" panose="020B0604020202020204" pitchFamily="34" charset="0"/>
              <a:buChar char="•"/>
            </a:pPr>
            <a:r>
              <a:rPr lang="de-DE" dirty="0"/>
              <a:t>Zweite Ebene</a:t>
            </a:r>
          </a:p>
          <a:p>
            <a:pPr lvl="2"/>
            <a:r>
              <a:rPr lang="de-DE" dirty="0"/>
              <a:t>Dritte Ebene</a:t>
            </a:r>
          </a:p>
          <a:p>
            <a:pPr lvl="3"/>
            <a:r>
              <a:rPr lang="de-DE" dirty="0"/>
              <a:t>Vierte Ebene</a:t>
            </a:r>
          </a:p>
        </p:txBody>
      </p:sp>
      <p:pic>
        <p:nvPicPr>
          <p:cNvPr id="7" name="Grafik 6">
            <a:extLst>
              <a:ext uri="{FF2B5EF4-FFF2-40B4-BE49-F238E27FC236}">
                <a16:creationId xmlns:a16="http://schemas.microsoft.com/office/drawing/2014/main" id="{78DBD4E7-3E62-4449-A787-2F4C4C5846F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00058" y="6112077"/>
            <a:ext cx="1330887" cy="419209"/>
          </a:xfrm>
          <a:prstGeom prst="rect">
            <a:avLst/>
          </a:prstGeom>
        </p:spPr>
      </p:pic>
      <p:sp>
        <p:nvSpPr>
          <p:cNvPr id="8" name="Datumsplatzhalter 3"/>
          <p:cNvSpPr>
            <a:spLocks noGrp="1"/>
          </p:cNvSpPr>
          <p:nvPr>
            <p:ph type="dt" sz="half" idx="2"/>
          </p:nvPr>
        </p:nvSpPr>
        <p:spPr>
          <a:xfrm>
            <a:off x="6964218" y="6255607"/>
            <a:ext cx="4080442" cy="214569"/>
          </a:xfrm>
          <a:prstGeom prst="rect">
            <a:avLst/>
          </a:prstGeom>
        </p:spPr>
        <p:txBody>
          <a:bodyPr/>
          <a:lstStyle>
            <a:lvl1pPr algn="r">
              <a:defRPr sz="700">
                <a:solidFill>
                  <a:schemeClr val="bg2">
                    <a:lumMod val="50000"/>
                  </a:schemeClr>
                </a:solidFill>
                <a:latin typeface="Arial" panose="020B0604020202020204" pitchFamily="34" charset="0"/>
                <a:cs typeface="Arial" panose="020B0604020202020204" pitchFamily="34" charset="0"/>
              </a:defRPr>
            </a:lvl1pPr>
          </a:lstStyle>
          <a:p>
            <a:r>
              <a:rPr lang="de-DE" spc="-5" dirty="0"/>
              <a:t>AEH Zentrum für Arbeitsmedizin, Ergonomie und Hygiene │ Tanja Vitale│ 26.02.2019</a:t>
            </a:r>
            <a:endParaRPr lang="de-CH" dirty="0"/>
          </a:p>
        </p:txBody>
      </p:sp>
    </p:spTree>
    <p:extLst>
      <p:ext uri="{BB962C8B-B14F-4D97-AF65-F5344CB8AC3E}">
        <p14:creationId xmlns:p14="http://schemas.microsoft.com/office/powerpoint/2010/main" val="4006855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EH Generell - Text">
    <p:spTree>
      <p:nvGrpSpPr>
        <p:cNvPr id="1" name=""/>
        <p:cNvGrpSpPr/>
        <p:nvPr/>
      </p:nvGrpSpPr>
      <p:grpSpPr>
        <a:xfrm>
          <a:off x="0" y="0"/>
          <a:ext cx="0" cy="0"/>
          <a:chOff x="0" y="0"/>
          <a:chExt cx="0" cy="0"/>
        </a:xfrm>
      </p:grpSpPr>
      <p:sp>
        <p:nvSpPr>
          <p:cNvPr id="5" name="Inhaltsplatzhalter 16">
            <a:extLst>
              <a:ext uri="{FF2B5EF4-FFF2-40B4-BE49-F238E27FC236}">
                <a16:creationId xmlns:a16="http://schemas.microsoft.com/office/drawing/2014/main" id="{A5CC825C-7A50-A548-A76E-539A104911C2}"/>
              </a:ext>
            </a:extLst>
          </p:cNvPr>
          <p:cNvSpPr>
            <a:spLocks noGrp="1"/>
          </p:cNvSpPr>
          <p:nvPr>
            <p:ph sz="quarter" idx="12" hasCustomPrompt="1"/>
          </p:nvPr>
        </p:nvSpPr>
        <p:spPr>
          <a:xfrm>
            <a:off x="900633" y="1913371"/>
            <a:ext cx="5474972" cy="3882865"/>
          </a:xfrm>
          <a:prstGeom prst="rect">
            <a:avLst/>
          </a:prstGeom>
        </p:spPr>
        <p:txBody>
          <a:bodyPr lIns="0" tIns="0" rIns="0" bIns="0"/>
          <a:lstStyle>
            <a:lvl1pPr marL="341313" indent="-341313" algn="l" rtl="0" eaLnBrk="1" latinLnBrk="0" hangingPunct="1">
              <a:spcBef>
                <a:spcPts val="0"/>
              </a:spcBef>
              <a:spcAft>
                <a:spcPts val="300"/>
              </a:spcAft>
              <a:buClr>
                <a:srgbClr val="5AAED9"/>
              </a:buClr>
              <a:defRPr lang="de-DE" sz="2000" b="0" i="0" kern="1200" baseline="0" dirty="0" smtClean="0">
                <a:solidFill>
                  <a:schemeClr val="tx1">
                    <a:lumMod val="75000"/>
                    <a:lumOff val="25000"/>
                  </a:schemeClr>
                </a:solidFill>
                <a:latin typeface="Arial" panose="020B0604020202020204" pitchFamily="34" charset="0"/>
                <a:ea typeface="+mn-ea"/>
                <a:cs typeface="Arial" panose="020B0604020202020204" pitchFamily="34" charset="0"/>
              </a:defRPr>
            </a:lvl1pPr>
            <a:lvl2pPr marL="702000" indent="-342000" algn="l" rtl="0" eaLnBrk="1" latinLnBrk="0" hangingPunct="1">
              <a:spcBef>
                <a:spcPts val="0"/>
              </a:spcBef>
              <a:buFont typeface="Arial" panose="020B0604020202020204" pitchFamily="34" charset="0"/>
              <a:buChar char="•"/>
              <a:defRPr lang="de-DE" sz="1800" b="0" i="0" kern="1200" baseline="0" dirty="0" smtClean="0">
                <a:solidFill>
                  <a:schemeClr val="tx1">
                    <a:lumMod val="75000"/>
                    <a:lumOff val="25000"/>
                  </a:schemeClr>
                </a:solidFill>
                <a:latin typeface="Arial" panose="020B0604020202020204" pitchFamily="34" charset="0"/>
                <a:ea typeface="+mn-ea"/>
                <a:cs typeface="Arial" panose="020B0604020202020204" pitchFamily="34" charset="0"/>
              </a:defRPr>
            </a:lvl2pPr>
            <a:lvl3pPr marL="1071563" indent="-285750" algn="l" rtl="0" eaLnBrk="1" latinLnBrk="0" hangingPunct="1">
              <a:spcBef>
                <a:spcPts val="100"/>
              </a:spcBef>
              <a:buFont typeface="Symbol" panose="05050102010706020507" pitchFamily="18" charset="2"/>
              <a:buChar char="-"/>
              <a:defRPr lang="de-DE" sz="1600" b="0" i="0" kern="1200" baseline="0" dirty="0" smtClean="0">
                <a:solidFill>
                  <a:schemeClr val="tx1">
                    <a:lumMod val="75000"/>
                    <a:lumOff val="25000"/>
                  </a:schemeClr>
                </a:solidFill>
                <a:latin typeface="Arial" panose="020B0604020202020204" pitchFamily="34" charset="0"/>
                <a:ea typeface="+mn-ea"/>
                <a:cs typeface="Arial" panose="020B0604020202020204" pitchFamily="34" charset="0"/>
              </a:defRPr>
            </a:lvl3pPr>
            <a:lvl4pPr marL="1347788" indent="-185738" algn="l" rtl="0" eaLnBrk="1" latinLnBrk="0" hangingPunct="1">
              <a:spcBef>
                <a:spcPts val="100"/>
              </a:spcBef>
              <a:buFont typeface="Arial" panose="020B0604020202020204" pitchFamily="34" charset="0"/>
              <a:buChar char="∙"/>
              <a:defRPr lang="de-CH" sz="1400" b="0" i="0" kern="1200" baseline="0" dirty="0">
                <a:solidFill>
                  <a:schemeClr val="tx1">
                    <a:lumMod val="75000"/>
                    <a:lumOff val="25000"/>
                  </a:schemeClr>
                </a:solidFill>
                <a:latin typeface="Arial" panose="020B0604020202020204" pitchFamily="34" charset="0"/>
                <a:ea typeface="+mn-ea"/>
                <a:cs typeface="Arial" panose="020B0604020202020204" pitchFamily="34" charset="0"/>
              </a:defRPr>
            </a:lvl4pPr>
          </a:lstStyle>
          <a:p>
            <a:pPr lvl="0"/>
            <a:r>
              <a:rPr lang="de-DE" dirty="0"/>
              <a:t>Textmasterformate durch Klicken bearbeiten</a:t>
            </a:r>
          </a:p>
          <a:p>
            <a:pPr marL="702000" lvl="1" indent="-342000">
              <a:buFont typeface="Arial" panose="020B0604020202020204" pitchFamily="34" charset="0"/>
              <a:buChar char="•"/>
            </a:pPr>
            <a:r>
              <a:rPr lang="de-DE" dirty="0"/>
              <a:t>Zweite Ebene</a:t>
            </a:r>
          </a:p>
          <a:p>
            <a:pPr lvl="2"/>
            <a:r>
              <a:rPr lang="de-DE" dirty="0"/>
              <a:t>Dritte Ebene</a:t>
            </a:r>
          </a:p>
          <a:p>
            <a:pPr lvl="3"/>
            <a:r>
              <a:rPr lang="de-DE" dirty="0"/>
              <a:t>Vierte Ebene</a:t>
            </a:r>
          </a:p>
          <a:p>
            <a:pPr lvl="0"/>
            <a:endParaRPr lang="de-CH" sz="2200" b="0" dirty="0">
              <a:latin typeface="Arial"/>
              <a:cs typeface="Arial"/>
            </a:endParaRPr>
          </a:p>
        </p:txBody>
      </p:sp>
      <p:sp>
        <p:nvSpPr>
          <p:cNvPr id="6" name="Textplatzhalter 18">
            <a:extLst>
              <a:ext uri="{FF2B5EF4-FFF2-40B4-BE49-F238E27FC236}">
                <a16:creationId xmlns:a16="http://schemas.microsoft.com/office/drawing/2014/main" id="{EF7A609F-5767-354C-9988-F37FB521F1BF}"/>
              </a:ext>
            </a:extLst>
          </p:cNvPr>
          <p:cNvSpPr>
            <a:spLocks noGrp="1"/>
          </p:cNvSpPr>
          <p:nvPr>
            <p:ph type="body" sz="quarter" idx="13"/>
          </p:nvPr>
        </p:nvSpPr>
        <p:spPr>
          <a:xfrm>
            <a:off x="887299" y="610151"/>
            <a:ext cx="5488305" cy="987379"/>
          </a:xfrm>
          <a:prstGeom prst="rect">
            <a:avLst/>
          </a:prstGeom>
        </p:spPr>
        <p:txBody>
          <a:bodyPr lIns="0" tIns="0" rIns="0" bIns="0"/>
          <a:lstStyle>
            <a:lvl1pPr marL="0" indent="0">
              <a:buNone/>
              <a:defRPr sz="3200" b="1" i="0">
                <a:solidFill>
                  <a:srgbClr val="5AAED9"/>
                </a:solidFill>
                <a:latin typeface="Arial" panose="020B0604020202020204" pitchFamily="34" charset="0"/>
                <a:cs typeface="Arial" panose="020B0604020202020204" pitchFamily="34" charset="0"/>
              </a:defRPr>
            </a:lvl1pPr>
          </a:lstStyle>
          <a:p>
            <a:pPr lvl="0"/>
            <a:r>
              <a:rPr lang="de-DE"/>
              <a:t>Formatvorlagen des Textmasters bearbeiten</a:t>
            </a:r>
          </a:p>
        </p:txBody>
      </p:sp>
      <p:sp>
        <p:nvSpPr>
          <p:cNvPr id="7" name="Inhaltsplatzhalter 16">
            <a:extLst>
              <a:ext uri="{FF2B5EF4-FFF2-40B4-BE49-F238E27FC236}">
                <a16:creationId xmlns:a16="http://schemas.microsoft.com/office/drawing/2014/main" id="{EF2A964C-D39B-3140-8921-520391F5ECB0}"/>
              </a:ext>
            </a:extLst>
          </p:cNvPr>
          <p:cNvSpPr>
            <a:spLocks noGrp="1"/>
          </p:cNvSpPr>
          <p:nvPr>
            <p:ph sz="quarter" idx="14"/>
          </p:nvPr>
        </p:nvSpPr>
        <p:spPr>
          <a:xfrm>
            <a:off x="8967473" y="1936625"/>
            <a:ext cx="2530219" cy="1648747"/>
          </a:xfrm>
          <a:prstGeom prst="rect">
            <a:avLst/>
          </a:prstGeom>
        </p:spPr>
        <p:txBody>
          <a:bodyPr lIns="0" tIns="0" rIns="0" bIns="0"/>
          <a:lstStyle>
            <a:lvl1pPr marL="0" indent="0">
              <a:buNone/>
              <a:defRPr sz="1800">
                <a:solidFill>
                  <a:schemeClr val="tx1"/>
                </a:solidFill>
                <a:latin typeface="Arial" panose="020B0604020202020204" pitchFamily="34" charset="0"/>
                <a:cs typeface="Arial" panose="020B0604020202020204" pitchFamily="34" charset="0"/>
              </a:defRPr>
            </a:lvl1pPr>
          </a:lstStyle>
          <a:p>
            <a:pPr marL="12700" marR="360680" lvl="0">
              <a:lnSpc>
                <a:spcPct val="100000"/>
              </a:lnSpc>
              <a:spcBef>
                <a:spcPts val="100"/>
              </a:spcBef>
            </a:pPr>
            <a:r>
              <a:rPr lang="de-DE" sz="1800">
                <a:latin typeface="Arial"/>
                <a:cs typeface="Arial"/>
              </a:rPr>
              <a:t>Formatvorlagen des Textmasters bearbeiten</a:t>
            </a:r>
          </a:p>
        </p:txBody>
      </p:sp>
      <p:sp>
        <p:nvSpPr>
          <p:cNvPr id="8" name="Textplatzhalter 18">
            <a:extLst>
              <a:ext uri="{FF2B5EF4-FFF2-40B4-BE49-F238E27FC236}">
                <a16:creationId xmlns:a16="http://schemas.microsoft.com/office/drawing/2014/main" id="{CA69596C-DB15-0642-B5AE-0EA587A8463D}"/>
              </a:ext>
            </a:extLst>
          </p:cNvPr>
          <p:cNvSpPr>
            <a:spLocks noGrp="1"/>
          </p:cNvSpPr>
          <p:nvPr>
            <p:ph type="body" sz="quarter" idx="15"/>
          </p:nvPr>
        </p:nvSpPr>
        <p:spPr>
          <a:xfrm>
            <a:off x="8967473" y="3737773"/>
            <a:ext cx="2530219" cy="1139027"/>
          </a:xfrm>
          <a:prstGeom prst="rect">
            <a:avLst/>
          </a:prstGeom>
        </p:spPr>
        <p:txBody>
          <a:bodyPr lIns="0" tIns="0" rIns="0" bIns="0"/>
          <a:lstStyle>
            <a:lvl1pPr marL="0" indent="0">
              <a:buNone/>
              <a:defRPr sz="1800" b="0" i="0">
                <a:solidFill>
                  <a:schemeClr val="tx1">
                    <a:lumMod val="75000"/>
                    <a:lumOff val="25000"/>
                  </a:schemeClr>
                </a:solidFill>
                <a:latin typeface="Arial" panose="020B0604020202020204" pitchFamily="34" charset="0"/>
                <a:cs typeface="Arial" panose="020B0604020202020204" pitchFamily="34" charset="0"/>
              </a:defRPr>
            </a:lvl1pPr>
          </a:lstStyle>
          <a:p>
            <a:pPr marL="12700" marR="360680" lvl="0">
              <a:lnSpc>
                <a:spcPct val="100000"/>
              </a:lnSpc>
              <a:spcBef>
                <a:spcPts val="100"/>
              </a:spcBef>
            </a:pPr>
            <a:r>
              <a:rPr lang="de-DE" sz="1800">
                <a:latin typeface="Arial"/>
                <a:cs typeface="Arial"/>
              </a:rPr>
              <a:t>Formatvorlagen des Textmasters bearbeiten</a:t>
            </a:r>
          </a:p>
        </p:txBody>
      </p:sp>
      <p:pic>
        <p:nvPicPr>
          <p:cNvPr id="9" name="Grafik 8">
            <a:extLst>
              <a:ext uri="{FF2B5EF4-FFF2-40B4-BE49-F238E27FC236}">
                <a16:creationId xmlns:a16="http://schemas.microsoft.com/office/drawing/2014/main" id="{7E0D62EA-EE21-B745-87F3-730D0CE0417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00058" y="6112077"/>
            <a:ext cx="1330887" cy="419209"/>
          </a:xfrm>
          <a:prstGeom prst="rect">
            <a:avLst/>
          </a:prstGeom>
        </p:spPr>
      </p:pic>
      <p:sp>
        <p:nvSpPr>
          <p:cNvPr id="11" name="Datumsplatzhalter 3"/>
          <p:cNvSpPr>
            <a:spLocks noGrp="1"/>
          </p:cNvSpPr>
          <p:nvPr>
            <p:ph type="dt" sz="half" idx="2"/>
          </p:nvPr>
        </p:nvSpPr>
        <p:spPr>
          <a:xfrm>
            <a:off x="6964218" y="6255607"/>
            <a:ext cx="4080442" cy="214569"/>
          </a:xfrm>
          <a:prstGeom prst="rect">
            <a:avLst/>
          </a:prstGeom>
        </p:spPr>
        <p:txBody>
          <a:bodyPr/>
          <a:lstStyle>
            <a:lvl1pPr algn="r">
              <a:defRPr sz="700">
                <a:solidFill>
                  <a:schemeClr val="bg2">
                    <a:lumMod val="50000"/>
                  </a:schemeClr>
                </a:solidFill>
                <a:latin typeface="Arial" panose="020B0604020202020204" pitchFamily="34" charset="0"/>
                <a:cs typeface="Arial" panose="020B0604020202020204" pitchFamily="34" charset="0"/>
              </a:defRPr>
            </a:lvl1pPr>
          </a:lstStyle>
          <a:p>
            <a:r>
              <a:rPr lang="de-DE" spc="-5" dirty="0"/>
              <a:t>AEH Zentrum für Arbeitsmedizin, Ergonomie und Hygiene │ Tanja Vitale│ 26.02.2019</a:t>
            </a:r>
            <a:endParaRPr lang="de-CH" dirty="0"/>
          </a:p>
        </p:txBody>
      </p:sp>
    </p:spTree>
    <p:extLst>
      <p:ext uri="{BB962C8B-B14F-4D97-AF65-F5344CB8AC3E}">
        <p14:creationId xmlns:p14="http://schemas.microsoft.com/office/powerpoint/2010/main" val="4070077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EH Generell - Bild/Graphik/Tabelle">
    <p:spTree>
      <p:nvGrpSpPr>
        <p:cNvPr id="1" name=""/>
        <p:cNvGrpSpPr/>
        <p:nvPr/>
      </p:nvGrpSpPr>
      <p:grpSpPr>
        <a:xfrm>
          <a:off x="0" y="0"/>
          <a:ext cx="0" cy="0"/>
          <a:chOff x="0" y="0"/>
          <a:chExt cx="0" cy="0"/>
        </a:xfrm>
      </p:grpSpPr>
      <p:sp>
        <p:nvSpPr>
          <p:cNvPr id="7" name="Inhaltsplatzhalter 16">
            <a:extLst>
              <a:ext uri="{FF2B5EF4-FFF2-40B4-BE49-F238E27FC236}">
                <a16:creationId xmlns:a16="http://schemas.microsoft.com/office/drawing/2014/main" id="{EF2A964C-D39B-3140-8921-520391F5ECB0}"/>
              </a:ext>
            </a:extLst>
          </p:cNvPr>
          <p:cNvSpPr>
            <a:spLocks noGrp="1"/>
          </p:cNvSpPr>
          <p:nvPr>
            <p:ph sz="quarter" idx="14"/>
          </p:nvPr>
        </p:nvSpPr>
        <p:spPr>
          <a:xfrm>
            <a:off x="900059" y="1913371"/>
            <a:ext cx="10597634" cy="3882865"/>
          </a:xfrm>
          <a:prstGeom prst="rect">
            <a:avLst/>
          </a:prstGeom>
        </p:spPr>
        <p:txBody>
          <a:bodyPr lIns="0" tIns="0" rIns="0" bIns="0"/>
          <a:lstStyle>
            <a:lvl1pPr marL="0" indent="0">
              <a:buNone/>
              <a:defRPr sz="1800">
                <a:solidFill>
                  <a:schemeClr val="tx1"/>
                </a:solidFill>
                <a:latin typeface="Arial" panose="020B0604020202020204" pitchFamily="34" charset="0"/>
                <a:cs typeface="Arial" panose="020B0604020202020204" pitchFamily="34" charset="0"/>
              </a:defRPr>
            </a:lvl1pPr>
          </a:lstStyle>
          <a:p>
            <a:pPr marL="12700" marR="360680" lvl="0">
              <a:lnSpc>
                <a:spcPct val="100000"/>
              </a:lnSpc>
              <a:spcBef>
                <a:spcPts val="100"/>
              </a:spcBef>
            </a:pPr>
            <a:r>
              <a:rPr lang="de-DE" sz="1800">
                <a:latin typeface="Arial"/>
                <a:cs typeface="Arial"/>
              </a:rPr>
              <a:t>Formatvorlagen des Textmasters bearbeiten</a:t>
            </a:r>
          </a:p>
        </p:txBody>
      </p:sp>
      <p:pic>
        <p:nvPicPr>
          <p:cNvPr id="9" name="Grafik 8">
            <a:extLst>
              <a:ext uri="{FF2B5EF4-FFF2-40B4-BE49-F238E27FC236}">
                <a16:creationId xmlns:a16="http://schemas.microsoft.com/office/drawing/2014/main" id="{7E0D62EA-EE21-B745-87F3-730D0CE0417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00058" y="6112077"/>
            <a:ext cx="1330887" cy="419209"/>
          </a:xfrm>
          <a:prstGeom prst="rect">
            <a:avLst/>
          </a:prstGeom>
        </p:spPr>
      </p:pic>
      <p:sp>
        <p:nvSpPr>
          <p:cNvPr id="11" name="Textplatzhalter 18">
            <a:extLst>
              <a:ext uri="{FF2B5EF4-FFF2-40B4-BE49-F238E27FC236}">
                <a16:creationId xmlns:a16="http://schemas.microsoft.com/office/drawing/2014/main" id="{EFDF995B-F761-004A-80E5-49D48C13BD20}"/>
              </a:ext>
            </a:extLst>
          </p:cNvPr>
          <p:cNvSpPr>
            <a:spLocks noGrp="1"/>
          </p:cNvSpPr>
          <p:nvPr>
            <p:ph type="body" sz="quarter" idx="16"/>
          </p:nvPr>
        </p:nvSpPr>
        <p:spPr>
          <a:xfrm>
            <a:off x="887299" y="610151"/>
            <a:ext cx="10610394" cy="987379"/>
          </a:xfrm>
          <a:prstGeom prst="rect">
            <a:avLst/>
          </a:prstGeom>
        </p:spPr>
        <p:txBody>
          <a:bodyPr lIns="0" tIns="0" rIns="0" bIns="0"/>
          <a:lstStyle>
            <a:lvl1pPr marL="0" indent="0">
              <a:buNone/>
              <a:defRPr sz="3200" b="1" i="0">
                <a:solidFill>
                  <a:srgbClr val="5AAED9"/>
                </a:solidFill>
                <a:latin typeface="Arial" panose="020B0604020202020204" pitchFamily="34" charset="0"/>
                <a:cs typeface="Arial" panose="020B0604020202020204" pitchFamily="34" charset="0"/>
              </a:defRPr>
            </a:lvl1pPr>
          </a:lstStyle>
          <a:p>
            <a:pPr lvl="0"/>
            <a:r>
              <a:rPr lang="de-DE"/>
              <a:t>Formatvorlagen des Textmasters bearbeiten</a:t>
            </a:r>
          </a:p>
        </p:txBody>
      </p:sp>
      <p:sp>
        <p:nvSpPr>
          <p:cNvPr id="6" name="Datumsplatzhalter 3"/>
          <p:cNvSpPr>
            <a:spLocks noGrp="1"/>
          </p:cNvSpPr>
          <p:nvPr>
            <p:ph type="dt" sz="half" idx="2"/>
          </p:nvPr>
        </p:nvSpPr>
        <p:spPr>
          <a:xfrm>
            <a:off x="6964218" y="6255607"/>
            <a:ext cx="4080442" cy="214569"/>
          </a:xfrm>
          <a:prstGeom prst="rect">
            <a:avLst/>
          </a:prstGeom>
        </p:spPr>
        <p:txBody>
          <a:bodyPr/>
          <a:lstStyle>
            <a:lvl1pPr algn="r">
              <a:defRPr sz="700">
                <a:solidFill>
                  <a:schemeClr val="bg2">
                    <a:lumMod val="50000"/>
                  </a:schemeClr>
                </a:solidFill>
                <a:latin typeface="Arial" panose="020B0604020202020204" pitchFamily="34" charset="0"/>
                <a:cs typeface="Arial" panose="020B0604020202020204" pitchFamily="34" charset="0"/>
              </a:defRPr>
            </a:lvl1pPr>
          </a:lstStyle>
          <a:p>
            <a:r>
              <a:rPr lang="de-DE" spc="-5" dirty="0"/>
              <a:t>AEH Zentrum für Arbeitsmedizin, Ergonomie und Hygiene │ Tanja Vitale│ 26.02.2019</a:t>
            </a:r>
            <a:endParaRPr lang="de-CH" dirty="0"/>
          </a:p>
        </p:txBody>
      </p:sp>
    </p:spTree>
    <p:extLst>
      <p:ext uri="{BB962C8B-B14F-4D97-AF65-F5344CB8AC3E}">
        <p14:creationId xmlns:p14="http://schemas.microsoft.com/office/powerpoint/2010/main" val="3826395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ASGS - Bullet/Text">
    <p:spTree>
      <p:nvGrpSpPr>
        <p:cNvPr id="1" name=""/>
        <p:cNvGrpSpPr/>
        <p:nvPr/>
      </p:nvGrpSpPr>
      <p:grpSpPr>
        <a:xfrm>
          <a:off x="0" y="0"/>
          <a:ext cx="0" cy="0"/>
          <a:chOff x="0" y="0"/>
          <a:chExt cx="0" cy="0"/>
        </a:xfrm>
      </p:grpSpPr>
      <p:sp>
        <p:nvSpPr>
          <p:cNvPr id="4" name="Textplatzhalter 18">
            <a:extLst>
              <a:ext uri="{FF2B5EF4-FFF2-40B4-BE49-F238E27FC236}">
                <a16:creationId xmlns:a16="http://schemas.microsoft.com/office/drawing/2014/main" id="{EFDF995B-F761-004A-80E5-49D48C13BD20}"/>
              </a:ext>
            </a:extLst>
          </p:cNvPr>
          <p:cNvSpPr>
            <a:spLocks noGrp="1"/>
          </p:cNvSpPr>
          <p:nvPr>
            <p:ph type="body" sz="quarter" idx="12"/>
          </p:nvPr>
        </p:nvSpPr>
        <p:spPr>
          <a:xfrm>
            <a:off x="887299" y="610151"/>
            <a:ext cx="10610394" cy="987379"/>
          </a:xfrm>
          <a:prstGeom prst="rect">
            <a:avLst/>
          </a:prstGeom>
        </p:spPr>
        <p:txBody>
          <a:bodyPr lIns="0" tIns="0" rIns="0" bIns="0"/>
          <a:lstStyle>
            <a:lvl1pPr marL="0" indent="0">
              <a:buNone/>
              <a:defRPr sz="3200" b="1" i="0">
                <a:solidFill>
                  <a:srgbClr val="EF9E54"/>
                </a:solidFill>
                <a:latin typeface="Arial" panose="020B0604020202020204" pitchFamily="34" charset="0"/>
                <a:cs typeface="Arial" panose="020B0604020202020204" pitchFamily="34" charset="0"/>
              </a:defRPr>
            </a:lvl1pPr>
          </a:lstStyle>
          <a:p>
            <a:endParaRPr lang="de-DE" dirty="0"/>
          </a:p>
        </p:txBody>
      </p:sp>
      <p:sp>
        <p:nvSpPr>
          <p:cNvPr id="5" name="Textplatzhalter 18">
            <a:extLst>
              <a:ext uri="{FF2B5EF4-FFF2-40B4-BE49-F238E27FC236}">
                <a16:creationId xmlns:a16="http://schemas.microsoft.com/office/drawing/2014/main" id="{00D11701-C05C-0843-9E88-4B617B7BD118}"/>
              </a:ext>
            </a:extLst>
          </p:cNvPr>
          <p:cNvSpPr>
            <a:spLocks noGrp="1"/>
          </p:cNvSpPr>
          <p:nvPr>
            <p:ph type="body" sz="quarter" idx="13" hasCustomPrompt="1"/>
          </p:nvPr>
        </p:nvSpPr>
        <p:spPr>
          <a:xfrm>
            <a:off x="887300" y="1912818"/>
            <a:ext cx="10610394" cy="3883418"/>
          </a:xfrm>
          <a:prstGeom prst="rect">
            <a:avLst/>
          </a:prstGeom>
        </p:spPr>
        <p:txBody>
          <a:bodyPr lIns="0" tIns="0" rIns="0" bIns="0"/>
          <a:lstStyle>
            <a:lvl1pPr marL="342000" marR="0" indent="-342900" defTabSz="914400" eaLnBrk="1" fontAlgn="auto" latinLnBrk="0" hangingPunct="1">
              <a:lnSpc>
                <a:spcPct val="100000"/>
              </a:lnSpc>
              <a:spcBef>
                <a:spcPts val="0"/>
              </a:spcBef>
              <a:spcAft>
                <a:spcPts val="300"/>
              </a:spcAft>
              <a:buClr>
                <a:srgbClr val="EF9E54"/>
              </a:buClr>
              <a:buSzTx/>
              <a:buFont typeface="Arial" panose="020B0604020202020204" pitchFamily="34" charset="0"/>
              <a:buChar char="•"/>
              <a:tabLst/>
              <a:defRPr sz="2000" b="0" i="0" baseline="0">
                <a:solidFill>
                  <a:schemeClr val="tx1">
                    <a:lumMod val="75000"/>
                    <a:lumOff val="25000"/>
                  </a:schemeClr>
                </a:solidFill>
                <a:latin typeface="Arial" panose="020B0604020202020204" pitchFamily="34" charset="0"/>
                <a:cs typeface="Arial" panose="020B0604020202020204" pitchFamily="34" charset="0"/>
              </a:defRPr>
            </a:lvl1pPr>
            <a:lvl2pPr marL="702000" indent="-342000">
              <a:spcBef>
                <a:spcPts val="0"/>
              </a:spcBef>
              <a:buFont typeface="Arial" panose="020B0604020202020204" pitchFamily="34" charset="0"/>
              <a:buChar char="•"/>
              <a:defRPr sz="1800" baseline="0">
                <a:solidFill>
                  <a:schemeClr val="tx1">
                    <a:lumMod val="75000"/>
                    <a:lumOff val="25000"/>
                  </a:schemeClr>
                </a:solidFill>
                <a:latin typeface="Arial" panose="020B0604020202020204" pitchFamily="34" charset="0"/>
                <a:cs typeface="Arial" panose="020B0604020202020204" pitchFamily="34" charset="0"/>
              </a:defRPr>
            </a:lvl2pPr>
            <a:lvl3pPr marL="982663" indent="-265113">
              <a:spcBef>
                <a:spcPts val="100"/>
              </a:spcBef>
              <a:buFont typeface="Symbol" panose="05050102010706020507" pitchFamily="18" charset="2"/>
              <a:buChar char="-"/>
              <a:defRPr sz="1600" baseline="0">
                <a:solidFill>
                  <a:schemeClr val="tx1">
                    <a:lumMod val="75000"/>
                    <a:lumOff val="25000"/>
                  </a:schemeClr>
                </a:solidFill>
                <a:latin typeface="Arial" panose="020B0604020202020204" pitchFamily="34" charset="0"/>
                <a:cs typeface="Arial" panose="020B0604020202020204" pitchFamily="34" charset="0"/>
              </a:defRPr>
            </a:lvl3pPr>
            <a:lvl4pPr marL="1258888" indent="-187325">
              <a:spcBef>
                <a:spcPts val="100"/>
              </a:spcBef>
              <a:buFont typeface="Arial" panose="020B0604020202020204" pitchFamily="34" charset="0"/>
              <a:buChar char="∙"/>
              <a:defRPr sz="1400" baseline="0">
                <a:solidFill>
                  <a:schemeClr val="tx1">
                    <a:lumMod val="75000"/>
                    <a:lumOff val="25000"/>
                  </a:schemeClr>
                </a:solidFill>
                <a:latin typeface="Arial" panose="020B0604020202020204" pitchFamily="34" charset="0"/>
                <a:cs typeface="Arial" panose="020B0604020202020204" pitchFamily="34" charset="0"/>
              </a:defRPr>
            </a:lvl4pPr>
          </a:lstStyle>
          <a:p>
            <a:pPr lvl="0"/>
            <a:r>
              <a:rPr lang="de-DE" dirty="0"/>
              <a:t>Textmasterformate durch Klicken bearbeiten</a:t>
            </a:r>
          </a:p>
          <a:p>
            <a:pPr marL="702000" lvl="1" indent="-342000">
              <a:buFont typeface="Arial" panose="020B0604020202020204" pitchFamily="34" charset="0"/>
              <a:buChar char="•"/>
            </a:pPr>
            <a:r>
              <a:rPr lang="de-DE" dirty="0"/>
              <a:t>Zweite Ebene</a:t>
            </a:r>
          </a:p>
          <a:p>
            <a:pPr lvl="2"/>
            <a:r>
              <a:rPr lang="de-DE" dirty="0"/>
              <a:t>Dritte Ebene</a:t>
            </a:r>
          </a:p>
          <a:p>
            <a:pPr lvl="3"/>
            <a:r>
              <a:rPr lang="de-DE" dirty="0"/>
              <a:t>Vierte Ebene</a:t>
            </a:r>
          </a:p>
        </p:txBody>
      </p:sp>
      <p:pic>
        <p:nvPicPr>
          <p:cNvPr id="6" name="Grafik 5">
            <a:extLst>
              <a:ext uri="{FF2B5EF4-FFF2-40B4-BE49-F238E27FC236}">
                <a16:creationId xmlns:a16="http://schemas.microsoft.com/office/drawing/2014/main" id="{5725EA8B-EC14-1843-8B72-02DB2AC78D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00058" y="6112077"/>
            <a:ext cx="1330887" cy="419209"/>
          </a:xfrm>
          <a:prstGeom prst="rect">
            <a:avLst/>
          </a:prstGeom>
        </p:spPr>
      </p:pic>
      <p:sp>
        <p:nvSpPr>
          <p:cNvPr id="7" name="Datumsplatzhalter 3"/>
          <p:cNvSpPr>
            <a:spLocks noGrp="1"/>
          </p:cNvSpPr>
          <p:nvPr>
            <p:ph type="dt" sz="half" idx="2"/>
          </p:nvPr>
        </p:nvSpPr>
        <p:spPr>
          <a:xfrm>
            <a:off x="6964218" y="6255607"/>
            <a:ext cx="4080442" cy="214569"/>
          </a:xfrm>
          <a:prstGeom prst="rect">
            <a:avLst/>
          </a:prstGeom>
        </p:spPr>
        <p:txBody>
          <a:bodyPr/>
          <a:lstStyle>
            <a:lvl1pPr algn="r">
              <a:defRPr sz="700">
                <a:solidFill>
                  <a:schemeClr val="bg2">
                    <a:lumMod val="50000"/>
                  </a:schemeClr>
                </a:solidFill>
                <a:latin typeface="Arial" panose="020B0604020202020204" pitchFamily="34" charset="0"/>
                <a:cs typeface="Arial" panose="020B0604020202020204" pitchFamily="34" charset="0"/>
              </a:defRPr>
            </a:lvl1pPr>
          </a:lstStyle>
          <a:p>
            <a:r>
              <a:rPr lang="de-DE" spc="-5"/>
              <a:t>AEH Zentrum für Arbeitsmedizin, Ergonomie und Hygiene │ Hans Muster │ 26.02.2019</a:t>
            </a:r>
            <a:endParaRPr lang="de-CH" dirty="0"/>
          </a:p>
        </p:txBody>
      </p:sp>
    </p:spTree>
    <p:extLst>
      <p:ext uri="{BB962C8B-B14F-4D97-AF65-F5344CB8AC3E}">
        <p14:creationId xmlns:p14="http://schemas.microsoft.com/office/powerpoint/2010/main" val="5952506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umsplatzhalter 3"/>
          <p:cNvSpPr>
            <a:spLocks noGrp="1"/>
          </p:cNvSpPr>
          <p:nvPr>
            <p:ph type="dt" sz="half" idx="2"/>
          </p:nvPr>
        </p:nvSpPr>
        <p:spPr>
          <a:xfrm>
            <a:off x="6964218" y="6255607"/>
            <a:ext cx="4080442" cy="214569"/>
          </a:xfrm>
          <a:prstGeom prst="rect">
            <a:avLst/>
          </a:prstGeom>
        </p:spPr>
        <p:txBody>
          <a:bodyPr/>
          <a:lstStyle>
            <a:lvl1pPr algn="r">
              <a:defRPr sz="700">
                <a:solidFill>
                  <a:schemeClr val="bg2">
                    <a:lumMod val="50000"/>
                  </a:schemeClr>
                </a:solidFill>
                <a:latin typeface="Arial" panose="020B0604020202020204" pitchFamily="34" charset="0"/>
                <a:cs typeface="Arial" panose="020B0604020202020204" pitchFamily="34" charset="0"/>
              </a:defRPr>
            </a:lvl1pPr>
          </a:lstStyle>
          <a:p>
            <a:r>
              <a:rPr lang="de-DE" spc="-5" dirty="0"/>
              <a:t>AEH Zentrum für Arbeitsmedizin, Ergonomie und Hygiene │ Tanja Vitale│ 26.02.2019</a:t>
            </a:r>
            <a:endParaRPr lang="de-CH" dirty="0"/>
          </a:p>
        </p:txBody>
      </p:sp>
      <p:sp>
        <p:nvSpPr>
          <p:cNvPr id="5" name="Foliennummernplatzhalter 5"/>
          <p:cNvSpPr txBox="1">
            <a:spLocks/>
          </p:cNvSpPr>
          <p:nvPr userDrawn="1"/>
        </p:nvSpPr>
        <p:spPr>
          <a:xfrm>
            <a:off x="11182832" y="6255607"/>
            <a:ext cx="368792" cy="214569"/>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0C60A68E-BC88-44A5-B0C3-6F43BC100C4D}" type="slidenum">
              <a:rPr lang="de-CH" sz="700" b="1" smtClean="0">
                <a:latin typeface="Arial" panose="020B0604020202020204" pitchFamily="34" charset="0"/>
                <a:cs typeface="Arial" panose="020B0604020202020204" pitchFamily="34" charset="0"/>
              </a:rPr>
              <a:pPr algn="r"/>
              <a:t>‹N°›</a:t>
            </a:fld>
            <a:endParaRPr lang="de-CH" sz="7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37734463"/>
      </p:ext>
    </p:extLst>
  </p:cSld>
  <p:clrMap bg1="lt1" tx1="dk1" bg2="lt2" tx2="dk2" accent1="accent1" accent2="accent2" accent3="accent3" accent4="accent4" accent5="accent5" accent6="accent6" hlink="hlink" folHlink="folHlink"/>
  <p:sldLayoutIdLst>
    <p:sldLayoutId id="2147483654" r:id="rId1"/>
    <p:sldLayoutId id="2147483650" r:id="rId2"/>
    <p:sldLayoutId id="2147483651" r:id="rId3"/>
    <p:sldLayoutId id="2147483702" r:id="rId4"/>
    <p:sldLayoutId id="2147483703" r:id="rId5"/>
  </p:sldLayoutIdLs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pc="-5" dirty="0"/>
              <a:t>AEH Zentrum für Arbeitsmedizin, Ergonomie und Hygiene │ Tanja Vitale│ 26.02.2019</a:t>
            </a:r>
            <a:endParaRPr lang="de-CH" dirty="0"/>
          </a:p>
        </p:txBody>
      </p:sp>
      <p:sp>
        <p:nvSpPr>
          <p:cNvPr id="3" name="Textplatzhalter 2"/>
          <p:cNvSpPr>
            <a:spLocks noGrp="1"/>
          </p:cNvSpPr>
          <p:nvPr>
            <p:ph type="body" sz="quarter" idx="11"/>
          </p:nvPr>
        </p:nvSpPr>
        <p:spPr/>
        <p:txBody>
          <a:bodyPr/>
          <a:lstStyle/>
          <a:p>
            <a:r>
              <a:rPr lang="de-CH" dirty="0" smtClean="0"/>
              <a:t>Cours SIBE </a:t>
            </a:r>
            <a:r>
              <a:rPr lang="de-CH" dirty="0"/>
              <a:t>2023:</a:t>
            </a:r>
          </a:p>
          <a:p>
            <a:r>
              <a:rPr lang="de-CH" dirty="0" err="1" smtClean="0"/>
              <a:t>Rôle</a:t>
            </a:r>
            <a:r>
              <a:rPr lang="de-CH" dirty="0" smtClean="0"/>
              <a:t> du SIBE et </a:t>
            </a:r>
            <a:r>
              <a:rPr lang="de-CH" dirty="0" err="1" smtClean="0"/>
              <a:t>protection</a:t>
            </a:r>
            <a:r>
              <a:rPr lang="de-CH" dirty="0" smtClean="0"/>
              <a:t> de la </a:t>
            </a:r>
            <a:r>
              <a:rPr lang="de-CH" dirty="0" err="1" smtClean="0"/>
              <a:t>maternité</a:t>
            </a:r>
            <a:endParaRPr lang="de-CH" dirty="0"/>
          </a:p>
        </p:txBody>
      </p:sp>
    </p:spTree>
    <p:extLst>
      <p:ext uri="{BB962C8B-B14F-4D97-AF65-F5344CB8AC3E}">
        <p14:creationId xmlns:p14="http://schemas.microsoft.com/office/powerpoint/2010/main" val="8574644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fr-CH" dirty="0"/>
              <a:t>Exemple d’accident</a:t>
            </a:r>
          </a:p>
        </p:txBody>
      </p:sp>
      <p:sp>
        <p:nvSpPr>
          <p:cNvPr id="4" name="Datumsplatzhalter 3"/>
          <p:cNvSpPr>
            <a:spLocks noGrp="1"/>
          </p:cNvSpPr>
          <p:nvPr>
            <p:ph type="dt" sz="half" idx="2"/>
          </p:nvPr>
        </p:nvSpPr>
        <p:spPr/>
        <p:txBody>
          <a:bodyPr/>
          <a:lstStyle/>
          <a:p>
            <a:r>
              <a:rPr lang="fr-CH" spc="-5" dirty="0"/>
              <a:t>AEH </a:t>
            </a:r>
            <a:r>
              <a:rPr lang="fr-CH" spc="-5" dirty="0" err="1"/>
              <a:t>Zentrum</a:t>
            </a:r>
            <a:r>
              <a:rPr lang="fr-CH" spc="-5" dirty="0"/>
              <a:t> </a:t>
            </a:r>
            <a:r>
              <a:rPr lang="fr-CH" spc="-5" dirty="0" err="1"/>
              <a:t>für</a:t>
            </a:r>
            <a:r>
              <a:rPr lang="fr-CH" spc="-5" dirty="0"/>
              <a:t> </a:t>
            </a:r>
            <a:r>
              <a:rPr lang="fr-CH" spc="-5" dirty="0" err="1"/>
              <a:t>Arbeitsmedizin</a:t>
            </a:r>
            <a:r>
              <a:rPr lang="fr-CH" spc="-5" dirty="0"/>
              <a:t>, Ergonomie </a:t>
            </a:r>
            <a:r>
              <a:rPr lang="fr-CH" spc="-5" dirty="0" err="1"/>
              <a:t>und</a:t>
            </a:r>
            <a:r>
              <a:rPr lang="fr-CH" spc="-5" dirty="0"/>
              <a:t> </a:t>
            </a:r>
            <a:r>
              <a:rPr lang="fr-CH" spc="-5" dirty="0" err="1"/>
              <a:t>Hygiene</a:t>
            </a:r>
            <a:r>
              <a:rPr lang="fr-CH" spc="-5" dirty="0"/>
              <a:t> │ 26.02.2019</a:t>
            </a:r>
            <a:endParaRPr lang="fr-CH" dirty="0"/>
          </a:p>
        </p:txBody>
      </p:sp>
      <p:pic>
        <p:nvPicPr>
          <p:cNvPr id="5" name="Picture 1027" descr="I:\Mitarbeiterinformation\Literatur\Gesetze\Gerichtsfälle\Pickelunfall.jpg"/>
          <p:cNvPicPr>
            <a:picLocks noChangeAspect="1" noChangeArrowheads="1"/>
          </p:cNvPicPr>
          <p:nvPr/>
        </p:nvPicPr>
        <p:blipFill>
          <a:blip r:embed="rId3" cstate="print"/>
          <a:srcRect/>
          <a:stretch>
            <a:fillRect/>
          </a:stretch>
        </p:blipFill>
        <p:spPr bwMode="auto">
          <a:xfrm>
            <a:off x="4936923" y="610151"/>
            <a:ext cx="6690970" cy="5564052"/>
          </a:xfrm>
          <a:prstGeom prst="rect">
            <a:avLst/>
          </a:prstGeom>
          <a:noFill/>
          <a:ln w="9525">
            <a:noFill/>
            <a:miter lim="800000"/>
            <a:headEnd/>
            <a:tailEnd/>
          </a:ln>
        </p:spPr>
      </p:pic>
      <p:sp>
        <p:nvSpPr>
          <p:cNvPr id="6" name="Textfeld 5"/>
          <p:cNvSpPr txBox="1"/>
          <p:nvPr/>
        </p:nvSpPr>
        <p:spPr>
          <a:xfrm>
            <a:off x="1402756" y="2869861"/>
            <a:ext cx="3018710" cy="1674194"/>
          </a:xfrm>
          <a:prstGeom prst="rect">
            <a:avLst/>
          </a:prstGeom>
          <a:noFill/>
        </p:spPr>
        <p:txBody>
          <a:bodyPr wrap="square" lIns="0" tIns="0" rIns="0" bIns="0" rtlCol="0">
            <a:noAutofit/>
          </a:bodyPr>
          <a:lstStyle/>
          <a:p>
            <a:r>
              <a:rPr lang="fr-CH" sz="2400" b="1" dirty="0"/>
              <a:t>Un ouvrier frappé à la tête par une pioche:</a:t>
            </a:r>
          </a:p>
          <a:p>
            <a:r>
              <a:rPr lang="fr-CH" sz="2400" b="1" dirty="0"/>
              <a:t>Directeur coupable</a:t>
            </a:r>
          </a:p>
        </p:txBody>
      </p:sp>
    </p:spTree>
    <p:extLst>
      <p:ext uri="{BB962C8B-B14F-4D97-AF65-F5344CB8AC3E}">
        <p14:creationId xmlns:p14="http://schemas.microsoft.com/office/powerpoint/2010/main" val="16452019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fr-CH" dirty="0"/>
              <a:t>Travail de groupe </a:t>
            </a:r>
          </a:p>
        </p:txBody>
      </p:sp>
      <p:sp>
        <p:nvSpPr>
          <p:cNvPr id="3" name="Textplatzhalter 2"/>
          <p:cNvSpPr>
            <a:spLocks noGrp="1"/>
          </p:cNvSpPr>
          <p:nvPr>
            <p:ph type="body" sz="quarter" idx="13"/>
          </p:nvPr>
        </p:nvSpPr>
        <p:spPr>
          <a:xfrm>
            <a:off x="887300" y="1912818"/>
            <a:ext cx="5552411" cy="3883418"/>
          </a:xfrm>
        </p:spPr>
        <p:txBody>
          <a:bodyPr/>
          <a:lstStyle/>
          <a:p>
            <a:r>
              <a:rPr lang="fr-CH" dirty="0"/>
              <a:t>Veuillez inscrire sur 4 panneaux les tâches / responsabilités selon les 4 différentes position:</a:t>
            </a:r>
          </a:p>
          <a:p>
            <a:pPr marL="0" indent="0">
              <a:buNone/>
            </a:pPr>
            <a:endParaRPr lang="fr-CH" dirty="0"/>
          </a:p>
          <a:p>
            <a:pPr lvl="1"/>
            <a:r>
              <a:rPr lang="fr-CH" dirty="0"/>
              <a:t>Direction</a:t>
            </a:r>
          </a:p>
          <a:p>
            <a:pPr lvl="1"/>
            <a:r>
              <a:rPr lang="fr-CH" dirty="0"/>
              <a:t>Cadres</a:t>
            </a:r>
          </a:p>
          <a:p>
            <a:pPr lvl="1"/>
            <a:r>
              <a:rPr lang="fr-CH" dirty="0"/>
              <a:t>Collaborateurs</a:t>
            </a:r>
          </a:p>
          <a:p>
            <a:pPr lvl="1"/>
            <a:r>
              <a:rPr lang="fr-CH" dirty="0"/>
              <a:t>PERCO</a:t>
            </a:r>
          </a:p>
          <a:p>
            <a:endParaRPr lang="fr-CH" dirty="0"/>
          </a:p>
          <a:p>
            <a:endParaRPr lang="de-CH" dirty="0"/>
          </a:p>
        </p:txBody>
      </p:sp>
      <p:sp>
        <p:nvSpPr>
          <p:cNvPr id="4" name="Datumsplatzhalter 3"/>
          <p:cNvSpPr>
            <a:spLocks noGrp="1"/>
          </p:cNvSpPr>
          <p:nvPr>
            <p:ph type="dt" sz="half" idx="2"/>
          </p:nvPr>
        </p:nvSpPr>
        <p:spPr/>
        <p:txBody>
          <a:bodyPr/>
          <a:lstStyle/>
          <a:p>
            <a:r>
              <a:rPr lang="de-DE" spc="-5"/>
              <a:t>AEH Zentrum für Arbeitsmedizin, Ergonomie und Hygiene │ Cristina Galizia │ 26.02.2019</a:t>
            </a:r>
            <a:endParaRPr lang="de-CH" dirty="0"/>
          </a:p>
        </p:txBody>
      </p:sp>
      <p:pic>
        <p:nvPicPr>
          <p:cNvPr id="5" name="Grafik 4"/>
          <p:cNvPicPr>
            <a:picLocks noChangeAspect="1"/>
          </p:cNvPicPr>
          <p:nvPr/>
        </p:nvPicPr>
        <p:blipFill>
          <a:blip r:embed="rId2"/>
          <a:stretch>
            <a:fillRect/>
          </a:stretch>
        </p:blipFill>
        <p:spPr>
          <a:xfrm>
            <a:off x="6852138" y="2449277"/>
            <a:ext cx="4645555" cy="2810500"/>
          </a:xfrm>
          <a:prstGeom prst="rect">
            <a:avLst/>
          </a:prstGeom>
        </p:spPr>
      </p:pic>
    </p:spTree>
    <p:extLst>
      <p:ext uri="{BB962C8B-B14F-4D97-AF65-F5344CB8AC3E}">
        <p14:creationId xmlns:p14="http://schemas.microsoft.com/office/powerpoint/2010/main" val="3044562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6"/>
          </p:nvPr>
        </p:nvSpPr>
        <p:spPr/>
        <p:txBody>
          <a:bodyPr/>
          <a:lstStyle/>
          <a:p>
            <a:r>
              <a:rPr lang="de-CH" dirty="0" err="1" smtClean="0"/>
              <a:t>Tâches</a:t>
            </a:r>
            <a:r>
              <a:rPr lang="de-CH" dirty="0" smtClean="0"/>
              <a:t> </a:t>
            </a:r>
            <a:r>
              <a:rPr lang="de-CH" dirty="0"/>
              <a:t>SIBE 2023</a:t>
            </a:r>
          </a:p>
        </p:txBody>
      </p:sp>
      <p:sp>
        <p:nvSpPr>
          <p:cNvPr id="4" name="Datumsplatzhalter 3"/>
          <p:cNvSpPr>
            <a:spLocks noGrp="1"/>
          </p:cNvSpPr>
          <p:nvPr>
            <p:ph type="dt" sz="half" idx="2"/>
          </p:nvPr>
        </p:nvSpPr>
        <p:spPr/>
        <p:txBody>
          <a:bodyPr/>
          <a:lstStyle/>
          <a:p>
            <a:r>
              <a:rPr lang="de-DE" spc="-5"/>
              <a:t>AEH Zentrum für Arbeitsmedizin, Ergonomie und Hygiene │ Tanja Vitale│ 26.02.2019</a:t>
            </a:r>
            <a:endParaRPr lang="de-CH" dirty="0"/>
          </a:p>
        </p:txBody>
      </p:sp>
      <p:graphicFrame>
        <p:nvGraphicFramePr>
          <p:cNvPr id="12" name="Tableau 11"/>
          <p:cNvGraphicFramePr>
            <a:graphicFrameLocks noGrp="1"/>
          </p:cNvGraphicFramePr>
          <p:nvPr>
            <p:extLst>
              <p:ext uri="{D42A27DB-BD31-4B8C-83A1-F6EECF244321}">
                <p14:modId xmlns:p14="http://schemas.microsoft.com/office/powerpoint/2010/main" val="1263376872"/>
              </p:ext>
            </p:extLst>
          </p:nvPr>
        </p:nvGraphicFramePr>
        <p:xfrm>
          <a:off x="887299" y="3678767"/>
          <a:ext cx="9700260" cy="2240280"/>
        </p:xfrm>
        <a:graphic>
          <a:graphicData uri="http://schemas.openxmlformats.org/drawingml/2006/table">
            <a:tbl>
              <a:tblPr firstRow="1" firstCol="1" lastRow="1" lastCol="1" bandRow="1" bandCol="1"/>
              <a:tblGrid>
                <a:gridCol w="2583180">
                  <a:extLst>
                    <a:ext uri="{9D8B030D-6E8A-4147-A177-3AD203B41FA5}">
                      <a16:colId xmlns:a16="http://schemas.microsoft.com/office/drawing/2014/main" val="2370131376"/>
                    </a:ext>
                  </a:extLst>
                </a:gridCol>
                <a:gridCol w="7117080">
                  <a:extLst>
                    <a:ext uri="{9D8B030D-6E8A-4147-A177-3AD203B41FA5}">
                      <a16:colId xmlns:a16="http://schemas.microsoft.com/office/drawing/2014/main" val="2738949729"/>
                    </a:ext>
                  </a:extLst>
                </a:gridCol>
              </a:tblGrid>
              <a:tr h="0">
                <a:tc>
                  <a:txBody>
                    <a:bodyPr/>
                    <a:lstStyle/>
                    <a:p>
                      <a:pPr>
                        <a:spcAft>
                          <a:spcPts val="0"/>
                        </a:spcAft>
                      </a:pPr>
                      <a:r>
                        <a:rPr lang="fr-FR" sz="1200" b="1">
                          <a:effectLst/>
                          <a:latin typeface="Arial" panose="020B0604020202020204" pitchFamily="34" charset="0"/>
                          <a:ea typeface="Times New Roman" panose="02020603050405020304" pitchFamily="18" charset="0"/>
                          <a:cs typeface="Times New Roman" panose="02020603050405020304" pitchFamily="18" charset="0"/>
                        </a:rPr>
                        <a:t> </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fr-FR" sz="1200" b="1">
                          <a:effectLst/>
                          <a:latin typeface="Arial" panose="020B0604020202020204" pitchFamily="34" charset="0"/>
                          <a:ea typeface="Times New Roman" panose="02020603050405020304" pitchFamily="18" charset="0"/>
                          <a:cs typeface="Times New Roman" panose="02020603050405020304" pitchFamily="18" charset="0"/>
                        </a:rPr>
                        <a:t>Chapitre du manuel </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fr-FR" sz="1200" b="1">
                          <a:effectLst/>
                          <a:latin typeface="Arial" panose="020B0604020202020204" pitchFamily="34" charset="0"/>
                          <a:ea typeface="Times New Roman" panose="02020603050405020304" pitchFamily="18" charset="0"/>
                          <a:cs typeface="Times New Roman" panose="02020603050405020304" pitchFamily="18" charset="0"/>
                        </a:rPr>
                        <a:t> </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fr-FR" sz="1200" b="1">
                          <a:effectLst/>
                          <a:latin typeface="Arial" panose="020B0604020202020204" pitchFamily="34" charset="0"/>
                          <a:ea typeface="Times New Roman" panose="02020603050405020304" pitchFamily="18" charset="0"/>
                          <a:cs typeface="Times New Roman" panose="02020603050405020304" pitchFamily="18" charset="0"/>
                        </a:rPr>
                        <a:t> </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fr-FR" sz="1200" b="1">
                          <a:effectLst/>
                          <a:latin typeface="Arial" panose="020B0604020202020204" pitchFamily="34" charset="0"/>
                          <a:ea typeface="Times New Roman" panose="02020603050405020304" pitchFamily="18" charset="0"/>
                          <a:cs typeface="Times New Roman" panose="02020603050405020304" pitchFamily="18" charset="0"/>
                        </a:rPr>
                        <a:t> </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fr-FR" sz="1200" b="1">
                          <a:effectLst/>
                          <a:latin typeface="Arial" panose="020B0604020202020204" pitchFamily="34" charset="0"/>
                          <a:ea typeface="Times New Roman" panose="02020603050405020304" pitchFamily="18" charset="0"/>
                          <a:cs typeface="Times New Roman" panose="02020603050405020304" pitchFamily="18" charset="0"/>
                        </a:rPr>
                        <a:t>Tâches en 2023</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fr-FR" sz="1200" b="1">
                          <a:effectLst/>
                          <a:latin typeface="Arial" panose="020B0604020202020204" pitchFamily="34" charset="0"/>
                          <a:ea typeface="Times New Roman" panose="02020603050405020304" pitchFamily="18" charset="0"/>
                          <a:cs typeface="Times New Roman" panose="02020603050405020304" pitchFamily="18" charset="0"/>
                        </a:rPr>
                        <a:t> </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6643916"/>
                  </a:ext>
                </a:extLst>
              </a:tr>
              <a:tr h="391795">
                <a:tc>
                  <a:txBody>
                    <a:bodyPr/>
                    <a:lstStyle/>
                    <a:p>
                      <a:pPr>
                        <a:spcAft>
                          <a:spcPts val="0"/>
                        </a:spcAft>
                      </a:pPr>
                      <a:r>
                        <a:rPr lang="fr-FR" sz="1100" b="1">
                          <a:effectLst/>
                          <a:latin typeface="Arial" panose="020B0604020202020204" pitchFamily="34" charset="0"/>
                          <a:ea typeface="Times New Roman" panose="02020603050405020304" pitchFamily="18" charset="0"/>
                          <a:cs typeface="Times New Roman" panose="02020603050405020304" pitchFamily="18" charset="0"/>
                        </a:rPr>
                        <a:t>1.   Lignes directrices /</a:t>
                      </a:r>
                      <a:br>
                        <a:rPr lang="fr-FR" sz="1100" b="1">
                          <a:effectLst/>
                          <a:latin typeface="Arial" panose="020B0604020202020204" pitchFamily="34" charset="0"/>
                          <a:ea typeface="Times New Roman" panose="02020603050405020304" pitchFamily="18" charset="0"/>
                          <a:cs typeface="Times New Roman" panose="02020603050405020304" pitchFamily="18" charset="0"/>
                        </a:rPr>
                      </a:br>
                      <a:r>
                        <a:rPr lang="fr-FR" sz="1100" b="1">
                          <a:effectLst/>
                          <a:latin typeface="Arial" panose="020B0604020202020204" pitchFamily="34" charset="0"/>
                          <a:ea typeface="Times New Roman" panose="02020603050405020304" pitchFamily="18" charset="0"/>
                          <a:cs typeface="Times New Roman" panose="02020603050405020304" pitchFamily="18" charset="0"/>
                        </a:rPr>
                        <a:t>Objectifs de sécurité</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0"/>
                        </a:spcAft>
                        <a:buFont typeface="Symbol" panose="05050102010706020507" pitchFamily="18" charset="2"/>
                        <a:buChar char=""/>
                        <a:tabLst>
                          <a:tab pos="457200" algn="l"/>
                        </a:tabLst>
                      </a:pPr>
                      <a:r>
                        <a:rPr lang="fr-FR" sz="1100">
                          <a:effectLst/>
                          <a:latin typeface="Arial" panose="020B0604020202020204" pitchFamily="34" charset="0"/>
                          <a:ea typeface="Times New Roman" panose="02020603050405020304" pitchFamily="18" charset="0"/>
                          <a:cs typeface="Times New Roman" panose="02020603050405020304" pitchFamily="18" charset="0"/>
                        </a:rPr>
                        <a:t>Adapter les les lignes directrices de la solution de branche à sa propre unité organisationnelle, en discuter avec sa direction et faire connaître les lignes directrices à tous les collaborateurs/-trices..</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spcAft>
                          <a:spcPts val="0"/>
                        </a:spcAft>
                        <a:buFont typeface="Symbol" panose="05050102010706020507" pitchFamily="18" charset="2"/>
                        <a:buChar char=""/>
                        <a:tabLst>
                          <a:tab pos="457200" algn="l"/>
                        </a:tabLst>
                      </a:pPr>
                      <a:r>
                        <a:rPr lang="fr-FR" sz="1100">
                          <a:effectLst/>
                          <a:latin typeface="Arial" panose="020B0604020202020204" pitchFamily="34" charset="0"/>
                          <a:ea typeface="Times New Roman" panose="02020603050405020304" pitchFamily="18" charset="0"/>
                          <a:cs typeface="Times New Roman" panose="02020603050405020304" pitchFamily="18" charset="0"/>
                        </a:rPr>
                        <a:t>- Définissez chaque année 1 à 3 objectifs de sécurité spécifiques avec vos supérieurs : que voulez-vous atteindre en matière de sécurité et de protection de la santé au cours de l'année ?</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spcAft>
                          <a:spcPts val="0"/>
                        </a:spcAft>
                        <a:buFont typeface="Symbol" panose="05050102010706020507" pitchFamily="18" charset="2"/>
                        <a:buChar char=""/>
                        <a:tabLst>
                          <a:tab pos="457200" algn="l"/>
                        </a:tabLst>
                      </a:pPr>
                      <a:r>
                        <a:rPr lang="fr-FR" sz="1100">
                          <a:effectLst/>
                          <a:latin typeface="Arial" panose="020B0604020202020204" pitchFamily="34" charset="0"/>
                          <a:ea typeface="Times New Roman" panose="02020603050405020304" pitchFamily="18" charset="0"/>
                          <a:cs typeface="Times New Roman" panose="02020603050405020304" pitchFamily="18" charset="0"/>
                        </a:rPr>
                        <a:t>- Définissez un objectif pour votre mission de sécurité dans votre propre convention d'objectifs.</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08767511"/>
                  </a:ext>
                </a:extLst>
              </a:tr>
              <a:tr h="0">
                <a:tc>
                  <a:txBody>
                    <a:bodyPr/>
                    <a:lstStyle/>
                    <a:p>
                      <a:pPr>
                        <a:spcAft>
                          <a:spcPts val="0"/>
                        </a:spcAft>
                      </a:pPr>
                      <a:r>
                        <a:rPr lang="fr-FR" sz="1100" b="1">
                          <a:effectLst/>
                          <a:latin typeface="Arial" panose="020B0604020202020204" pitchFamily="34" charset="0"/>
                          <a:ea typeface="Times New Roman" panose="02020603050405020304" pitchFamily="18" charset="0"/>
                          <a:cs typeface="Times New Roman" panose="02020603050405020304" pitchFamily="18" charset="0"/>
                        </a:rPr>
                        <a:t>2.   Organisation de la sécurité</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0"/>
                        </a:spcAft>
                        <a:buFont typeface="Symbol" panose="05050102010706020507" pitchFamily="18" charset="2"/>
                        <a:buChar char=""/>
                        <a:tabLst>
                          <a:tab pos="457200" algn="l"/>
                        </a:tabLst>
                      </a:pPr>
                      <a:r>
                        <a:rPr lang="fr-FR" sz="1100">
                          <a:effectLst/>
                          <a:latin typeface="Arial" panose="020B0604020202020204" pitchFamily="34" charset="0"/>
                          <a:ea typeface="Times New Roman" panose="02020603050405020304" pitchFamily="18" charset="0"/>
                          <a:cs typeface="Times New Roman" panose="02020603050405020304" pitchFamily="18" charset="0"/>
                        </a:rPr>
                        <a:t>Adaptation et signature du descriptif de la fonction de PERCO si cela n’a pas encore été fait</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spcAft>
                          <a:spcPts val="0"/>
                        </a:spcAft>
                        <a:buFont typeface="Symbol" panose="05050102010706020507" pitchFamily="18" charset="2"/>
                        <a:buChar char=""/>
                        <a:tabLst>
                          <a:tab pos="457200" algn="l"/>
                        </a:tabLst>
                      </a:pPr>
                      <a:r>
                        <a:rPr lang="fr-FR" sz="1100">
                          <a:effectLst/>
                          <a:latin typeface="Arial" panose="020B0604020202020204" pitchFamily="34" charset="0"/>
                          <a:ea typeface="Times New Roman" panose="02020603050405020304" pitchFamily="18" charset="0"/>
                          <a:cs typeface="Times New Roman" panose="02020603050405020304" pitchFamily="18" charset="0"/>
                        </a:rPr>
                        <a:t>Créez un organigramme de votre organisation de la sécurité qui montre comment la responsabilité incombe à la direction et qui illustre également votre position.</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7129541"/>
                  </a:ext>
                </a:extLst>
              </a:tr>
              <a:tr h="0">
                <a:tc>
                  <a:txBody>
                    <a:bodyPr/>
                    <a:lstStyle/>
                    <a:p>
                      <a:pPr>
                        <a:spcAft>
                          <a:spcPts val="0"/>
                        </a:spcAft>
                      </a:pPr>
                      <a:endParaRPr lang="fr-CH"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0"/>
                        </a:spcAft>
                        <a:buFont typeface="Symbol" panose="05050102010706020507" pitchFamily="18" charset="2"/>
                        <a:buChar char=""/>
                      </a:pPr>
                      <a:endParaRPr lang="fr-CH"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7284899"/>
                  </a:ext>
                </a:extLst>
              </a:tr>
            </a:tbl>
          </a:graphicData>
        </a:graphic>
      </p:graphicFrame>
      <p:sp>
        <p:nvSpPr>
          <p:cNvPr id="13" name="Rectangle 5"/>
          <p:cNvSpPr>
            <a:spLocks noChangeArrowheads="1"/>
          </p:cNvSpPr>
          <p:nvPr/>
        </p:nvSpPr>
        <p:spPr bwMode="auto">
          <a:xfrm>
            <a:off x="1263122" y="32067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pic>
        <p:nvPicPr>
          <p:cNvPr id="15" name="Image 14"/>
          <p:cNvPicPr>
            <a:picLocks noChangeAspect="1"/>
          </p:cNvPicPr>
          <p:nvPr/>
        </p:nvPicPr>
        <p:blipFill>
          <a:blip r:embed="rId2"/>
          <a:stretch>
            <a:fillRect/>
          </a:stretch>
        </p:blipFill>
        <p:spPr>
          <a:xfrm>
            <a:off x="6993938" y="739833"/>
            <a:ext cx="4503755" cy="2756900"/>
          </a:xfrm>
          <a:prstGeom prst="rect">
            <a:avLst/>
          </a:prstGeom>
        </p:spPr>
      </p:pic>
    </p:spTree>
    <p:extLst>
      <p:ext uri="{BB962C8B-B14F-4D97-AF65-F5344CB8AC3E}">
        <p14:creationId xmlns:p14="http://schemas.microsoft.com/office/powerpoint/2010/main" val="21158687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6"/>
          </p:nvPr>
        </p:nvSpPr>
        <p:spPr/>
        <p:txBody>
          <a:bodyPr/>
          <a:lstStyle/>
          <a:p>
            <a:r>
              <a:rPr lang="de-CH" dirty="0"/>
              <a:t>Aufgaben 2023</a:t>
            </a:r>
          </a:p>
        </p:txBody>
      </p:sp>
      <p:sp>
        <p:nvSpPr>
          <p:cNvPr id="4" name="Datumsplatzhalter 3"/>
          <p:cNvSpPr>
            <a:spLocks noGrp="1"/>
          </p:cNvSpPr>
          <p:nvPr>
            <p:ph type="dt" sz="half" idx="2"/>
          </p:nvPr>
        </p:nvSpPr>
        <p:spPr/>
        <p:txBody>
          <a:bodyPr/>
          <a:lstStyle/>
          <a:p>
            <a:r>
              <a:rPr lang="de-DE" spc="-5"/>
              <a:t>AEH Zentrum für Arbeitsmedizin, Ergonomie und Hygiene │ Tanja Vitale│ 26.02.2019</a:t>
            </a:r>
            <a:endParaRPr lang="de-CH" dirty="0"/>
          </a:p>
        </p:txBody>
      </p:sp>
      <p:graphicFrame>
        <p:nvGraphicFramePr>
          <p:cNvPr id="2" name="Tableau 1"/>
          <p:cNvGraphicFramePr>
            <a:graphicFrameLocks noGrp="1"/>
          </p:cNvGraphicFramePr>
          <p:nvPr>
            <p:extLst>
              <p:ext uri="{D42A27DB-BD31-4B8C-83A1-F6EECF244321}">
                <p14:modId xmlns:p14="http://schemas.microsoft.com/office/powerpoint/2010/main" val="827786935"/>
              </p:ext>
            </p:extLst>
          </p:nvPr>
        </p:nvGraphicFramePr>
        <p:xfrm>
          <a:off x="887299" y="3585003"/>
          <a:ext cx="9700260" cy="2514600"/>
        </p:xfrm>
        <a:graphic>
          <a:graphicData uri="http://schemas.openxmlformats.org/drawingml/2006/table">
            <a:tbl>
              <a:tblPr firstRow="1" firstCol="1" lastRow="1" lastCol="1" bandRow="1" bandCol="1"/>
              <a:tblGrid>
                <a:gridCol w="2583180">
                  <a:extLst>
                    <a:ext uri="{9D8B030D-6E8A-4147-A177-3AD203B41FA5}">
                      <a16:colId xmlns:a16="http://schemas.microsoft.com/office/drawing/2014/main" val="2449355444"/>
                    </a:ext>
                  </a:extLst>
                </a:gridCol>
                <a:gridCol w="7117080">
                  <a:extLst>
                    <a:ext uri="{9D8B030D-6E8A-4147-A177-3AD203B41FA5}">
                      <a16:colId xmlns:a16="http://schemas.microsoft.com/office/drawing/2014/main" val="1039227212"/>
                    </a:ext>
                  </a:extLst>
                </a:gridCol>
              </a:tblGrid>
              <a:tr h="0">
                <a:tc>
                  <a:txBody>
                    <a:bodyPr/>
                    <a:lstStyle/>
                    <a:p>
                      <a:pPr>
                        <a:spcAft>
                          <a:spcPts val="0"/>
                        </a:spcAft>
                      </a:pPr>
                      <a:r>
                        <a:rPr lang="fr-FR" sz="1100" b="1">
                          <a:effectLst/>
                          <a:latin typeface="Arial" panose="020B0604020202020204" pitchFamily="34" charset="0"/>
                          <a:ea typeface="Times New Roman" panose="02020603050405020304" pitchFamily="18" charset="0"/>
                          <a:cs typeface="Times New Roman" panose="02020603050405020304" pitchFamily="18" charset="0"/>
                        </a:rPr>
                        <a:t>3.   Formation, instruction,</a:t>
                      </a:r>
                      <a:br>
                        <a:rPr lang="fr-FR" sz="1100" b="1">
                          <a:effectLst/>
                          <a:latin typeface="Arial" panose="020B0604020202020204" pitchFamily="34" charset="0"/>
                          <a:ea typeface="Times New Roman" panose="02020603050405020304" pitchFamily="18" charset="0"/>
                          <a:cs typeface="Times New Roman" panose="02020603050405020304" pitchFamily="18" charset="0"/>
                        </a:rPr>
                      </a:br>
                      <a:r>
                        <a:rPr lang="fr-FR" sz="1100" b="1">
                          <a:effectLst/>
                          <a:latin typeface="Arial" panose="020B0604020202020204" pitchFamily="34" charset="0"/>
                          <a:ea typeface="Times New Roman" panose="02020603050405020304" pitchFamily="18" charset="0"/>
                          <a:cs typeface="Times New Roman" panose="02020603050405020304" pitchFamily="18" charset="0"/>
                        </a:rPr>
                        <a:t>information</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0"/>
                        </a:spcAft>
                        <a:buFont typeface="Symbol" panose="05050102010706020507" pitchFamily="18" charset="2"/>
                        <a:buChar char=""/>
                      </a:pPr>
                      <a:r>
                        <a:rPr lang="fr-FR" sz="1100">
                          <a:effectLst/>
                          <a:latin typeface="Arial" panose="020B0604020202020204" pitchFamily="34" charset="0"/>
                          <a:ea typeface="Times New Roman" panose="02020603050405020304" pitchFamily="18" charset="0"/>
                          <a:cs typeface="Times New Roman" panose="02020603050405020304" pitchFamily="18" charset="0"/>
                        </a:rPr>
                        <a:t>Informer tous les collaborateurs/collaboratrices sur la solution de branche, avant tout les nouveaux collaborateurs/collaboratrices</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p>
                      <a:pPr marL="45720">
                        <a:spcAft>
                          <a:spcPts val="0"/>
                        </a:spcAft>
                      </a:pPr>
                      <a:r>
                        <a:rPr lang="fr-FR" sz="1100">
                          <a:effectLst/>
                          <a:latin typeface="Arial" panose="020B0604020202020204" pitchFamily="34" charset="0"/>
                          <a:ea typeface="Times New Roman" panose="02020603050405020304" pitchFamily="18" charset="0"/>
                          <a:cs typeface="Times New Roman" panose="02020603050405020304" pitchFamily="18" charset="0"/>
                        </a:rPr>
                        <a:t> </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spcAft>
                          <a:spcPts val="0"/>
                        </a:spcAft>
                        <a:buFont typeface="Symbol" panose="05050102010706020507" pitchFamily="18" charset="2"/>
                        <a:buChar char=""/>
                      </a:pPr>
                      <a:r>
                        <a:rPr lang="fr-FR" sz="1100">
                          <a:effectLst/>
                          <a:latin typeface="Arial" panose="020B0604020202020204" pitchFamily="34" charset="0"/>
                          <a:ea typeface="Times New Roman" panose="02020603050405020304" pitchFamily="18" charset="0"/>
                          <a:cs typeface="Times New Roman" panose="02020603050405020304" pitchFamily="18" charset="0"/>
                        </a:rPr>
                        <a:t>Participer aux cours d’échange d’expériences et de formation continue destinés aux PERCO</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p>
                      <a:pPr marL="274320">
                        <a:spcAft>
                          <a:spcPts val="0"/>
                        </a:spcAft>
                      </a:pPr>
                      <a:r>
                        <a:rPr lang="fr-FR" sz="1100">
                          <a:effectLst/>
                          <a:latin typeface="Arial" panose="020B0604020202020204" pitchFamily="34" charset="0"/>
                          <a:ea typeface="Times New Roman" panose="02020603050405020304" pitchFamily="18" charset="0"/>
                          <a:cs typeface="Times New Roman" panose="02020603050405020304" pitchFamily="18" charset="0"/>
                        </a:rPr>
                        <a:t> </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01776604"/>
                  </a:ext>
                </a:extLst>
              </a:tr>
              <a:tr h="0">
                <a:tc>
                  <a:txBody>
                    <a:bodyPr/>
                    <a:lstStyle/>
                    <a:p>
                      <a:pPr>
                        <a:spcAft>
                          <a:spcPts val="0"/>
                        </a:spcAft>
                      </a:pPr>
                      <a:r>
                        <a:rPr lang="fr-FR" sz="1100" b="1">
                          <a:effectLst/>
                          <a:latin typeface="Arial" panose="020B0604020202020204" pitchFamily="34" charset="0"/>
                          <a:ea typeface="Times New Roman" panose="02020603050405020304" pitchFamily="18" charset="0"/>
                          <a:cs typeface="Times New Roman" panose="02020603050405020304" pitchFamily="18" charset="0"/>
                        </a:rPr>
                        <a:t>4.   Règles de sécurité</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0"/>
                        </a:spcAft>
                        <a:buFont typeface="Symbol" panose="05050102010706020507" pitchFamily="18" charset="2"/>
                        <a:buChar char=""/>
                        <a:tabLst>
                          <a:tab pos="457200" algn="l"/>
                        </a:tabLst>
                      </a:pPr>
                      <a:r>
                        <a:rPr lang="fr-FR" sz="1100">
                          <a:effectLst/>
                          <a:latin typeface="Arial" panose="020B0604020202020204" pitchFamily="34" charset="0"/>
                          <a:ea typeface="Times New Roman" panose="02020603050405020304" pitchFamily="18" charset="0"/>
                          <a:cs typeface="Times New Roman" panose="02020603050405020304" pitchFamily="18" charset="0"/>
                        </a:rPr>
                        <a:t>Définir une règle de sécurité avec tous les collaborateurs et la mettre en œuvre de manière cohérente. Voici quelques exemples de règles de sécurité : Quel équipement portons-nous au service extérieur ? Comment agissons-nous en cas d'agression au guichet ? Nous respectons systématiquement les pauses.</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1998043"/>
                  </a:ext>
                </a:extLst>
              </a:tr>
              <a:tr h="0">
                <a:tc>
                  <a:txBody>
                    <a:bodyPr/>
                    <a:lstStyle/>
                    <a:p>
                      <a:pPr>
                        <a:spcAft>
                          <a:spcPts val="0"/>
                        </a:spcAft>
                      </a:pPr>
                      <a:r>
                        <a:rPr lang="fr-FR" sz="1100" b="1">
                          <a:effectLst/>
                          <a:latin typeface="Arial" panose="020B0604020202020204" pitchFamily="34" charset="0"/>
                          <a:ea typeface="Times New Roman" panose="02020603050405020304" pitchFamily="18" charset="0"/>
                          <a:cs typeface="Times New Roman" panose="02020603050405020304" pitchFamily="18" charset="0"/>
                        </a:rPr>
                        <a:t>5.   Détermination des dangers /</a:t>
                      </a:r>
                      <a:br>
                        <a:rPr lang="fr-FR" sz="1100" b="1">
                          <a:effectLst/>
                          <a:latin typeface="Arial" panose="020B0604020202020204" pitchFamily="34" charset="0"/>
                          <a:ea typeface="Times New Roman" panose="02020603050405020304" pitchFamily="18" charset="0"/>
                          <a:cs typeface="Times New Roman" panose="02020603050405020304" pitchFamily="18" charset="0"/>
                        </a:rPr>
                      </a:br>
                      <a:r>
                        <a:rPr lang="fr-FR" sz="1100" b="1">
                          <a:effectLst/>
                          <a:latin typeface="Arial" panose="020B0604020202020204" pitchFamily="34" charset="0"/>
                          <a:ea typeface="Times New Roman" panose="02020603050405020304" pitchFamily="18" charset="0"/>
                          <a:cs typeface="Times New Roman" panose="02020603050405020304" pitchFamily="18" charset="0"/>
                        </a:rPr>
                        <a:t>évaluation des risques</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0"/>
                        </a:spcAft>
                        <a:buFont typeface="Symbol" panose="05050102010706020507" pitchFamily="18" charset="2"/>
                        <a:buChar char=""/>
                        <a:tabLst>
                          <a:tab pos="457200" algn="l"/>
                        </a:tabLst>
                      </a:pPr>
                      <a:r>
                        <a:rPr lang="fr-FR" sz="1100">
                          <a:effectLst/>
                          <a:latin typeface="Arial" panose="020B0604020202020204" pitchFamily="34" charset="0"/>
                          <a:ea typeface="Times New Roman" panose="02020603050405020304" pitchFamily="18" charset="0"/>
                          <a:cs typeface="Times New Roman" panose="02020603050405020304" pitchFamily="18" charset="0"/>
                        </a:rPr>
                        <a:t>A l'aide de la détermination des risques, vous devriez évaluer tous les trois ans les postes de travail dans votre domaine d'activité. Il est important que vous commenciez par éliminer les domaines qui ne vous concernent pas et que vous fixiez des priorités. La détermination des risques sert de base à la définition des mesures à prendre.</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1002898"/>
                  </a:ext>
                </a:extLst>
              </a:tr>
              <a:tr h="0">
                <a:tc>
                  <a:txBody>
                    <a:bodyPr/>
                    <a:lstStyle/>
                    <a:p>
                      <a:pPr>
                        <a:spcAft>
                          <a:spcPts val="0"/>
                        </a:spcAft>
                      </a:pPr>
                      <a:r>
                        <a:rPr lang="fr-FR" sz="1100" b="1">
                          <a:effectLst/>
                          <a:latin typeface="Arial" panose="020B0604020202020204" pitchFamily="34" charset="0"/>
                          <a:ea typeface="Times New Roman" panose="02020603050405020304" pitchFamily="18" charset="0"/>
                          <a:cs typeface="Times New Roman" panose="02020603050405020304" pitchFamily="18" charset="0"/>
                        </a:rPr>
                        <a:t>6.   Planification et réalisation des mesures</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fr-FR" sz="1100" b="1">
                          <a:effectLst/>
                          <a:latin typeface="Arial" panose="020B0604020202020204" pitchFamily="34" charset="0"/>
                          <a:ea typeface="Times New Roman" panose="02020603050405020304" pitchFamily="18" charset="0"/>
                          <a:cs typeface="Times New Roman" panose="02020603050405020304" pitchFamily="18" charset="0"/>
                        </a:rPr>
                        <a:t> </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0"/>
                        </a:spcAft>
                        <a:buFont typeface="Symbol" panose="05050102010706020507" pitchFamily="18" charset="2"/>
                        <a:buChar char=""/>
                        <a:tabLst>
                          <a:tab pos="457200" algn="l"/>
                        </a:tabLst>
                      </a:pPr>
                      <a:r>
                        <a:rPr lang="fr-FR" sz="1100" dirty="0">
                          <a:effectLst/>
                          <a:latin typeface="Arial" panose="020B0604020202020204" pitchFamily="34" charset="0"/>
                          <a:ea typeface="Times New Roman" panose="02020603050405020304" pitchFamily="18" charset="0"/>
                          <a:cs typeface="Times New Roman" panose="02020603050405020304" pitchFamily="18" charset="0"/>
                        </a:rPr>
                        <a:t>établissez un plan de mesures à partir de l'identification des dangers, définissez les priorités et fixez des délais. Si nécessaire, demandez l'accord de vos supérieurs.</a:t>
                      </a:r>
                      <a:endParaRPr lang="fr-CH"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3647012"/>
                  </a:ext>
                </a:extLst>
              </a:tr>
            </a:tbl>
          </a:graphicData>
        </a:graphic>
      </p:graphicFrame>
      <p:pic>
        <p:nvPicPr>
          <p:cNvPr id="10" name="Image 9"/>
          <p:cNvPicPr>
            <a:picLocks noChangeAspect="1"/>
          </p:cNvPicPr>
          <p:nvPr/>
        </p:nvPicPr>
        <p:blipFill>
          <a:blip r:embed="rId2"/>
          <a:stretch>
            <a:fillRect/>
          </a:stretch>
        </p:blipFill>
        <p:spPr>
          <a:xfrm>
            <a:off x="6883472" y="736779"/>
            <a:ext cx="4398092" cy="2692220"/>
          </a:xfrm>
          <a:prstGeom prst="rect">
            <a:avLst/>
          </a:prstGeom>
        </p:spPr>
      </p:pic>
    </p:spTree>
    <p:extLst>
      <p:ext uri="{BB962C8B-B14F-4D97-AF65-F5344CB8AC3E}">
        <p14:creationId xmlns:p14="http://schemas.microsoft.com/office/powerpoint/2010/main" val="12436376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6"/>
          </p:nvPr>
        </p:nvSpPr>
        <p:spPr/>
        <p:txBody>
          <a:bodyPr/>
          <a:lstStyle/>
          <a:p>
            <a:r>
              <a:rPr lang="de-CH" dirty="0" err="1" smtClean="0"/>
              <a:t>Tâches</a:t>
            </a:r>
            <a:r>
              <a:rPr lang="de-CH" dirty="0" smtClean="0"/>
              <a:t> </a:t>
            </a:r>
            <a:r>
              <a:rPr lang="de-CH" dirty="0"/>
              <a:t>2023</a:t>
            </a:r>
          </a:p>
        </p:txBody>
      </p:sp>
      <p:sp>
        <p:nvSpPr>
          <p:cNvPr id="4" name="Datumsplatzhalter 3"/>
          <p:cNvSpPr>
            <a:spLocks noGrp="1"/>
          </p:cNvSpPr>
          <p:nvPr>
            <p:ph type="dt" sz="half" idx="2"/>
          </p:nvPr>
        </p:nvSpPr>
        <p:spPr/>
        <p:txBody>
          <a:bodyPr/>
          <a:lstStyle/>
          <a:p>
            <a:r>
              <a:rPr lang="de-DE" spc="-5"/>
              <a:t>AEH Zentrum für Arbeitsmedizin, Ergonomie und Hygiene │ Tanja Vitale│ 26.02.2019</a:t>
            </a:r>
            <a:endParaRPr lang="de-CH" dirty="0"/>
          </a:p>
        </p:txBody>
      </p:sp>
      <p:graphicFrame>
        <p:nvGraphicFramePr>
          <p:cNvPr id="2" name="Tableau 1"/>
          <p:cNvGraphicFramePr>
            <a:graphicFrameLocks noGrp="1"/>
          </p:cNvGraphicFramePr>
          <p:nvPr/>
        </p:nvGraphicFramePr>
        <p:xfrm>
          <a:off x="887299" y="3585003"/>
          <a:ext cx="9700260" cy="2514600"/>
        </p:xfrm>
        <a:graphic>
          <a:graphicData uri="http://schemas.openxmlformats.org/drawingml/2006/table">
            <a:tbl>
              <a:tblPr firstRow="1" firstCol="1" lastRow="1" lastCol="1" bandRow="1" bandCol="1"/>
              <a:tblGrid>
                <a:gridCol w="2583180">
                  <a:extLst>
                    <a:ext uri="{9D8B030D-6E8A-4147-A177-3AD203B41FA5}">
                      <a16:colId xmlns:a16="http://schemas.microsoft.com/office/drawing/2014/main" val="2449355444"/>
                    </a:ext>
                  </a:extLst>
                </a:gridCol>
                <a:gridCol w="7117080">
                  <a:extLst>
                    <a:ext uri="{9D8B030D-6E8A-4147-A177-3AD203B41FA5}">
                      <a16:colId xmlns:a16="http://schemas.microsoft.com/office/drawing/2014/main" val="1039227212"/>
                    </a:ext>
                  </a:extLst>
                </a:gridCol>
              </a:tblGrid>
              <a:tr h="0">
                <a:tc>
                  <a:txBody>
                    <a:bodyPr/>
                    <a:lstStyle/>
                    <a:p>
                      <a:pPr>
                        <a:spcAft>
                          <a:spcPts val="0"/>
                        </a:spcAft>
                      </a:pPr>
                      <a:r>
                        <a:rPr lang="fr-FR" sz="1100" b="1">
                          <a:effectLst/>
                          <a:latin typeface="Arial" panose="020B0604020202020204" pitchFamily="34" charset="0"/>
                          <a:ea typeface="Times New Roman" panose="02020603050405020304" pitchFamily="18" charset="0"/>
                          <a:cs typeface="Times New Roman" panose="02020603050405020304" pitchFamily="18" charset="0"/>
                        </a:rPr>
                        <a:t>3.   Formation, instruction,</a:t>
                      </a:r>
                      <a:br>
                        <a:rPr lang="fr-FR" sz="1100" b="1">
                          <a:effectLst/>
                          <a:latin typeface="Arial" panose="020B0604020202020204" pitchFamily="34" charset="0"/>
                          <a:ea typeface="Times New Roman" panose="02020603050405020304" pitchFamily="18" charset="0"/>
                          <a:cs typeface="Times New Roman" panose="02020603050405020304" pitchFamily="18" charset="0"/>
                        </a:rPr>
                      </a:br>
                      <a:r>
                        <a:rPr lang="fr-FR" sz="1100" b="1">
                          <a:effectLst/>
                          <a:latin typeface="Arial" panose="020B0604020202020204" pitchFamily="34" charset="0"/>
                          <a:ea typeface="Times New Roman" panose="02020603050405020304" pitchFamily="18" charset="0"/>
                          <a:cs typeface="Times New Roman" panose="02020603050405020304" pitchFamily="18" charset="0"/>
                        </a:rPr>
                        <a:t>information</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0"/>
                        </a:spcAft>
                        <a:buFont typeface="Symbol" panose="05050102010706020507" pitchFamily="18" charset="2"/>
                        <a:buChar char=""/>
                      </a:pPr>
                      <a:r>
                        <a:rPr lang="fr-FR" sz="1100">
                          <a:effectLst/>
                          <a:latin typeface="Arial" panose="020B0604020202020204" pitchFamily="34" charset="0"/>
                          <a:ea typeface="Times New Roman" panose="02020603050405020304" pitchFamily="18" charset="0"/>
                          <a:cs typeface="Times New Roman" panose="02020603050405020304" pitchFamily="18" charset="0"/>
                        </a:rPr>
                        <a:t>Informer tous les collaborateurs/collaboratrices sur la solution de branche, avant tout les nouveaux collaborateurs/collaboratrices</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p>
                      <a:pPr marL="45720">
                        <a:spcAft>
                          <a:spcPts val="0"/>
                        </a:spcAft>
                      </a:pPr>
                      <a:r>
                        <a:rPr lang="fr-FR" sz="1100">
                          <a:effectLst/>
                          <a:latin typeface="Arial" panose="020B0604020202020204" pitchFamily="34" charset="0"/>
                          <a:ea typeface="Times New Roman" panose="02020603050405020304" pitchFamily="18" charset="0"/>
                          <a:cs typeface="Times New Roman" panose="02020603050405020304" pitchFamily="18" charset="0"/>
                        </a:rPr>
                        <a:t> </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spcAft>
                          <a:spcPts val="0"/>
                        </a:spcAft>
                        <a:buFont typeface="Symbol" panose="05050102010706020507" pitchFamily="18" charset="2"/>
                        <a:buChar char=""/>
                      </a:pPr>
                      <a:r>
                        <a:rPr lang="fr-FR" sz="1100">
                          <a:effectLst/>
                          <a:latin typeface="Arial" panose="020B0604020202020204" pitchFamily="34" charset="0"/>
                          <a:ea typeface="Times New Roman" panose="02020603050405020304" pitchFamily="18" charset="0"/>
                          <a:cs typeface="Times New Roman" panose="02020603050405020304" pitchFamily="18" charset="0"/>
                        </a:rPr>
                        <a:t>Participer aux cours d’échange d’expériences et de formation continue destinés aux PERCO</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p>
                      <a:pPr marL="274320">
                        <a:spcAft>
                          <a:spcPts val="0"/>
                        </a:spcAft>
                      </a:pPr>
                      <a:r>
                        <a:rPr lang="fr-FR" sz="1100">
                          <a:effectLst/>
                          <a:latin typeface="Arial" panose="020B0604020202020204" pitchFamily="34" charset="0"/>
                          <a:ea typeface="Times New Roman" panose="02020603050405020304" pitchFamily="18" charset="0"/>
                          <a:cs typeface="Times New Roman" panose="02020603050405020304" pitchFamily="18" charset="0"/>
                        </a:rPr>
                        <a:t> </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01776604"/>
                  </a:ext>
                </a:extLst>
              </a:tr>
              <a:tr h="0">
                <a:tc>
                  <a:txBody>
                    <a:bodyPr/>
                    <a:lstStyle/>
                    <a:p>
                      <a:pPr>
                        <a:spcAft>
                          <a:spcPts val="0"/>
                        </a:spcAft>
                      </a:pPr>
                      <a:r>
                        <a:rPr lang="fr-FR" sz="1100" b="1">
                          <a:effectLst/>
                          <a:latin typeface="Arial" panose="020B0604020202020204" pitchFamily="34" charset="0"/>
                          <a:ea typeface="Times New Roman" panose="02020603050405020304" pitchFamily="18" charset="0"/>
                          <a:cs typeface="Times New Roman" panose="02020603050405020304" pitchFamily="18" charset="0"/>
                        </a:rPr>
                        <a:t>4.   Règles de sécurité</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0"/>
                        </a:spcAft>
                        <a:buFont typeface="Symbol" panose="05050102010706020507" pitchFamily="18" charset="2"/>
                        <a:buChar char=""/>
                        <a:tabLst>
                          <a:tab pos="457200" algn="l"/>
                        </a:tabLst>
                      </a:pPr>
                      <a:r>
                        <a:rPr lang="fr-FR" sz="1100">
                          <a:effectLst/>
                          <a:latin typeface="Arial" panose="020B0604020202020204" pitchFamily="34" charset="0"/>
                          <a:ea typeface="Times New Roman" panose="02020603050405020304" pitchFamily="18" charset="0"/>
                          <a:cs typeface="Times New Roman" panose="02020603050405020304" pitchFamily="18" charset="0"/>
                        </a:rPr>
                        <a:t>Définir une règle de sécurité avec tous les collaborateurs et la mettre en œuvre de manière cohérente. Voici quelques exemples de règles de sécurité : Quel équipement portons-nous au service extérieur ? Comment agissons-nous en cas d'agression au guichet ? Nous respectons systématiquement les pauses.</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1998043"/>
                  </a:ext>
                </a:extLst>
              </a:tr>
              <a:tr h="0">
                <a:tc>
                  <a:txBody>
                    <a:bodyPr/>
                    <a:lstStyle/>
                    <a:p>
                      <a:pPr>
                        <a:spcAft>
                          <a:spcPts val="0"/>
                        </a:spcAft>
                      </a:pPr>
                      <a:r>
                        <a:rPr lang="fr-FR" sz="1100" b="1">
                          <a:effectLst/>
                          <a:latin typeface="Arial" panose="020B0604020202020204" pitchFamily="34" charset="0"/>
                          <a:ea typeface="Times New Roman" panose="02020603050405020304" pitchFamily="18" charset="0"/>
                          <a:cs typeface="Times New Roman" panose="02020603050405020304" pitchFamily="18" charset="0"/>
                        </a:rPr>
                        <a:t>5.   Détermination des dangers /</a:t>
                      </a:r>
                      <a:br>
                        <a:rPr lang="fr-FR" sz="1100" b="1">
                          <a:effectLst/>
                          <a:latin typeface="Arial" panose="020B0604020202020204" pitchFamily="34" charset="0"/>
                          <a:ea typeface="Times New Roman" panose="02020603050405020304" pitchFamily="18" charset="0"/>
                          <a:cs typeface="Times New Roman" panose="02020603050405020304" pitchFamily="18" charset="0"/>
                        </a:rPr>
                      </a:br>
                      <a:r>
                        <a:rPr lang="fr-FR" sz="1100" b="1">
                          <a:effectLst/>
                          <a:latin typeface="Arial" panose="020B0604020202020204" pitchFamily="34" charset="0"/>
                          <a:ea typeface="Times New Roman" panose="02020603050405020304" pitchFamily="18" charset="0"/>
                          <a:cs typeface="Times New Roman" panose="02020603050405020304" pitchFamily="18" charset="0"/>
                        </a:rPr>
                        <a:t>évaluation des risques</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0"/>
                        </a:spcAft>
                        <a:buFont typeface="Symbol" panose="05050102010706020507" pitchFamily="18" charset="2"/>
                        <a:buChar char=""/>
                        <a:tabLst>
                          <a:tab pos="457200" algn="l"/>
                        </a:tabLst>
                      </a:pPr>
                      <a:r>
                        <a:rPr lang="fr-FR" sz="1100">
                          <a:effectLst/>
                          <a:latin typeface="Arial" panose="020B0604020202020204" pitchFamily="34" charset="0"/>
                          <a:ea typeface="Times New Roman" panose="02020603050405020304" pitchFamily="18" charset="0"/>
                          <a:cs typeface="Times New Roman" panose="02020603050405020304" pitchFamily="18" charset="0"/>
                        </a:rPr>
                        <a:t>A l'aide de la détermination des risques, vous devriez évaluer tous les trois ans les postes de travail dans votre domaine d'activité. Il est important que vous commenciez par éliminer les domaines qui ne vous concernent pas et que vous fixiez des priorités. La détermination des risques sert de base à la définition des mesures à prendre.</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1002898"/>
                  </a:ext>
                </a:extLst>
              </a:tr>
              <a:tr h="0">
                <a:tc>
                  <a:txBody>
                    <a:bodyPr/>
                    <a:lstStyle/>
                    <a:p>
                      <a:pPr>
                        <a:spcAft>
                          <a:spcPts val="0"/>
                        </a:spcAft>
                      </a:pPr>
                      <a:r>
                        <a:rPr lang="fr-FR" sz="1100" b="1">
                          <a:effectLst/>
                          <a:latin typeface="Arial" panose="020B0604020202020204" pitchFamily="34" charset="0"/>
                          <a:ea typeface="Times New Roman" panose="02020603050405020304" pitchFamily="18" charset="0"/>
                          <a:cs typeface="Times New Roman" panose="02020603050405020304" pitchFamily="18" charset="0"/>
                        </a:rPr>
                        <a:t>6.   Planification et réalisation des mesures</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fr-FR" sz="1100" b="1">
                          <a:effectLst/>
                          <a:latin typeface="Arial" panose="020B0604020202020204" pitchFamily="34" charset="0"/>
                          <a:ea typeface="Times New Roman" panose="02020603050405020304" pitchFamily="18" charset="0"/>
                          <a:cs typeface="Times New Roman" panose="02020603050405020304" pitchFamily="18" charset="0"/>
                        </a:rPr>
                        <a:t> </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0"/>
                        </a:spcAft>
                        <a:buFont typeface="Symbol" panose="05050102010706020507" pitchFamily="18" charset="2"/>
                        <a:buChar char=""/>
                        <a:tabLst>
                          <a:tab pos="457200" algn="l"/>
                        </a:tabLst>
                      </a:pPr>
                      <a:r>
                        <a:rPr lang="fr-FR" sz="1100" dirty="0">
                          <a:effectLst/>
                          <a:latin typeface="Arial" panose="020B0604020202020204" pitchFamily="34" charset="0"/>
                          <a:ea typeface="Times New Roman" panose="02020603050405020304" pitchFamily="18" charset="0"/>
                          <a:cs typeface="Times New Roman" panose="02020603050405020304" pitchFamily="18" charset="0"/>
                        </a:rPr>
                        <a:t>établissez un plan de mesures à partir de l'identification des dangers, définissez les priorités et fixez des délais. Si nécessaire, demandez l'accord de vos supérieurs.</a:t>
                      </a:r>
                      <a:endParaRPr lang="fr-CH"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3647012"/>
                  </a:ext>
                </a:extLst>
              </a:tr>
            </a:tbl>
          </a:graphicData>
        </a:graphic>
      </p:graphicFrame>
      <p:pic>
        <p:nvPicPr>
          <p:cNvPr id="10" name="Image 9"/>
          <p:cNvPicPr>
            <a:picLocks noChangeAspect="1"/>
          </p:cNvPicPr>
          <p:nvPr/>
        </p:nvPicPr>
        <p:blipFill>
          <a:blip r:embed="rId2"/>
          <a:stretch>
            <a:fillRect/>
          </a:stretch>
        </p:blipFill>
        <p:spPr>
          <a:xfrm>
            <a:off x="6883472" y="736779"/>
            <a:ext cx="4398092" cy="2692220"/>
          </a:xfrm>
          <a:prstGeom prst="rect">
            <a:avLst/>
          </a:prstGeom>
        </p:spPr>
      </p:pic>
    </p:spTree>
    <p:extLst>
      <p:ext uri="{BB962C8B-B14F-4D97-AF65-F5344CB8AC3E}">
        <p14:creationId xmlns:p14="http://schemas.microsoft.com/office/powerpoint/2010/main" val="19209132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6"/>
          </p:nvPr>
        </p:nvSpPr>
        <p:spPr/>
        <p:txBody>
          <a:bodyPr/>
          <a:lstStyle/>
          <a:p>
            <a:r>
              <a:rPr lang="de-CH" dirty="0" err="1" smtClean="0"/>
              <a:t>Tâches</a:t>
            </a:r>
            <a:r>
              <a:rPr lang="de-CH" dirty="0" smtClean="0"/>
              <a:t> </a:t>
            </a:r>
            <a:r>
              <a:rPr lang="de-CH" dirty="0"/>
              <a:t>2023</a:t>
            </a:r>
          </a:p>
        </p:txBody>
      </p:sp>
      <p:sp>
        <p:nvSpPr>
          <p:cNvPr id="4" name="Datumsplatzhalter 3"/>
          <p:cNvSpPr>
            <a:spLocks noGrp="1"/>
          </p:cNvSpPr>
          <p:nvPr>
            <p:ph type="dt" sz="half" idx="2"/>
          </p:nvPr>
        </p:nvSpPr>
        <p:spPr/>
        <p:txBody>
          <a:bodyPr/>
          <a:lstStyle/>
          <a:p>
            <a:r>
              <a:rPr lang="de-DE" spc="-5"/>
              <a:t>AEH Zentrum für Arbeitsmedizin, Ergonomie und Hygiene │ Tanja Vitale│ 26.02.2019</a:t>
            </a:r>
            <a:endParaRPr lang="de-CH" dirty="0"/>
          </a:p>
        </p:txBody>
      </p:sp>
      <p:graphicFrame>
        <p:nvGraphicFramePr>
          <p:cNvPr id="5" name="Tableau 4"/>
          <p:cNvGraphicFramePr>
            <a:graphicFrameLocks noGrp="1"/>
          </p:cNvGraphicFramePr>
          <p:nvPr>
            <p:extLst>
              <p:ext uri="{D42A27DB-BD31-4B8C-83A1-F6EECF244321}">
                <p14:modId xmlns:p14="http://schemas.microsoft.com/office/powerpoint/2010/main" val="2768275121"/>
              </p:ext>
            </p:extLst>
          </p:nvPr>
        </p:nvGraphicFramePr>
        <p:xfrm>
          <a:off x="663979" y="3668823"/>
          <a:ext cx="9700260" cy="2346960"/>
        </p:xfrm>
        <a:graphic>
          <a:graphicData uri="http://schemas.openxmlformats.org/drawingml/2006/table">
            <a:tbl>
              <a:tblPr firstRow="1" firstCol="1" lastRow="1" lastCol="1" bandRow="1" bandCol="1"/>
              <a:tblGrid>
                <a:gridCol w="2583180">
                  <a:extLst>
                    <a:ext uri="{9D8B030D-6E8A-4147-A177-3AD203B41FA5}">
                      <a16:colId xmlns:a16="http://schemas.microsoft.com/office/drawing/2014/main" val="1106109307"/>
                    </a:ext>
                  </a:extLst>
                </a:gridCol>
                <a:gridCol w="7117080">
                  <a:extLst>
                    <a:ext uri="{9D8B030D-6E8A-4147-A177-3AD203B41FA5}">
                      <a16:colId xmlns:a16="http://schemas.microsoft.com/office/drawing/2014/main" val="3544963079"/>
                    </a:ext>
                  </a:extLst>
                </a:gridCol>
              </a:tblGrid>
              <a:tr h="0">
                <a:tc>
                  <a:txBody>
                    <a:bodyPr/>
                    <a:lstStyle/>
                    <a:p>
                      <a:pPr>
                        <a:spcAft>
                          <a:spcPts val="0"/>
                        </a:spcAft>
                      </a:pPr>
                      <a:r>
                        <a:rPr lang="fr-FR" sz="1100" b="1">
                          <a:effectLst/>
                          <a:latin typeface="Arial" panose="020B0604020202020204" pitchFamily="34" charset="0"/>
                          <a:ea typeface="Times New Roman" panose="02020603050405020304" pitchFamily="18" charset="0"/>
                          <a:cs typeface="Times New Roman" panose="02020603050405020304" pitchFamily="18" charset="0"/>
                        </a:rPr>
                        <a:t>7.   Organisation des secours</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ctr">
                        <a:spcAft>
                          <a:spcPts val="0"/>
                        </a:spcAft>
                        <a:buFont typeface="Symbol" panose="05050102010706020507" pitchFamily="18" charset="2"/>
                        <a:buChar char=""/>
                        <a:tabLst>
                          <a:tab pos="457200" algn="l"/>
                        </a:tabLst>
                      </a:pPr>
                      <a:r>
                        <a:rPr lang="fr-FR" sz="1100">
                          <a:effectLst/>
                          <a:latin typeface="Arial" panose="020B0604020202020204" pitchFamily="34" charset="0"/>
                          <a:ea typeface="Times New Roman" panose="02020603050405020304" pitchFamily="18" charset="0"/>
                          <a:cs typeface="Arial" panose="020B0604020202020204" pitchFamily="34" charset="0"/>
                        </a:rPr>
                        <a:t>Organisez ce qu'il faut faire en cas d'urgence. Le manuel d'urgence peut vous aider. Affichez les informations les plus importantes à un endroit central et rappelez régulièrement la procédure aux collaborateurs (p. ex. tous les deux ans).</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64846685"/>
                  </a:ext>
                </a:extLst>
              </a:tr>
              <a:tr h="0">
                <a:tc>
                  <a:txBody>
                    <a:bodyPr/>
                    <a:lstStyle/>
                    <a:p>
                      <a:pPr>
                        <a:spcAft>
                          <a:spcPts val="0"/>
                        </a:spcAft>
                      </a:pPr>
                      <a:r>
                        <a:rPr lang="fr-FR" sz="1100" b="1">
                          <a:effectLst/>
                          <a:latin typeface="Arial" panose="020B0604020202020204" pitchFamily="34" charset="0"/>
                          <a:ea typeface="Times New Roman" panose="02020603050405020304" pitchFamily="18" charset="0"/>
                          <a:cs typeface="Times New Roman" panose="02020603050405020304" pitchFamily="18" charset="0"/>
                        </a:rPr>
                        <a:t>8.   Participation</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0"/>
                        </a:spcAft>
                        <a:buFont typeface="Symbol" panose="05050102010706020507" pitchFamily="18" charset="2"/>
                        <a:buChar char=""/>
                      </a:pPr>
                      <a:r>
                        <a:rPr lang="fr-FR" sz="1100">
                          <a:effectLst/>
                          <a:latin typeface="Arial" panose="020B0604020202020204" pitchFamily="34" charset="0"/>
                          <a:ea typeface="Times New Roman" panose="02020603050405020304" pitchFamily="18" charset="0"/>
                          <a:cs typeface="Times New Roman" panose="02020603050405020304" pitchFamily="18" charset="0"/>
                        </a:rPr>
                        <a:t>Intégrer les collègues de travail dans toutes les décisions, ainsi que lors de contrôles externes et d’audits.</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fr-FR" sz="1100">
                          <a:effectLst/>
                          <a:latin typeface="Arial" panose="020B0604020202020204" pitchFamily="34" charset="0"/>
                          <a:ea typeface="Times New Roman" panose="02020603050405020304" pitchFamily="18" charset="0"/>
                          <a:cs typeface="Times New Roman" panose="02020603050405020304" pitchFamily="18" charset="0"/>
                        </a:rPr>
                        <a:t> </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fr-FR" sz="1100">
                          <a:effectLst/>
                          <a:latin typeface="Arial" panose="020B0604020202020204" pitchFamily="34" charset="0"/>
                          <a:ea typeface="Times New Roman" panose="02020603050405020304" pitchFamily="18" charset="0"/>
                          <a:cs typeface="Times New Roman" panose="02020603050405020304" pitchFamily="18" charset="0"/>
                        </a:rPr>
                        <a:t> </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1716391"/>
                  </a:ext>
                </a:extLst>
              </a:tr>
              <a:tr h="0">
                <a:tc>
                  <a:txBody>
                    <a:bodyPr/>
                    <a:lstStyle/>
                    <a:p>
                      <a:pPr>
                        <a:spcAft>
                          <a:spcPts val="0"/>
                        </a:spcAft>
                      </a:pPr>
                      <a:r>
                        <a:rPr lang="fr-FR" sz="1100" b="1">
                          <a:effectLst/>
                          <a:latin typeface="Arial" panose="020B0604020202020204" pitchFamily="34" charset="0"/>
                          <a:ea typeface="Times New Roman" panose="02020603050405020304" pitchFamily="18" charset="0"/>
                          <a:cs typeface="Times New Roman" panose="02020603050405020304" pitchFamily="18" charset="0"/>
                        </a:rPr>
                        <a:t>9.   Protection de la santé</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fr-FR" sz="1100" b="1">
                          <a:effectLst/>
                          <a:latin typeface="Arial" panose="020B0604020202020204" pitchFamily="34" charset="0"/>
                          <a:ea typeface="Times New Roman" panose="02020603050405020304" pitchFamily="18" charset="0"/>
                          <a:cs typeface="Times New Roman" panose="02020603050405020304" pitchFamily="18" charset="0"/>
                        </a:rPr>
                        <a:t> </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fr-FR" sz="1100" b="1">
                          <a:effectLst/>
                          <a:latin typeface="Arial" panose="020B0604020202020204" pitchFamily="34" charset="0"/>
                          <a:ea typeface="Times New Roman" panose="02020603050405020304" pitchFamily="18" charset="0"/>
                          <a:cs typeface="Times New Roman" panose="02020603050405020304" pitchFamily="18" charset="0"/>
                        </a:rPr>
                        <a:t> </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0"/>
                        </a:spcAft>
                        <a:buFont typeface="Symbol" panose="05050102010706020507" pitchFamily="18" charset="2"/>
                        <a:buChar char=""/>
                      </a:pPr>
                      <a:r>
                        <a:rPr lang="fr-CH" sz="1100">
                          <a:effectLst/>
                          <a:latin typeface="Arial" panose="020B0604020202020204" pitchFamily="34" charset="0"/>
                          <a:ea typeface="Times New Roman" panose="02020603050405020304" pitchFamily="18" charset="0"/>
                          <a:cs typeface="Times New Roman" panose="02020603050405020304" pitchFamily="18" charset="0"/>
                        </a:rPr>
                        <a:t>Mise en œuvre de l’action prioritaire</a:t>
                      </a:r>
                      <a:r>
                        <a:rPr lang="fr-CH" sz="1100" b="1">
                          <a:effectLst/>
                          <a:latin typeface="Arial" panose="020B0604020202020204" pitchFamily="34" charset="0"/>
                          <a:ea typeface="Times New Roman" panose="02020603050405020304" pitchFamily="18" charset="0"/>
                          <a:cs typeface="Arial" panose="020B0604020202020204" pitchFamily="34" charset="0"/>
                        </a:rPr>
                        <a:t> « Protection de la maternité »</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1859927"/>
                  </a:ext>
                </a:extLst>
              </a:tr>
              <a:tr h="0">
                <a:tc>
                  <a:txBody>
                    <a:bodyPr/>
                    <a:lstStyle/>
                    <a:p>
                      <a:pPr>
                        <a:spcAft>
                          <a:spcPts val="0"/>
                        </a:spcAft>
                      </a:pPr>
                      <a:r>
                        <a:rPr lang="fr-FR" sz="1100" b="1">
                          <a:effectLst/>
                          <a:latin typeface="Arial" panose="020B0604020202020204" pitchFamily="34" charset="0"/>
                          <a:ea typeface="Times New Roman" panose="02020603050405020304" pitchFamily="18" charset="0"/>
                          <a:cs typeface="Times New Roman" panose="02020603050405020304" pitchFamily="18" charset="0"/>
                        </a:rPr>
                        <a:t>10.   Contrôle, audit</a:t>
                      </a:r>
                      <a:endParaRPr lang="fr-CH"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0"/>
                        </a:spcAft>
                        <a:buFont typeface="Symbol" panose="05050102010706020507" pitchFamily="18" charset="2"/>
                        <a:buChar char=""/>
                        <a:tabLst>
                          <a:tab pos="457200" algn="l"/>
                        </a:tabLst>
                      </a:pPr>
                      <a:r>
                        <a:rPr lang="fr-FR" sz="1100" dirty="0">
                          <a:effectLst/>
                          <a:latin typeface="Arial" panose="020B0604020202020204" pitchFamily="34" charset="0"/>
                          <a:ea typeface="Times New Roman" panose="02020603050405020304" pitchFamily="18" charset="0"/>
                          <a:cs typeface="Times New Roman" panose="02020603050405020304" pitchFamily="18" charset="0"/>
                        </a:rPr>
                        <a:t>Examinez le moment où vous souhaitez réaliser un audit. Celui-ci vous offre des conseils et un soutien et vous montre que vous êtes sur la bonne voie. Faites part de vos besoins à votre coordinatrice.</a:t>
                      </a:r>
                      <a:endParaRPr lang="fr-CH" sz="11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spcAft>
                          <a:spcPts val="0"/>
                        </a:spcAft>
                        <a:buFont typeface="Symbol" panose="05050102010706020507" pitchFamily="18" charset="2"/>
                        <a:buChar char=""/>
                      </a:pPr>
                      <a:r>
                        <a:rPr lang="fr-FR" sz="1100" b="1" dirty="0">
                          <a:effectLst/>
                          <a:latin typeface="Arial" panose="020B0604020202020204" pitchFamily="34" charset="0"/>
                          <a:ea typeface="Times New Roman" panose="02020603050405020304" pitchFamily="18" charset="0"/>
                          <a:cs typeface="Times New Roman" panose="02020603050405020304" pitchFamily="18" charset="0"/>
                        </a:rPr>
                        <a:t>À la fin de l’année contrôler la réalisation de « Tâches en 2023 » &gt; tenir compte d’éventuels points en suspens pour la définition des activités de 2024</a:t>
                      </a:r>
                      <a:endParaRPr lang="fr-CH" sz="1100" dirty="0">
                        <a:effectLst/>
                        <a:latin typeface="Arial" panose="020B0604020202020204" pitchFamily="34" charset="0"/>
                        <a:ea typeface="Times New Roman" panose="02020603050405020304" pitchFamily="18" charset="0"/>
                        <a:cs typeface="Times New Roman" panose="02020603050405020304" pitchFamily="18" charset="0"/>
                      </a:endParaRPr>
                    </a:p>
                    <a:p>
                      <a:pPr marL="228600">
                        <a:spcAft>
                          <a:spcPts val="0"/>
                        </a:spcAft>
                      </a:pPr>
                      <a:r>
                        <a:rPr lang="fr-FR"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fr-CH"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4482093"/>
                  </a:ext>
                </a:extLst>
              </a:tr>
            </a:tbl>
          </a:graphicData>
        </a:graphic>
      </p:graphicFrame>
      <p:pic>
        <p:nvPicPr>
          <p:cNvPr id="7" name="Image 6"/>
          <p:cNvPicPr>
            <a:picLocks noChangeAspect="1"/>
          </p:cNvPicPr>
          <p:nvPr/>
        </p:nvPicPr>
        <p:blipFill>
          <a:blip r:embed="rId2"/>
          <a:stretch>
            <a:fillRect/>
          </a:stretch>
        </p:blipFill>
        <p:spPr>
          <a:xfrm>
            <a:off x="6883472" y="736779"/>
            <a:ext cx="4398092" cy="2692220"/>
          </a:xfrm>
          <a:prstGeom prst="rect">
            <a:avLst/>
          </a:prstGeom>
        </p:spPr>
      </p:pic>
    </p:spTree>
    <p:extLst>
      <p:ext uri="{BB962C8B-B14F-4D97-AF65-F5344CB8AC3E}">
        <p14:creationId xmlns:p14="http://schemas.microsoft.com/office/powerpoint/2010/main" val="21795333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8A8D5C20-7602-48AD-9573-762D9A8E481F}"/>
              </a:ext>
            </a:extLst>
          </p:cNvPr>
          <p:cNvSpPr>
            <a:spLocks noGrp="1"/>
          </p:cNvSpPr>
          <p:nvPr>
            <p:ph type="body" sz="quarter" idx="16"/>
          </p:nvPr>
        </p:nvSpPr>
        <p:spPr/>
        <p:txBody>
          <a:bodyPr/>
          <a:lstStyle/>
          <a:p>
            <a:r>
              <a:rPr lang="de-CH" dirty="0" smtClean="0"/>
              <a:t>Journal des </a:t>
            </a:r>
            <a:r>
              <a:rPr lang="de-CH" dirty="0" err="1" smtClean="0"/>
              <a:t>réalisations</a:t>
            </a:r>
            <a:r>
              <a:rPr lang="de-CH" dirty="0" smtClean="0"/>
              <a:t> 2023</a:t>
            </a:r>
            <a:endParaRPr lang="de-CH" dirty="0"/>
          </a:p>
        </p:txBody>
      </p:sp>
      <p:sp>
        <p:nvSpPr>
          <p:cNvPr id="4" name="Datumsplatzhalter 3">
            <a:extLst>
              <a:ext uri="{FF2B5EF4-FFF2-40B4-BE49-F238E27FC236}">
                <a16:creationId xmlns:a16="http://schemas.microsoft.com/office/drawing/2014/main" id="{83E82C40-A9F1-4261-94C6-DA3C9EEEC46D}"/>
              </a:ext>
            </a:extLst>
          </p:cNvPr>
          <p:cNvSpPr>
            <a:spLocks noGrp="1"/>
          </p:cNvSpPr>
          <p:nvPr>
            <p:ph type="dt" sz="half" idx="2"/>
          </p:nvPr>
        </p:nvSpPr>
        <p:spPr/>
        <p:txBody>
          <a:bodyPr/>
          <a:lstStyle/>
          <a:p>
            <a:r>
              <a:rPr lang="de-DE" spc="-5"/>
              <a:t>AEH Zentrum für Arbeitsmedizin, Ergonomie und Hygiene │ Tanja Vitale│ 26.02.2019</a:t>
            </a:r>
            <a:endParaRPr lang="de-CH" dirty="0"/>
          </a:p>
        </p:txBody>
      </p:sp>
      <p:pic>
        <p:nvPicPr>
          <p:cNvPr id="8" name="Grafik 7">
            <a:extLst>
              <a:ext uri="{FF2B5EF4-FFF2-40B4-BE49-F238E27FC236}">
                <a16:creationId xmlns:a16="http://schemas.microsoft.com/office/drawing/2014/main" id="{8D31C423-D375-4F37-902B-78F7073B8FD0}"/>
              </a:ext>
            </a:extLst>
          </p:cNvPr>
          <p:cNvPicPr>
            <a:picLocks noChangeAspect="1"/>
          </p:cNvPicPr>
          <p:nvPr/>
        </p:nvPicPr>
        <p:blipFill>
          <a:blip r:embed="rId2"/>
          <a:stretch>
            <a:fillRect/>
          </a:stretch>
        </p:blipFill>
        <p:spPr>
          <a:xfrm rot="301604">
            <a:off x="3264241" y="1527708"/>
            <a:ext cx="3057313" cy="4329873"/>
          </a:xfrm>
          <a:prstGeom prst="rect">
            <a:avLst/>
          </a:prstGeom>
          <a:ln>
            <a:noFill/>
          </a:ln>
          <a:effectLst>
            <a:outerShdw blurRad="292100" dist="139700" dir="2700000" algn="tl" rotWithShape="0">
              <a:srgbClr val="333333">
                <a:alpha val="65000"/>
              </a:srgbClr>
            </a:outerShdw>
          </a:effectLst>
        </p:spPr>
      </p:pic>
      <p:pic>
        <p:nvPicPr>
          <p:cNvPr id="6" name="Grafik 5">
            <a:extLst>
              <a:ext uri="{FF2B5EF4-FFF2-40B4-BE49-F238E27FC236}">
                <a16:creationId xmlns:a16="http://schemas.microsoft.com/office/drawing/2014/main" id="{FB69D37B-8B01-4C2F-A487-3E1FA39198D9}"/>
              </a:ext>
            </a:extLst>
          </p:cNvPr>
          <p:cNvPicPr>
            <a:picLocks noChangeAspect="1"/>
          </p:cNvPicPr>
          <p:nvPr/>
        </p:nvPicPr>
        <p:blipFill>
          <a:blip r:embed="rId3"/>
          <a:stretch>
            <a:fillRect/>
          </a:stretch>
        </p:blipFill>
        <p:spPr>
          <a:xfrm rot="21375605">
            <a:off x="831496" y="1496789"/>
            <a:ext cx="3044149" cy="4305833"/>
          </a:xfrm>
          <a:prstGeom prst="rect">
            <a:avLst/>
          </a:prstGeom>
          <a:ln>
            <a:noFill/>
          </a:ln>
          <a:effectLst>
            <a:outerShdw blurRad="292100" dist="139700" dir="2700000" algn="tl" rotWithShape="0">
              <a:srgbClr val="333333">
                <a:alpha val="65000"/>
              </a:srgbClr>
            </a:outerShdw>
          </a:effectLst>
        </p:spPr>
      </p:pic>
      <p:pic>
        <p:nvPicPr>
          <p:cNvPr id="10" name="Grafik 9">
            <a:extLst>
              <a:ext uri="{FF2B5EF4-FFF2-40B4-BE49-F238E27FC236}">
                <a16:creationId xmlns:a16="http://schemas.microsoft.com/office/drawing/2014/main" id="{92C8F4D4-1B62-4B57-9FDE-5044648AA5B4}"/>
              </a:ext>
            </a:extLst>
          </p:cNvPr>
          <p:cNvPicPr>
            <a:picLocks noChangeAspect="1"/>
          </p:cNvPicPr>
          <p:nvPr/>
        </p:nvPicPr>
        <p:blipFill>
          <a:blip r:embed="rId4"/>
          <a:stretch>
            <a:fillRect/>
          </a:stretch>
        </p:blipFill>
        <p:spPr>
          <a:xfrm>
            <a:off x="6649797" y="2136979"/>
            <a:ext cx="4847896" cy="3429000"/>
          </a:xfrm>
          <a:prstGeom prst="rect">
            <a:avLst/>
          </a:prstGeom>
          <a:ln>
            <a:noFill/>
          </a:ln>
          <a:effectLst>
            <a:outerShdw blurRad="292100" dist="139700" dir="2700000" algn="tl" rotWithShape="0">
              <a:srgbClr val="333333">
                <a:alpha val="65000"/>
              </a:srgbClr>
            </a:outerShdw>
          </a:effectLst>
        </p:spPr>
      </p:pic>
      <p:sp>
        <p:nvSpPr>
          <p:cNvPr id="2" name="Textfeld 1">
            <a:extLst>
              <a:ext uri="{FF2B5EF4-FFF2-40B4-BE49-F238E27FC236}">
                <a16:creationId xmlns:a16="http://schemas.microsoft.com/office/drawing/2014/main" id="{1B0D794B-62FC-3428-9AE9-52ADE435C241}"/>
              </a:ext>
            </a:extLst>
          </p:cNvPr>
          <p:cNvSpPr txBox="1"/>
          <p:nvPr/>
        </p:nvSpPr>
        <p:spPr>
          <a:xfrm rot="21338556">
            <a:off x="2048334" y="3311151"/>
            <a:ext cx="639919" cy="338554"/>
          </a:xfrm>
          <a:prstGeom prst="rect">
            <a:avLst/>
          </a:prstGeom>
          <a:solidFill>
            <a:schemeClr val="bg1"/>
          </a:solidFill>
        </p:spPr>
        <p:txBody>
          <a:bodyPr wrap="none" rtlCol="0">
            <a:spAutoFit/>
          </a:bodyPr>
          <a:lstStyle/>
          <a:p>
            <a:r>
              <a:rPr lang="de-CH" sz="1600" b="1" dirty="0"/>
              <a:t>2023</a:t>
            </a:r>
          </a:p>
        </p:txBody>
      </p:sp>
    </p:spTree>
    <p:extLst>
      <p:ext uri="{BB962C8B-B14F-4D97-AF65-F5344CB8AC3E}">
        <p14:creationId xmlns:p14="http://schemas.microsoft.com/office/powerpoint/2010/main" val="26006724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D8CB8F2E-C1FB-40D5-7DDA-0E0804C36D4C}"/>
              </a:ext>
            </a:extLst>
          </p:cNvPr>
          <p:cNvSpPr>
            <a:spLocks noGrp="1"/>
          </p:cNvSpPr>
          <p:nvPr>
            <p:ph type="body" sz="quarter" idx="13"/>
          </p:nvPr>
        </p:nvSpPr>
        <p:spPr/>
        <p:txBody>
          <a:bodyPr/>
          <a:lstStyle/>
          <a:p>
            <a:r>
              <a:rPr lang="de-CH" dirty="0" err="1"/>
              <a:t>Discussions</a:t>
            </a:r>
            <a:r>
              <a:rPr lang="de-CH" dirty="0"/>
              <a:t> de </a:t>
            </a:r>
            <a:r>
              <a:rPr lang="de-CH" dirty="0" err="1"/>
              <a:t>groupe</a:t>
            </a:r>
            <a:endParaRPr lang="de-CH" dirty="0"/>
          </a:p>
        </p:txBody>
      </p:sp>
      <p:sp>
        <p:nvSpPr>
          <p:cNvPr id="5" name="Inhaltsplatzhalter 4">
            <a:extLst>
              <a:ext uri="{FF2B5EF4-FFF2-40B4-BE49-F238E27FC236}">
                <a16:creationId xmlns:a16="http://schemas.microsoft.com/office/drawing/2014/main" id="{04D979EE-51AE-2474-53B6-2E4A6B1CA0E3}"/>
              </a:ext>
            </a:extLst>
          </p:cNvPr>
          <p:cNvSpPr>
            <a:spLocks noGrp="1"/>
          </p:cNvSpPr>
          <p:nvPr>
            <p:ph sz="quarter" idx="14"/>
          </p:nvPr>
        </p:nvSpPr>
        <p:spPr>
          <a:xfrm>
            <a:off x="6535271" y="1913371"/>
            <a:ext cx="5002305" cy="3882865"/>
          </a:xfrm>
        </p:spPr>
        <p:txBody>
          <a:bodyPr/>
          <a:lstStyle/>
          <a:p>
            <a:r>
              <a:rPr lang="de-CH" dirty="0" err="1"/>
              <a:t>Responsabilités</a:t>
            </a:r>
            <a:r>
              <a:rPr lang="de-CH" dirty="0"/>
              <a:t> et </a:t>
            </a:r>
            <a:r>
              <a:rPr lang="de-CH" dirty="0" err="1"/>
              <a:t>tâches</a:t>
            </a:r>
            <a:r>
              <a:rPr lang="de-CH" dirty="0"/>
              <a:t> </a:t>
            </a:r>
            <a:r>
              <a:rPr lang="de-CH" dirty="0" err="1"/>
              <a:t>chez</a:t>
            </a:r>
            <a:r>
              <a:rPr lang="de-CH" dirty="0" smtClean="0"/>
              <a:t>?</a:t>
            </a:r>
          </a:p>
          <a:p>
            <a:pPr marL="285750" indent="-285750">
              <a:buFont typeface="Arial" panose="020B0604020202020204" pitchFamily="34" charset="0"/>
              <a:buChar char="•"/>
            </a:pPr>
            <a:r>
              <a:rPr lang="de-DE" dirty="0"/>
              <a:t> </a:t>
            </a:r>
            <a:r>
              <a:rPr lang="de-DE" dirty="0" smtClean="0"/>
              <a:t>?</a:t>
            </a:r>
            <a:endParaRPr lang="de-CH" dirty="0"/>
          </a:p>
        </p:txBody>
      </p:sp>
      <p:sp>
        <p:nvSpPr>
          <p:cNvPr id="4" name="Datumsplatzhalter 3">
            <a:extLst>
              <a:ext uri="{FF2B5EF4-FFF2-40B4-BE49-F238E27FC236}">
                <a16:creationId xmlns:a16="http://schemas.microsoft.com/office/drawing/2014/main" id="{5BCAC349-33CE-51B5-B63A-0038B12996DE}"/>
              </a:ext>
            </a:extLst>
          </p:cNvPr>
          <p:cNvSpPr>
            <a:spLocks noGrp="1"/>
          </p:cNvSpPr>
          <p:nvPr>
            <p:ph type="dt" sz="half" idx="2"/>
          </p:nvPr>
        </p:nvSpPr>
        <p:spPr/>
        <p:txBody>
          <a:bodyPr/>
          <a:lstStyle/>
          <a:p>
            <a:r>
              <a:rPr lang="de-DE" spc="-5"/>
              <a:t>AEH Zentrum für Arbeitsmedizin, Ergonomie und Hygiene │ Tanja Vitale│ 26.02.2019</a:t>
            </a:r>
            <a:endParaRPr lang="de-CH" dirty="0"/>
          </a:p>
        </p:txBody>
      </p:sp>
      <p:sp>
        <p:nvSpPr>
          <p:cNvPr id="8" name="Inhaltsplatzhalter 7">
            <a:extLst>
              <a:ext uri="{FF2B5EF4-FFF2-40B4-BE49-F238E27FC236}">
                <a16:creationId xmlns:a16="http://schemas.microsoft.com/office/drawing/2014/main" id="{8E152FE7-B881-AF34-3226-780AD0C84711}"/>
              </a:ext>
            </a:extLst>
          </p:cNvPr>
          <p:cNvSpPr>
            <a:spLocks noGrp="1"/>
          </p:cNvSpPr>
          <p:nvPr>
            <p:ph sz="quarter" idx="12"/>
          </p:nvPr>
        </p:nvSpPr>
        <p:spPr>
          <a:xfrm>
            <a:off x="900633" y="1913371"/>
            <a:ext cx="5195367" cy="3882865"/>
          </a:xfrm>
        </p:spPr>
        <p:txBody>
          <a:bodyPr/>
          <a:lstStyle/>
          <a:p>
            <a:pPr marL="0" indent="0">
              <a:buNone/>
            </a:pPr>
            <a:r>
              <a:rPr lang="de-CH" dirty="0" err="1"/>
              <a:t>Thèmes</a:t>
            </a:r>
            <a:r>
              <a:rPr lang="de-CH" dirty="0"/>
              <a:t> de </a:t>
            </a:r>
            <a:r>
              <a:rPr lang="de-CH" dirty="0" err="1" smtClean="0"/>
              <a:t>l'ASGS</a:t>
            </a:r>
            <a:r>
              <a:rPr lang="de-CH" dirty="0" smtClean="0"/>
              <a:t/>
            </a:r>
            <a:br>
              <a:rPr lang="de-CH" dirty="0" smtClean="0"/>
            </a:br>
            <a:endParaRPr lang="de-CH" dirty="0" smtClean="0"/>
          </a:p>
          <a:p>
            <a:r>
              <a:rPr lang="fr-FR" dirty="0" smtClean="0"/>
              <a:t>Concept d'urgence</a:t>
            </a:r>
          </a:p>
          <a:p>
            <a:r>
              <a:rPr lang="fr-FR" dirty="0" smtClean="0"/>
              <a:t>Sécurité </a:t>
            </a:r>
            <a:r>
              <a:rPr lang="fr-FR" dirty="0"/>
              <a:t>des </a:t>
            </a:r>
            <a:r>
              <a:rPr lang="fr-FR" dirty="0" smtClean="0"/>
              <a:t>bâtiments</a:t>
            </a:r>
          </a:p>
          <a:p>
            <a:r>
              <a:rPr lang="fr-FR" dirty="0" smtClean="0"/>
              <a:t>Ergonomie</a:t>
            </a:r>
          </a:p>
          <a:p>
            <a:r>
              <a:rPr lang="fr-FR" dirty="0" smtClean="0"/>
              <a:t>Risques psychosociaux</a:t>
            </a:r>
          </a:p>
          <a:p>
            <a:r>
              <a:rPr lang="fr-FR" dirty="0" smtClean="0"/>
              <a:t>Protection </a:t>
            </a:r>
            <a:r>
              <a:rPr lang="fr-FR" dirty="0"/>
              <a:t>de la maternité</a:t>
            </a:r>
            <a:endParaRPr lang="de-CH" dirty="0"/>
          </a:p>
          <a:p>
            <a:pPr marL="0" indent="0">
              <a:buNone/>
            </a:pPr>
            <a:endParaRPr lang="de-CH" dirty="0"/>
          </a:p>
        </p:txBody>
      </p:sp>
    </p:spTree>
    <p:extLst>
      <p:ext uri="{BB962C8B-B14F-4D97-AF65-F5344CB8AC3E}">
        <p14:creationId xmlns:p14="http://schemas.microsoft.com/office/powerpoint/2010/main" val="22048254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D8CB8F2E-C1FB-40D5-7DDA-0E0804C36D4C}"/>
              </a:ext>
            </a:extLst>
          </p:cNvPr>
          <p:cNvSpPr>
            <a:spLocks noGrp="1"/>
          </p:cNvSpPr>
          <p:nvPr>
            <p:ph type="body" sz="quarter" idx="13"/>
          </p:nvPr>
        </p:nvSpPr>
        <p:spPr/>
        <p:txBody>
          <a:bodyPr/>
          <a:lstStyle/>
          <a:p>
            <a:r>
              <a:rPr lang="de-CH" dirty="0" err="1"/>
              <a:t>Discussions</a:t>
            </a:r>
            <a:r>
              <a:rPr lang="de-CH" dirty="0"/>
              <a:t> de </a:t>
            </a:r>
            <a:r>
              <a:rPr lang="de-CH" dirty="0" err="1"/>
              <a:t>groupe</a:t>
            </a:r>
            <a:endParaRPr lang="de-CH" dirty="0"/>
          </a:p>
        </p:txBody>
      </p:sp>
      <p:sp>
        <p:nvSpPr>
          <p:cNvPr id="5" name="Inhaltsplatzhalter 4">
            <a:extLst>
              <a:ext uri="{FF2B5EF4-FFF2-40B4-BE49-F238E27FC236}">
                <a16:creationId xmlns:a16="http://schemas.microsoft.com/office/drawing/2014/main" id="{04D979EE-51AE-2474-53B6-2E4A6B1CA0E3}"/>
              </a:ext>
            </a:extLst>
          </p:cNvPr>
          <p:cNvSpPr>
            <a:spLocks noGrp="1"/>
          </p:cNvSpPr>
          <p:nvPr>
            <p:ph sz="quarter" idx="14"/>
          </p:nvPr>
        </p:nvSpPr>
        <p:spPr>
          <a:xfrm>
            <a:off x="6535271" y="1913371"/>
            <a:ext cx="5002305" cy="3882865"/>
          </a:xfrm>
        </p:spPr>
        <p:txBody>
          <a:bodyPr/>
          <a:lstStyle/>
          <a:p>
            <a:r>
              <a:rPr lang="fr-FR" dirty="0"/>
              <a:t>Responsabilité et tâches auprès </a:t>
            </a:r>
            <a:r>
              <a:rPr lang="fr-FR" dirty="0" smtClean="0"/>
              <a:t>de</a:t>
            </a:r>
          </a:p>
          <a:p>
            <a:pPr marL="285750" indent="-285750">
              <a:buFont typeface="Arial" panose="020B0604020202020204" pitchFamily="34" charset="0"/>
              <a:buChar char="•"/>
            </a:pPr>
            <a:r>
              <a:rPr lang="fr-FR" dirty="0" smtClean="0"/>
              <a:t>Direction</a:t>
            </a:r>
          </a:p>
          <a:p>
            <a:pPr marL="285750" indent="-285750">
              <a:buFont typeface="Arial" panose="020B0604020202020204" pitchFamily="34" charset="0"/>
              <a:buChar char="•"/>
            </a:pPr>
            <a:r>
              <a:rPr lang="fr-FR" dirty="0" smtClean="0"/>
              <a:t>Supérieur hiérarchique</a:t>
            </a:r>
          </a:p>
          <a:p>
            <a:pPr marL="285750" indent="-285750">
              <a:buFont typeface="Arial" panose="020B0604020202020204" pitchFamily="34" charset="0"/>
              <a:buChar char="•"/>
            </a:pPr>
            <a:r>
              <a:rPr lang="fr-FR" dirty="0" smtClean="0"/>
              <a:t>Collaborateurs</a:t>
            </a:r>
          </a:p>
          <a:p>
            <a:pPr marL="285750" indent="-285750">
              <a:buFont typeface="Arial" panose="020B0604020202020204" pitchFamily="34" charset="0"/>
              <a:buChar char="•"/>
            </a:pPr>
            <a:r>
              <a:rPr lang="fr-FR" dirty="0" smtClean="0"/>
              <a:t>RH</a:t>
            </a:r>
          </a:p>
          <a:p>
            <a:pPr marL="285750" indent="-285750">
              <a:buFont typeface="Arial" panose="020B0604020202020204" pitchFamily="34" charset="0"/>
              <a:buChar char="•"/>
            </a:pPr>
            <a:r>
              <a:rPr lang="fr-FR" dirty="0" smtClean="0"/>
              <a:t>CS</a:t>
            </a:r>
          </a:p>
          <a:p>
            <a:pPr marL="285750" indent="-285750">
              <a:buFont typeface="Arial" panose="020B0604020202020204" pitchFamily="34" charset="0"/>
              <a:buChar char="•"/>
            </a:pPr>
            <a:r>
              <a:rPr lang="fr-FR" dirty="0" smtClean="0"/>
              <a:t>Service technique</a:t>
            </a:r>
          </a:p>
          <a:p>
            <a:pPr marL="285750" indent="-285750">
              <a:buFont typeface="Arial" panose="020B0604020202020204" pitchFamily="34" charset="0"/>
              <a:buChar char="•"/>
            </a:pPr>
            <a:r>
              <a:rPr lang="fr-FR" dirty="0" smtClean="0"/>
              <a:t>...</a:t>
            </a:r>
            <a:endParaRPr lang="de-CH" dirty="0"/>
          </a:p>
        </p:txBody>
      </p:sp>
      <p:sp>
        <p:nvSpPr>
          <p:cNvPr id="4" name="Datumsplatzhalter 3">
            <a:extLst>
              <a:ext uri="{FF2B5EF4-FFF2-40B4-BE49-F238E27FC236}">
                <a16:creationId xmlns:a16="http://schemas.microsoft.com/office/drawing/2014/main" id="{5BCAC349-33CE-51B5-B63A-0038B12996DE}"/>
              </a:ext>
            </a:extLst>
          </p:cNvPr>
          <p:cNvSpPr>
            <a:spLocks noGrp="1"/>
          </p:cNvSpPr>
          <p:nvPr>
            <p:ph type="dt" sz="half" idx="2"/>
          </p:nvPr>
        </p:nvSpPr>
        <p:spPr/>
        <p:txBody>
          <a:bodyPr/>
          <a:lstStyle/>
          <a:p>
            <a:r>
              <a:rPr lang="de-DE" spc="-5"/>
              <a:t>AEH Zentrum für Arbeitsmedizin, Ergonomie und Hygiene │ Tanja Vitale│ 26.02.2019</a:t>
            </a:r>
            <a:endParaRPr lang="de-CH" dirty="0"/>
          </a:p>
        </p:txBody>
      </p:sp>
      <p:sp>
        <p:nvSpPr>
          <p:cNvPr id="8" name="Inhaltsplatzhalter 7">
            <a:extLst>
              <a:ext uri="{FF2B5EF4-FFF2-40B4-BE49-F238E27FC236}">
                <a16:creationId xmlns:a16="http://schemas.microsoft.com/office/drawing/2014/main" id="{8E152FE7-B881-AF34-3226-780AD0C84711}"/>
              </a:ext>
            </a:extLst>
          </p:cNvPr>
          <p:cNvSpPr>
            <a:spLocks noGrp="1"/>
          </p:cNvSpPr>
          <p:nvPr>
            <p:ph sz="quarter" idx="12"/>
          </p:nvPr>
        </p:nvSpPr>
        <p:spPr>
          <a:xfrm>
            <a:off x="900633" y="1913371"/>
            <a:ext cx="5195367" cy="3882865"/>
          </a:xfrm>
        </p:spPr>
        <p:txBody>
          <a:bodyPr/>
          <a:lstStyle/>
          <a:p>
            <a:pPr marL="0" indent="0">
              <a:buNone/>
            </a:pPr>
            <a:r>
              <a:rPr lang="de-CH" dirty="0" err="1"/>
              <a:t>Thèmes</a:t>
            </a:r>
            <a:r>
              <a:rPr lang="de-CH" dirty="0"/>
              <a:t> de </a:t>
            </a:r>
            <a:r>
              <a:rPr lang="de-CH" dirty="0" err="1"/>
              <a:t>l'ASGS</a:t>
            </a:r>
            <a:r>
              <a:rPr lang="de-CH" dirty="0"/>
              <a:t> </a:t>
            </a:r>
            <a:r>
              <a:rPr lang="de-CH" dirty="0" smtClean="0"/>
              <a:t/>
            </a:r>
            <a:br>
              <a:rPr lang="de-CH" dirty="0" smtClean="0"/>
            </a:br>
            <a:endParaRPr lang="de-CH" dirty="0" smtClean="0"/>
          </a:p>
          <a:p>
            <a:r>
              <a:rPr lang="fr-FR" dirty="0" smtClean="0"/>
              <a:t>Concept </a:t>
            </a:r>
            <a:r>
              <a:rPr lang="fr-FR" dirty="0"/>
              <a:t>d'urgence</a:t>
            </a:r>
          </a:p>
          <a:p>
            <a:r>
              <a:rPr lang="fr-FR" dirty="0"/>
              <a:t>Sécurité des bâtiments</a:t>
            </a:r>
          </a:p>
          <a:p>
            <a:r>
              <a:rPr lang="fr-FR" dirty="0"/>
              <a:t>Ergonomie</a:t>
            </a:r>
          </a:p>
          <a:p>
            <a:r>
              <a:rPr lang="fr-FR" dirty="0"/>
              <a:t>Risques psychosociaux</a:t>
            </a:r>
          </a:p>
          <a:p>
            <a:r>
              <a:rPr lang="fr-FR" dirty="0"/>
              <a:t>Protection de la maternité</a:t>
            </a:r>
            <a:endParaRPr lang="de-CH" dirty="0"/>
          </a:p>
          <a:p>
            <a:pPr marL="0" indent="0">
              <a:buNone/>
            </a:pPr>
            <a:endParaRPr lang="de-CH" dirty="0"/>
          </a:p>
        </p:txBody>
      </p:sp>
    </p:spTree>
    <p:extLst>
      <p:ext uri="{BB962C8B-B14F-4D97-AF65-F5344CB8AC3E}">
        <p14:creationId xmlns:p14="http://schemas.microsoft.com/office/powerpoint/2010/main" val="15448441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D8CB8F2E-C1FB-40D5-7DDA-0E0804C36D4C}"/>
              </a:ext>
            </a:extLst>
          </p:cNvPr>
          <p:cNvSpPr>
            <a:spLocks noGrp="1"/>
          </p:cNvSpPr>
          <p:nvPr>
            <p:ph type="body" sz="quarter" idx="13"/>
          </p:nvPr>
        </p:nvSpPr>
        <p:spPr>
          <a:xfrm>
            <a:off x="1046966" y="816034"/>
            <a:ext cx="5488305" cy="987379"/>
          </a:xfrm>
        </p:spPr>
        <p:txBody>
          <a:bodyPr/>
          <a:lstStyle/>
          <a:p>
            <a:r>
              <a:rPr lang="de-CH" dirty="0" err="1" smtClean="0"/>
              <a:t>Discussions</a:t>
            </a:r>
            <a:r>
              <a:rPr lang="de-CH" dirty="0" smtClean="0"/>
              <a:t> en </a:t>
            </a:r>
            <a:r>
              <a:rPr lang="de-CH" dirty="0" err="1" smtClean="0"/>
              <a:t>groupe</a:t>
            </a:r>
            <a:endParaRPr lang="de-CH" dirty="0"/>
          </a:p>
        </p:txBody>
      </p:sp>
      <p:sp>
        <p:nvSpPr>
          <p:cNvPr id="5" name="Inhaltsplatzhalter 4">
            <a:extLst>
              <a:ext uri="{FF2B5EF4-FFF2-40B4-BE49-F238E27FC236}">
                <a16:creationId xmlns:a16="http://schemas.microsoft.com/office/drawing/2014/main" id="{04D979EE-51AE-2474-53B6-2E4A6B1CA0E3}"/>
              </a:ext>
            </a:extLst>
          </p:cNvPr>
          <p:cNvSpPr>
            <a:spLocks noGrp="1"/>
          </p:cNvSpPr>
          <p:nvPr>
            <p:ph sz="quarter" idx="14"/>
          </p:nvPr>
        </p:nvSpPr>
        <p:spPr>
          <a:xfrm>
            <a:off x="6535271" y="1913371"/>
            <a:ext cx="5002305" cy="3882865"/>
          </a:xfrm>
        </p:spPr>
        <p:txBody>
          <a:bodyPr/>
          <a:lstStyle/>
          <a:p>
            <a:r>
              <a:rPr lang="fr-FR" dirty="0"/>
              <a:t>Responsabilité et tâches auprès de</a:t>
            </a:r>
          </a:p>
          <a:p>
            <a:pPr marL="285750" indent="-285750">
              <a:buFont typeface="Arial" panose="020B0604020202020204" pitchFamily="34" charset="0"/>
              <a:buChar char="•"/>
            </a:pPr>
            <a:r>
              <a:rPr lang="fr-FR" dirty="0"/>
              <a:t>Direction</a:t>
            </a:r>
          </a:p>
          <a:p>
            <a:pPr marL="285750" indent="-285750">
              <a:buFont typeface="Arial" panose="020B0604020202020204" pitchFamily="34" charset="0"/>
              <a:buChar char="•"/>
            </a:pPr>
            <a:r>
              <a:rPr lang="fr-FR" dirty="0"/>
              <a:t>Supérieur hiérarchique</a:t>
            </a:r>
          </a:p>
          <a:p>
            <a:pPr marL="285750" indent="-285750">
              <a:buFont typeface="Arial" panose="020B0604020202020204" pitchFamily="34" charset="0"/>
              <a:buChar char="•"/>
            </a:pPr>
            <a:r>
              <a:rPr lang="fr-FR" dirty="0"/>
              <a:t>Collaborateurs</a:t>
            </a:r>
          </a:p>
          <a:p>
            <a:pPr marL="285750" indent="-285750">
              <a:buFont typeface="Arial" panose="020B0604020202020204" pitchFamily="34" charset="0"/>
              <a:buChar char="•"/>
            </a:pPr>
            <a:r>
              <a:rPr lang="fr-FR" dirty="0"/>
              <a:t>RH</a:t>
            </a:r>
          </a:p>
          <a:p>
            <a:pPr marL="285750" indent="-285750">
              <a:buFont typeface="Arial" panose="020B0604020202020204" pitchFamily="34" charset="0"/>
              <a:buChar char="•"/>
            </a:pPr>
            <a:r>
              <a:rPr lang="fr-FR" dirty="0"/>
              <a:t>CS</a:t>
            </a:r>
          </a:p>
          <a:p>
            <a:pPr marL="285750" indent="-285750">
              <a:buFont typeface="Arial" panose="020B0604020202020204" pitchFamily="34" charset="0"/>
              <a:buChar char="•"/>
            </a:pPr>
            <a:r>
              <a:rPr lang="fr-FR" dirty="0"/>
              <a:t>Service technique</a:t>
            </a:r>
          </a:p>
          <a:p>
            <a:pPr marL="285750" indent="-285750">
              <a:buFont typeface="Arial" panose="020B0604020202020204" pitchFamily="34" charset="0"/>
              <a:buChar char="•"/>
            </a:pPr>
            <a:r>
              <a:rPr lang="fr-FR" dirty="0"/>
              <a:t>...</a:t>
            </a:r>
            <a:endParaRPr lang="de-CH" dirty="0"/>
          </a:p>
        </p:txBody>
      </p:sp>
      <p:sp>
        <p:nvSpPr>
          <p:cNvPr id="4" name="Datumsplatzhalter 3">
            <a:extLst>
              <a:ext uri="{FF2B5EF4-FFF2-40B4-BE49-F238E27FC236}">
                <a16:creationId xmlns:a16="http://schemas.microsoft.com/office/drawing/2014/main" id="{5BCAC349-33CE-51B5-B63A-0038B12996DE}"/>
              </a:ext>
            </a:extLst>
          </p:cNvPr>
          <p:cNvSpPr>
            <a:spLocks noGrp="1"/>
          </p:cNvSpPr>
          <p:nvPr>
            <p:ph type="dt" sz="half" idx="2"/>
          </p:nvPr>
        </p:nvSpPr>
        <p:spPr/>
        <p:txBody>
          <a:bodyPr/>
          <a:lstStyle/>
          <a:p>
            <a:r>
              <a:rPr lang="de-DE" spc="-5"/>
              <a:t>AEH Zentrum für Arbeitsmedizin, Ergonomie und Hygiene │ Tanja Vitale│ 26.02.2019</a:t>
            </a:r>
            <a:endParaRPr lang="de-CH" dirty="0"/>
          </a:p>
        </p:txBody>
      </p:sp>
      <p:sp>
        <p:nvSpPr>
          <p:cNvPr id="8" name="Inhaltsplatzhalter 7">
            <a:extLst>
              <a:ext uri="{FF2B5EF4-FFF2-40B4-BE49-F238E27FC236}">
                <a16:creationId xmlns:a16="http://schemas.microsoft.com/office/drawing/2014/main" id="{8E152FE7-B881-AF34-3226-780AD0C84711}"/>
              </a:ext>
            </a:extLst>
          </p:cNvPr>
          <p:cNvSpPr>
            <a:spLocks noGrp="1"/>
          </p:cNvSpPr>
          <p:nvPr>
            <p:ph sz="quarter" idx="12"/>
          </p:nvPr>
        </p:nvSpPr>
        <p:spPr>
          <a:xfrm>
            <a:off x="900633" y="1913371"/>
            <a:ext cx="5195367" cy="3882865"/>
          </a:xfrm>
        </p:spPr>
        <p:txBody>
          <a:bodyPr/>
          <a:lstStyle/>
          <a:p>
            <a:pPr marL="0" indent="0">
              <a:buNone/>
            </a:pPr>
            <a:r>
              <a:rPr lang="de-CH" dirty="0" err="1"/>
              <a:t>Thèmes</a:t>
            </a:r>
            <a:r>
              <a:rPr lang="de-CH" dirty="0"/>
              <a:t> de </a:t>
            </a:r>
            <a:r>
              <a:rPr lang="de-CH" dirty="0" err="1"/>
              <a:t>l'ASGS</a:t>
            </a:r>
            <a:r>
              <a:rPr lang="de-CH" dirty="0"/>
              <a:t> </a:t>
            </a:r>
            <a:endParaRPr lang="de-CH" dirty="0" smtClean="0"/>
          </a:p>
          <a:p>
            <a:r>
              <a:rPr lang="fr-FR" dirty="0" smtClean="0"/>
              <a:t>Concept </a:t>
            </a:r>
            <a:r>
              <a:rPr lang="fr-FR" dirty="0"/>
              <a:t>d'urgence</a:t>
            </a:r>
          </a:p>
          <a:p>
            <a:r>
              <a:rPr lang="fr-FR" dirty="0"/>
              <a:t>Sécurité des bâtiments</a:t>
            </a:r>
          </a:p>
          <a:p>
            <a:r>
              <a:rPr lang="fr-FR" dirty="0"/>
              <a:t>Ergonomie</a:t>
            </a:r>
          </a:p>
          <a:p>
            <a:r>
              <a:rPr lang="fr-FR" dirty="0"/>
              <a:t>Risques psychosociaux</a:t>
            </a:r>
          </a:p>
          <a:p>
            <a:r>
              <a:rPr lang="fr-FR" dirty="0"/>
              <a:t>Protection de la maternité</a:t>
            </a:r>
            <a:endParaRPr lang="de-CH" dirty="0"/>
          </a:p>
          <a:p>
            <a:pPr marL="0" indent="0">
              <a:buNone/>
            </a:pPr>
            <a:endParaRPr lang="de-CH" dirty="0"/>
          </a:p>
        </p:txBody>
      </p:sp>
      <p:sp>
        <p:nvSpPr>
          <p:cNvPr id="2" name="Textfeld 1">
            <a:extLst>
              <a:ext uri="{FF2B5EF4-FFF2-40B4-BE49-F238E27FC236}">
                <a16:creationId xmlns:a16="http://schemas.microsoft.com/office/drawing/2014/main" id="{33A73EA5-721C-4940-E4B5-00E154FBBFAC}"/>
              </a:ext>
            </a:extLst>
          </p:cNvPr>
          <p:cNvSpPr txBox="1"/>
          <p:nvPr/>
        </p:nvSpPr>
        <p:spPr>
          <a:xfrm rot="20777552">
            <a:off x="510202" y="3162306"/>
            <a:ext cx="11171595" cy="1384995"/>
          </a:xfrm>
          <a:prstGeom prst="rect">
            <a:avLst/>
          </a:prstGeom>
          <a:solidFill>
            <a:schemeClr val="bg1"/>
          </a:solidFill>
          <a:effectLst>
            <a:outerShdw blurRad="50800" dist="38100" dir="2700000" algn="tl" rotWithShape="0">
              <a:prstClr val="black">
                <a:alpha val="40000"/>
              </a:prstClr>
            </a:outerShdw>
          </a:effectLst>
        </p:spPr>
        <p:txBody>
          <a:bodyPr wrap="square" rtlCol="0">
            <a:spAutoFit/>
          </a:bodyPr>
          <a:lstStyle/>
          <a:p>
            <a:r>
              <a:rPr lang="fr-FR" sz="2800" dirty="0">
                <a:solidFill>
                  <a:srgbClr val="FF0000"/>
                </a:solidFill>
              </a:rPr>
              <a:t>Discussion : </a:t>
            </a:r>
            <a:r>
              <a:rPr lang="fr-FR" sz="2800" dirty="0" smtClean="0">
                <a:solidFill>
                  <a:srgbClr val="FF0000"/>
                </a:solidFill>
              </a:rPr>
              <a:t/>
            </a:r>
            <a:br>
              <a:rPr lang="fr-FR" sz="2800" dirty="0" smtClean="0">
                <a:solidFill>
                  <a:srgbClr val="FF0000"/>
                </a:solidFill>
              </a:rPr>
            </a:br>
            <a:r>
              <a:rPr lang="fr-FR" sz="2800" dirty="0" smtClean="0">
                <a:solidFill>
                  <a:srgbClr val="FF0000"/>
                </a:solidFill>
              </a:rPr>
              <a:t>où </a:t>
            </a:r>
            <a:r>
              <a:rPr lang="fr-FR" sz="2800" dirty="0">
                <a:solidFill>
                  <a:srgbClr val="FF0000"/>
                </a:solidFill>
              </a:rPr>
              <a:t>sont les interfaces dans ces thèmes, qui est responsable de quoi, comment s'assurer que les processus fonctionnent ?</a:t>
            </a:r>
            <a:endParaRPr lang="de-CH" sz="2800" dirty="0">
              <a:solidFill>
                <a:srgbClr val="FF0000"/>
              </a:solidFill>
            </a:endParaRPr>
          </a:p>
        </p:txBody>
      </p:sp>
    </p:spTree>
    <p:extLst>
      <p:ext uri="{BB962C8B-B14F-4D97-AF65-F5344CB8AC3E}">
        <p14:creationId xmlns:p14="http://schemas.microsoft.com/office/powerpoint/2010/main" val="2170117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fr-CH" dirty="0"/>
              <a:t>Bases légales de la ST+PS</a:t>
            </a:r>
            <a:endParaRPr lang="de-CH" dirty="0"/>
          </a:p>
        </p:txBody>
      </p:sp>
      <p:sp>
        <p:nvSpPr>
          <p:cNvPr id="4" name="Datumsplatzhalter 3"/>
          <p:cNvSpPr>
            <a:spLocks noGrp="1"/>
          </p:cNvSpPr>
          <p:nvPr>
            <p:ph type="dt" sz="half" idx="2"/>
          </p:nvPr>
        </p:nvSpPr>
        <p:spPr/>
        <p:txBody>
          <a:bodyPr/>
          <a:lstStyle/>
          <a:p>
            <a:r>
              <a:rPr lang="de-DE" spc="-5"/>
              <a:t>AEH Zentrum für Arbeitsmedizin, Ergonomie und Hygiene │ Cristina Galizia │ 26.02.2019</a:t>
            </a:r>
            <a:endParaRPr lang="de-CH" dirty="0"/>
          </a:p>
        </p:txBody>
      </p:sp>
      <p:sp>
        <p:nvSpPr>
          <p:cNvPr id="5" name="Textfeld 4"/>
          <p:cNvSpPr txBox="1"/>
          <p:nvPr/>
        </p:nvSpPr>
        <p:spPr>
          <a:xfrm>
            <a:off x="2129881" y="1100428"/>
            <a:ext cx="8280400" cy="900113"/>
          </a:xfrm>
          <a:prstGeom prst="rect">
            <a:avLst/>
          </a:prstGeom>
          <a:solidFill>
            <a:srgbClr val="DAEDEF"/>
          </a:solidFill>
          <a:ln w="3175">
            <a:solidFill>
              <a:srgbClr val="000000"/>
            </a:solidFill>
          </a:ln>
        </p:spPr>
        <p:txBody>
          <a:bodyPr/>
          <a:lstStyle/>
          <a:p>
            <a:pPr algn="ctr">
              <a:defRPr/>
            </a:pPr>
            <a:endParaRPr lang="fr-CH" b="1" kern="0" dirty="0">
              <a:solidFill>
                <a:srgbClr val="000000"/>
              </a:solidFill>
              <a:latin typeface="Arial"/>
            </a:endParaRPr>
          </a:p>
          <a:p>
            <a:pPr algn="ctr">
              <a:defRPr/>
            </a:pPr>
            <a:r>
              <a:rPr lang="fr-CH" b="1" kern="0" dirty="0">
                <a:solidFill>
                  <a:srgbClr val="000000"/>
                </a:solidFill>
                <a:latin typeface="Arial"/>
              </a:rPr>
              <a:t>Constitution fédérale</a:t>
            </a:r>
          </a:p>
        </p:txBody>
      </p:sp>
      <p:sp>
        <p:nvSpPr>
          <p:cNvPr id="6" name="Rechteck 5"/>
          <p:cNvSpPr/>
          <p:nvPr/>
        </p:nvSpPr>
        <p:spPr bwMode="auto">
          <a:xfrm>
            <a:off x="2080928" y="2226482"/>
            <a:ext cx="1550430" cy="898525"/>
          </a:xfrm>
          <a:prstGeom prst="rect">
            <a:avLst/>
          </a:prstGeom>
          <a:solidFill>
            <a:srgbClr val="FFC000"/>
          </a:solidFill>
          <a:ln w="9525" cap="flat" cmpd="sng" algn="ctr">
            <a:solidFill>
              <a:srgbClr val="000000"/>
            </a:solidFill>
            <a:prstDash val="solid"/>
            <a:round/>
            <a:headEnd type="none" w="med" len="med"/>
            <a:tailEnd type="none" w="med" len="med"/>
          </a:ln>
          <a:effectLst/>
        </p:spPr>
        <p:txBody>
          <a:bodyPr/>
          <a:lstStyle/>
          <a:p>
            <a:pPr>
              <a:defRPr/>
            </a:pPr>
            <a:r>
              <a:rPr lang="fr-CH" sz="1600" b="1" kern="0" dirty="0">
                <a:solidFill>
                  <a:srgbClr val="000000"/>
                </a:solidFill>
                <a:latin typeface="Arial"/>
              </a:rPr>
              <a:t>LAA</a:t>
            </a:r>
          </a:p>
          <a:p>
            <a:pPr>
              <a:defRPr/>
            </a:pPr>
            <a:r>
              <a:rPr lang="fr-CH" sz="1100" kern="0" dirty="0">
                <a:solidFill>
                  <a:srgbClr val="000000"/>
                </a:solidFill>
                <a:latin typeface="Arial"/>
              </a:rPr>
              <a:t>Loi sur l’assurance-accident</a:t>
            </a:r>
          </a:p>
        </p:txBody>
      </p:sp>
      <p:sp>
        <p:nvSpPr>
          <p:cNvPr id="7" name="Rechteck 6"/>
          <p:cNvSpPr/>
          <p:nvPr/>
        </p:nvSpPr>
        <p:spPr bwMode="auto">
          <a:xfrm>
            <a:off x="3777280" y="2224822"/>
            <a:ext cx="1414463" cy="898525"/>
          </a:xfrm>
          <a:prstGeom prst="rect">
            <a:avLst/>
          </a:prstGeom>
          <a:solidFill>
            <a:srgbClr val="FFC000"/>
          </a:solidFill>
          <a:ln w="9525" cap="flat" cmpd="sng" algn="ctr">
            <a:solidFill>
              <a:srgbClr val="000000"/>
            </a:solidFill>
            <a:prstDash val="solid"/>
            <a:round/>
            <a:headEnd type="none" w="med" len="med"/>
            <a:tailEnd type="none" w="med" len="med"/>
          </a:ln>
          <a:effectLst/>
        </p:spPr>
        <p:txBody>
          <a:bodyPr/>
          <a:lstStyle/>
          <a:p>
            <a:pPr>
              <a:defRPr/>
            </a:pPr>
            <a:r>
              <a:rPr lang="fr-CH" sz="1600" b="1" kern="0" dirty="0" err="1">
                <a:solidFill>
                  <a:srgbClr val="000000"/>
                </a:solidFill>
                <a:latin typeface="Arial"/>
              </a:rPr>
              <a:t>LTr</a:t>
            </a:r>
            <a:r>
              <a:rPr lang="fr-CH" sz="1600" b="1" kern="0" dirty="0">
                <a:solidFill>
                  <a:srgbClr val="000000"/>
                </a:solidFill>
              </a:rPr>
              <a:t> /</a:t>
            </a:r>
            <a:r>
              <a:rPr lang="fr-CH" sz="1600" b="1" kern="0" dirty="0" err="1">
                <a:solidFill>
                  <a:srgbClr val="000000"/>
                </a:solidFill>
              </a:rPr>
              <a:t>Lpers</a:t>
            </a:r>
            <a:endParaRPr lang="fr-CH" sz="1600" b="1" kern="0" dirty="0">
              <a:solidFill>
                <a:srgbClr val="000000"/>
              </a:solidFill>
              <a:latin typeface="Arial"/>
            </a:endParaRPr>
          </a:p>
          <a:p>
            <a:pPr>
              <a:defRPr/>
            </a:pPr>
            <a:r>
              <a:rPr lang="fr-CH" sz="1100" kern="0" dirty="0">
                <a:solidFill>
                  <a:srgbClr val="000000"/>
                </a:solidFill>
                <a:latin typeface="Arial"/>
              </a:rPr>
              <a:t>Loi sur le travail</a:t>
            </a:r>
          </a:p>
        </p:txBody>
      </p:sp>
      <p:sp>
        <p:nvSpPr>
          <p:cNvPr id="8" name="Rechteck 7"/>
          <p:cNvSpPr/>
          <p:nvPr/>
        </p:nvSpPr>
        <p:spPr bwMode="auto">
          <a:xfrm>
            <a:off x="5553136" y="2224821"/>
            <a:ext cx="1490426" cy="898525"/>
          </a:xfrm>
          <a:prstGeom prst="rect">
            <a:avLst/>
          </a:prstGeom>
          <a:solidFill>
            <a:srgbClr val="FFC000"/>
          </a:solidFill>
          <a:ln w="9525" cap="flat" cmpd="sng" algn="ctr">
            <a:solidFill>
              <a:srgbClr val="000000"/>
            </a:solidFill>
            <a:prstDash val="solid"/>
            <a:round/>
            <a:headEnd type="none" w="med" len="med"/>
            <a:tailEnd type="none" w="med" len="med"/>
          </a:ln>
          <a:effectLst/>
        </p:spPr>
        <p:txBody>
          <a:bodyPr/>
          <a:lstStyle/>
          <a:p>
            <a:pPr>
              <a:defRPr/>
            </a:pPr>
            <a:r>
              <a:rPr lang="fr-CH" sz="1600" b="1" kern="0" dirty="0">
                <a:solidFill>
                  <a:srgbClr val="000000"/>
                </a:solidFill>
                <a:latin typeface="Arial"/>
              </a:rPr>
              <a:t>CO</a:t>
            </a:r>
          </a:p>
          <a:p>
            <a:pPr>
              <a:defRPr/>
            </a:pPr>
            <a:r>
              <a:rPr lang="fr-CH" sz="1100" kern="0" dirty="0">
                <a:solidFill>
                  <a:srgbClr val="000000"/>
                </a:solidFill>
                <a:latin typeface="Arial"/>
              </a:rPr>
              <a:t>Code des obligations</a:t>
            </a:r>
          </a:p>
        </p:txBody>
      </p:sp>
      <p:sp>
        <p:nvSpPr>
          <p:cNvPr id="10" name="Rechteck 9"/>
          <p:cNvSpPr/>
          <p:nvPr/>
        </p:nvSpPr>
        <p:spPr bwMode="auto">
          <a:xfrm>
            <a:off x="2145558" y="3393601"/>
            <a:ext cx="1485799" cy="900112"/>
          </a:xfrm>
          <a:prstGeom prst="rect">
            <a:avLst/>
          </a:prstGeom>
          <a:solidFill>
            <a:srgbClr val="FFFF00"/>
          </a:solidFill>
          <a:ln w="9525" cap="flat" cmpd="sng" algn="ctr">
            <a:solidFill>
              <a:srgbClr val="000000"/>
            </a:solidFill>
            <a:prstDash val="solid"/>
            <a:round/>
            <a:headEnd type="none" w="med" len="med"/>
            <a:tailEnd type="none" w="med" len="med"/>
          </a:ln>
          <a:effectLst/>
        </p:spPr>
        <p:txBody>
          <a:bodyPr/>
          <a:lstStyle/>
          <a:p>
            <a:pPr>
              <a:defRPr/>
            </a:pPr>
            <a:r>
              <a:rPr lang="fr-CH" sz="1600" b="1" kern="0" dirty="0">
                <a:solidFill>
                  <a:srgbClr val="000000"/>
                </a:solidFill>
                <a:latin typeface="Arial"/>
              </a:rPr>
              <a:t>OPA</a:t>
            </a:r>
          </a:p>
          <a:p>
            <a:pPr>
              <a:defRPr/>
            </a:pPr>
            <a:r>
              <a:rPr lang="fr-CH" sz="1100" kern="0" dirty="0">
                <a:solidFill>
                  <a:srgbClr val="000000"/>
                </a:solidFill>
                <a:latin typeface="Arial"/>
              </a:rPr>
              <a:t>Ordonnance sur la prévention des accidents</a:t>
            </a:r>
          </a:p>
        </p:txBody>
      </p:sp>
      <p:grpSp>
        <p:nvGrpSpPr>
          <p:cNvPr id="11" name="Gruppieren 32"/>
          <p:cNvGrpSpPr>
            <a:grpSpLocks/>
          </p:cNvGrpSpPr>
          <p:nvPr/>
        </p:nvGrpSpPr>
        <p:grpSpPr bwMode="auto">
          <a:xfrm>
            <a:off x="1764440" y="4855383"/>
            <a:ext cx="1547812" cy="900113"/>
            <a:chOff x="395536" y="5589240"/>
            <a:chExt cx="2016224" cy="828092"/>
          </a:xfrm>
        </p:grpSpPr>
        <p:sp>
          <p:nvSpPr>
            <p:cNvPr id="12" name="Rechteck 11"/>
            <p:cNvSpPr/>
            <p:nvPr/>
          </p:nvSpPr>
          <p:spPr bwMode="auto">
            <a:xfrm>
              <a:off x="610600" y="5697315"/>
              <a:ext cx="1801160" cy="720017"/>
            </a:xfrm>
            <a:prstGeom prst="rect">
              <a:avLst/>
            </a:prstGeom>
            <a:solidFill>
              <a:srgbClr val="000000">
                <a:lumMod val="40000"/>
                <a:lumOff val="60000"/>
              </a:srgbClr>
            </a:solidFill>
            <a:ln w="9525" cap="flat" cmpd="sng" algn="ctr">
              <a:solidFill>
                <a:srgbClr val="000000"/>
              </a:solidFill>
              <a:prstDash val="solid"/>
              <a:round/>
              <a:headEnd type="none" w="med" len="med"/>
              <a:tailEnd type="none" w="med" len="med"/>
            </a:ln>
            <a:effectLst/>
          </p:spPr>
          <p:txBody>
            <a:bodyPr/>
            <a:lstStyle/>
            <a:p>
              <a:pPr>
                <a:defRPr/>
              </a:pPr>
              <a:r>
                <a:rPr lang="fr-CH" sz="1600" kern="0" dirty="0">
                  <a:solidFill>
                    <a:srgbClr val="000000"/>
                  </a:solidFill>
                  <a:latin typeface="Arial"/>
                </a:rPr>
                <a:t>EKAS-RL</a:t>
              </a:r>
            </a:p>
            <a:p>
              <a:pPr>
                <a:defRPr/>
              </a:pPr>
              <a:r>
                <a:rPr lang="fr-CH" sz="1100" kern="0" dirty="0">
                  <a:solidFill>
                    <a:srgbClr val="000000"/>
                  </a:solidFill>
                  <a:latin typeface="Arial"/>
                </a:rPr>
                <a:t>EKAS-</a:t>
              </a:r>
              <a:r>
                <a:rPr lang="fr-CH" sz="1100" kern="0" dirty="0" err="1">
                  <a:solidFill>
                    <a:srgbClr val="000000"/>
                  </a:solidFill>
                  <a:latin typeface="Arial"/>
                </a:rPr>
                <a:t>Richtlinien</a:t>
              </a:r>
              <a:endParaRPr lang="fr-CH" sz="1100" kern="0" dirty="0">
                <a:solidFill>
                  <a:srgbClr val="000000"/>
                </a:solidFill>
                <a:latin typeface="Arial"/>
              </a:endParaRPr>
            </a:p>
          </p:txBody>
        </p:sp>
        <p:sp>
          <p:nvSpPr>
            <p:cNvPr id="13" name="Rechteck 12"/>
            <p:cNvSpPr/>
            <p:nvPr/>
          </p:nvSpPr>
          <p:spPr bwMode="auto">
            <a:xfrm>
              <a:off x="540291" y="5660804"/>
              <a:ext cx="1799093" cy="720016"/>
            </a:xfrm>
            <a:prstGeom prst="rect">
              <a:avLst/>
            </a:prstGeom>
            <a:solidFill>
              <a:srgbClr val="000000">
                <a:lumMod val="40000"/>
                <a:lumOff val="60000"/>
              </a:srgbClr>
            </a:solidFill>
            <a:ln w="9525" cap="flat" cmpd="sng" algn="ctr">
              <a:solidFill>
                <a:srgbClr val="000000"/>
              </a:solidFill>
              <a:prstDash val="dash"/>
              <a:round/>
              <a:headEnd type="none" w="med" len="med"/>
              <a:tailEnd type="none" w="med" len="med"/>
            </a:ln>
            <a:effectLst/>
          </p:spPr>
          <p:txBody>
            <a:bodyPr/>
            <a:lstStyle/>
            <a:p>
              <a:pPr>
                <a:defRPr/>
              </a:pPr>
              <a:r>
                <a:rPr lang="fr-CH" sz="1600" kern="0" dirty="0">
                  <a:solidFill>
                    <a:srgbClr val="000000"/>
                  </a:solidFill>
                  <a:latin typeface="Arial"/>
                </a:rPr>
                <a:t>EKAS-RL</a:t>
              </a:r>
            </a:p>
            <a:p>
              <a:pPr>
                <a:defRPr/>
              </a:pPr>
              <a:r>
                <a:rPr lang="fr-CH" sz="1100" kern="0" dirty="0">
                  <a:solidFill>
                    <a:srgbClr val="000000"/>
                  </a:solidFill>
                  <a:latin typeface="Arial"/>
                </a:rPr>
                <a:t>EKAS-</a:t>
              </a:r>
              <a:r>
                <a:rPr lang="fr-CH" sz="1100" kern="0" dirty="0" err="1">
                  <a:solidFill>
                    <a:srgbClr val="000000"/>
                  </a:solidFill>
                  <a:latin typeface="Arial"/>
                </a:rPr>
                <a:t>Richtlinien</a:t>
              </a:r>
              <a:endParaRPr lang="fr-CH" sz="1100" kern="0" dirty="0">
                <a:solidFill>
                  <a:srgbClr val="000000"/>
                </a:solidFill>
                <a:latin typeface="Arial"/>
              </a:endParaRPr>
            </a:p>
          </p:txBody>
        </p:sp>
        <p:sp>
          <p:nvSpPr>
            <p:cNvPr id="14" name="Rechteck 13"/>
            <p:cNvSpPr/>
            <p:nvPr/>
          </p:nvSpPr>
          <p:spPr bwMode="auto">
            <a:xfrm>
              <a:off x="467913" y="5625752"/>
              <a:ext cx="1799093" cy="720016"/>
            </a:xfrm>
            <a:prstGeom prst="rect">
              <a:avLst/>
            </a:prstGeom>
            <a:solidFill>
              <a:srgbClr val="000000">
                <a:lumMod val="40000"/>
                <a:lumOff val="60000"/>
              </a:srgbClr>
            </a:solidFill>
            <a:ln w="9525" cap="flat" cmpd="sng" algn="ctr">
              <a:solidFill>
                <a:srgbClr val="000000"/>
              </a:solidFill>
              <a:prstDash val="dash"/>
              <a:round/>
              <a:headEnd type="none" w="med" len="med"/>
              <a:tailEnd type="none" w="med" len="med"/>
            </a:ln>
            <a:effectLst/>
          </p:spPr>
          <p:txBody>
            <a:bodyPr/>
            <a:lstStyle/>
            <a:p>
              <a:pPr>
                <a:defRPr/>
              </a:pPr>
              <a:r>
                <a:rPr lang="fr-CH" sz="1600" kern="0" dirty="0">
                  <a:solidFill>
                    <a:srgbClr val="000000"/>
                  </a:solidFill>
                  <a:latin typeface="Arial"/>
                </a:rPr>
                <a:t>EKAS-RL</a:t>
              </a:r>
            </a:p>
            <a:p>
              <a:pPr>
                <a:defRPr/>
              </a:pPr>
              <a:r>
                <a:rPr lang="fr-CH" sz="1100" kern="0" dirty="0">
                  <a:solidFill>
                    <a:srgbClr val="000000"/>
                  </a:solidFill>
                  <a:latin typeface="Arial"/>
                </a:rPr>
                <a:t>EKAS-</a:t>
              </a:r>
              <a:r>
                <a:rPr lang="fr-CH" sz="1100" kern="0" dirty="0" err="1">
                  <a:solidFill>
                    <a:srgbClr val="000000"/>
                  </a:solidFill>
                  <a:latin typeface="Arial"/>
                </a:rPr>
                <a:t>Richtlinien</a:t>
              </a:r>
              <a:endParaRPr lang="fr-CH" sz="1100" kern="0" dirty="0">
                <a:solidFill>
                  <a:srgbClr val="000000"/>
                </a:solidFill>
                <a:latin typeface="Arial"/>
              </a:endParaRPr>
            </a:p>
          </p:txBody>
        </p:sp>
        <p:sp>
          <p:nvSpPr>
            <p:cNvPr id="15" name="Rechteck 14"/>
            <p:cNvSpPr/>
            <p:nvPr/>
          </p:nvSpPr>
          <p:spPr bwMode="auto">
            <a:xfrm>
              <a:off x="395536" y="5589240"/>
              <a:ext cx="1801160" cy="720017"/>
            </a:xfrm>
            <a:prstGeom prst="rect">
              <a:avLst/>
            </a:prstGeom>
            <a:solidFill>
              <a:srgbClr val="000000">
                <a:lumMod val="40000"/>
                <a:lumOff val="60000"/>
              </a:srgbClr>
            </a:solidFill>
            <a:ln w="9525" cap="flat" cmpd="sng" algn="ctr">
              <a:solidFill>
                <a:srgbClr val="000000"/>
              </a:solidFill>
              <a:prstDash val="solid"/>
              <a:round/>
              <a:headEnd type="none" w="med" len="med"/>
              <a:tailEnd type="none" w="med" len="med"/>
            </a:ln>
            <a:effectLst/>
          </p:spPr>
          <p:txBody>
            <a:bodyPr/>
            <a:lstStyle/>
            <a:p>
              <a:pPr>
                <a:defRPr/>
              </a:pPr>
              <a:r>
                <a:rPr lang="fr-CH" sz="1600" kern="0" dirty="0">
                  <a:solidFill>
                    <a:srgbClr val="000000"/>
                  </a:solidFill>
                  <a:latin typeface="Arial"/>
                </a:rPr>
                <a:t>CFST</a:t>
              </a:r>
            </a:p>
            <a:p>
              <a:pPr>
                <a:defRPr/>
              </a:pPr>
              <a:r>
                <a:rPr lang="fr-CH" sz="1100" kern="0" dirty="0">
                  <a:solidFill>
                    <a:srgbClr val="000000"/>
                  </a:solidFill>
                  <a:latin typeface="Arial"/>
                </a:rPr>
                <a:t>Directives CFST</a:t>
              </a:r>
            </a:p>
          </p:txBody>
        </p:sp>
      </p:grpSp>
      <p:cxnSp>
        <p:nvCxnSpPr>
          <p:cNvPr id="16" name="Gerade Verbindung mit Pfeil 13"/>
          <p:cNvCxnSpPr>
            <a:cxnSpLocks noChangeShapeType="1"/>
            <a:stCxn id="10" idx="2"/>
          </p:cNvCxnSpPr>
          <p:nvPr/>
        </p:nvCxnSpPr>
        <p:spPr bwMode="auto">
          <a:xfrm>
            <a:off x="2358166" y="4277532"/>
            <a:ext cx="96837" cy="577850"/>
          </a:xfrm>
          <a:prstGeom prst="straightConnector1">
            <a:avLst/>
          </a:prstGeom>
          <a:noFill/>
          <a:ln w="12700" algn="ctr">
            <a:solidFill>
              <a:srgbClr val="FF0000"/>
            </a:solidFill>
            <a:round/>
            <a:headEnd/>
            <a:tailEnd type="arrow" w="med" len="med"/>
          </a:ln>
        </p:spPr>
      </p:cxnSp>
      <p:sp>
        <p:nvSpPr>
          <p:cNvPr id="17" name="Textfeld 16"/>
          <p:cNvSpPr txBox="1"/>
          <p:nvPr/>
        </p:nvSpPr>
        <p:spPr>
          <a:xfrm>
            <a:off x="3678487" y="4951076"/>
            <a:ext cx="5183188" cy="738664"/>
          </a:xfrm>
          <a:prstGeom prst="rect">
            <a:avLst/>
          </a:prstGeom>
          <a:noFill/>
        </p:spPr>
        <p:txBody>
          <a:bodyPr>
            <a:spAutoFit/>
          </a:bodyPr>
          <a:lstStyle/>
          <a:p>
            <a:pPr>
              <a:defRPr/>
            </a:pPr>
            <a:r>
              <a:rPr lang="fr-CH" sz="1400" b="1" dirty="0">
                <a:solidFill>
                  <a:srgbClr val="000000"/>
                </a:solidFill>
                <a:latin typeface="Arial"/>
              </a:rPr>
              <a:t>P. ex.: n° 6508</a:t>
            </a:r>
          </a:p>
          <a:p>
            <a:pPr>
              <a:defRPr/>
            </a:pPr>
            <a:r>
              <a:rPr lang="fr-CH" sz="1400" dirty="0">
                <a:solidFill>
                  <a:srgbClr val="000000"/>
                </a:solidFill>
                <a:latin typeface="Arial"/>
              </a:rPr>
              <a:t>Directive sur l’appel de médecins du travail et autres spécialistes de la sécurité au travail MSST </a:t>
            </a:r>
          </a:p>
        </p:txBody>
      </p:sp>
      <p:grpSp>
        <p:nvGrpSpPr>
          <p:cNvPr id="18" name="Gruppieren 25"/>
          <p:cNvGrpSpPr>
            <a:grpSpLocks/>
          </p:cNvGrpSpPr>
          <p:nvPr/>
        </p:nvGrpSpPr>
        <p:grpSpPr bwMode="auto">
          <a:xfrm>
            <a:off x="3800528" y="3393601"/>
            <a:ext cx="1584325" cy="1044575"/>
            <a:chOff x="2483768" y="3177072"/>
            <a:chExt cx="2268032" cy="1044016"/>
          </a:xfrm>
        </p:grpSpPr>
        <p:sp>
          <p:nvSpPr>
            <p:cNvPr id="19" name="Rechteck 18"/>
            <p:cNvSpPr/>
            <p:nvPr/>
          </p:nvSpPr>
          <p:spPr bwMode="auto">
            <a:xfrm>
              <a:off x="2770113" y="3321457"/>
              <a:ext cx="1981687" cy="899631"/>
            </a:xfrm>
            <a:prstGeom prst="rect">
              <a:avLst/>
            </a:prstGeom>
            <a:solidFill>
              <a:srgbClr val="FFFF00"/>
            </a:solidFill>
            <a:ln w="9525" cap="flat" cmpd="sng" algn="ctr">
              <a:solidFill>
                <a:srgbClr val="000000"/>
              </a:solidFill>
              <a:prstDash val="solid"/>
              <a:round/>
              <a:headEnd type="none" w="med" len="med"/>
              <a:tailEnd type="none" w="med" len="med"/>
            </a:ln>
            <a:effectLst/>
          </p:spPr>
          <p:txBody>
            <a:bodyPr/>
            <a:lstStyle/>
            <a:p>
              <a:pPr>
                <a:defRPr/>
              </a:pPr>
              <a:r>
                <a:rPr lang="fr-CH" sz="1600" kern="0" dirty="0" err="1">
                  <a:solidFill>
                    <a:srgbClr val="000000"/>
                  </a:solidFill>
                  <a:latin typeface="Arial"/>
                </a:rPr>
                <a:t>ArGV</a:t>
              </a:r>
              <a:r>
                <a:rPr lang="fr-CH" sz="1600" kern="0" dirty="0">
                  <a:solidFill>
                    <a:srgbClr val="000000"/>
                  </a:solidFill>
                  <a:latin typeface="Arial"/>
                </a:rPr>
                <a:t> 1-5</a:t>
              </a:r>
            </a:p>
            <a:p>
              <a:pPr>
                <a:defRPr/>
              </a:pPr>
              <a:r>
                <a:rPr lang="fr-CH" sz="1100" kern="0" dirty="0" err="1">
                  <a:solidFill>
                    <a:srgbClr val="000000"/>
                  </a:solidFill>
                  <a:latin typeface="Arial"/>
                </a:rPr>
                <a:t>Verordnung</a:t>
              </a:r>
              <a:r>
                <a:rPr lang="fr-CH" sz="1100" kern="0" dirty="0">
                  <a:solidFill>
                    <a:srgbClr val="000000"/>
                  </a:solidFill>
                  <a:latin typeface="Arial"/>
                </a:rPr>
                <a:t> 1-5 </a:t>
              </a:r>
              <a:r>
                <a:rPr lang="fr-CH" sz="1100" kern="0" dirty="0" err="1">
                  <a:solidFill>
                    <a:srgbClr val="000000"/>
                  </a:solidFill>
                  <a:latin typeface="Arial"/>
                </a:rPr>
                <a:t>zum</a:t>
              </a:r>
              <a:r>
                <a:rPr lang="fr-CH" sz="1100" kern="0" dirty="0">
                  <a:solidFill>
                    <a:srgbClr val="000000"/>
                  </a:solidFill>
                  <a:latin typeface="Arial"/>
                </a:rPr>
                <a:t> </a:t>
              </a:r>
              <a:r>
                <a:rPr lang="fr-CH" sz="1100" kern="0" dirty="0" err="1">
                  <a:solidFill>
                    <a:srgbClr val="000000"/>
                  </a:solidFill>
                  <a:latin typeface="Arial"/>
                </a:rPr>
                <a:t>Arbeitsgesetz</a:t>
              </a:r>
              <a:endParaRPr lang="fr-CH" sz="1100" kern="0" dirty="0">
                <a:solidFill>
                  <a:srgbClr val="000000"/>
                </a:solidFill>
                <a:latin typeface="Arial"/>
              </a:endParaRPr>
            </a:p>
          </p:txBody>
        </p:sp>
        <p:sp>
          <p:nvSpPr>
            <p:cNvPr id="20" name="Rechteck 19"/>
            <p:cNvSpPr/>
            <p:nvPr/>
          </p:nvSpPr>
          <p:spPr bwMode="auto">
            <a:xfrm>
              <a:off x="2699662" y="3284964"/>
              <a:ext cx="1981687" cy="899630"/>
            </a:xfrm>
            <a:prstGeom prst="rect">
              <a:avLst/>
            </a:prstGeom>
            <a:solidFill>
              <a:srgbClr val="FFFF00"/>
            </a:solidFill>
            <a:ln w="9525" cap="flat" cmpd="sng" algn="ctr">
              <a:solidFill>
                <a:srgbClr val="000000"/>
              </a:solidFill>
              <a:prstDash val="solid"/>
              <a:round/>
              <a:headEnd type="none" w="med" len="med"/>
              <a:tailEnd type="none" w="med" len="med"/>
            </a:ln>
            <a:effectLst/>
          </p:spPr>
          <p:txBody>
            <a:bodyPr/>
            <a:lstStyle/>
            <a:p>
              <a:pPr>
                <a:defRPr/>
              </a:pPr>
              <a:r>
                <a:rPr lang="fr-CH" sz="1600" kern="0" dirty="0" err="1">
                  <a:solidFill>
                    <a:srgbClr val="000000"/>
                  </a:solidFill>
                  <a:latin typeface="Arial"/>
                </a:rPr>
                <a:t>ArGV</a:t>
              </a:r>
              <a:r>
                <a:rPr lang="fr-CH" sz="1600" kern="0" dirty="0">
                  <a:solidFill>
                    <a:srgbClr val="000000"/>
                  </a:solidFill>
                  <a:latin typeface="Arial"/>
                </a:rPr>
                <a:t> 1-5</a:t>
              </a:r>
            </a:p>
            <a:p>
              <a:pPr>
                <a:defRPr/>
              </a:pPr>
              <a:r>
                <a:rPr lang="fr-CH" sz="1100" kern="0" dirty="0" err="1">
                  <a:solidFill>
                    <a:srgbClr val="000000"/>
                  </a:solidFill>
                  <a:latin typeface="Arial"/>
                </a:rPr>
                <a:t>Verordnung</a:t>
              </a:r>
              <a:r>
                <a:rPr lang="fr-CH" sz="1100" kern="0" dirty="0">
                  <a:solidFill>
                    <a:srgbClr val="000000"/>
                  </a:solidFill>
                  <a:latin typeface="Arial"/>
                </a:rPr>
                <a:t> 1-5 </a:t>
              </a:r>
              <a:r>
                <a:rPr lang="fr-CH" sz="1100" kern="0" dirty="0" err="1">
                  <a:solidFill>
                    <a:srgbClr val="000000"/>
                  </a:solidFill>
                  <a:latin typeface="Arial"/>
                </a:rPr>
                <a:t>zum</a:t>
              </a:r>
              <a:r>
                <a:rPr lang="fr-CH" sz="1100" kern="0" dirty="0">
                  <a:solidFill>
                    <a:srgbClr val="000000"/>
                  </a:solidFill>
                  <a:latin typeface="Arial"/>
                </a:rPr>
                <a:t> </a:t>
              </a:r>
              <a:r>
                <a:rPr lang="fr-CH" sz="1100" kern="0" dirty="0" err="1">
                  <a:solidFill>
                    <a:srgbClr val="000000"/>
                  </a:solidFill>
                  <a:latin typeface="Arial"/>
                </a:rPr>
                <a:t>Arbeitsgesetz</a:t>
              </a:r>
              <a:endParaRPr lang="fr-CH" sz="1100" kern="0" dirty="0">
                <a:solidFill>
                  <a:srgbClr val="000000"/>
                </a:solidFill>
                <a:latin typeface="Arial"/>
              </a:endParaRPr>
            </a:p>
          </p:txBody>
        </p:sp>
        <p:sp>
          <p:nvSpPr>
            <p:cNvPr id="21" name="Rechteck 20"/>
            <p:cNvSpPr/>
            <p:nvPr/>
          </p:nvSpPr>
          <p:spPr bwMode="auto">
            <a:xfrm>
              <a:off x="2629213" y="3248471"/>
              <a:ext cx="1977142" cy="901217"/>
            </a:xfrm>
            <a:prstGeom prst="rect">
              <a:avLst/>
            </a:prstGeom>
            <a:solidFill>
              <a:srgbClr val="FFFF00"/>
            </a:solidFill>
            <a:ln w="9525" cap="flat" cmpd="sng" algn="ctr">
              <a:solidFill>
                <a:srgbClr val="000000"/>
              </a:solidFill>
              <a:prstDash val="solid"/>
              <a:round/>
              <a:headEnd type="none" w="med" len="med"/>
              <a:tailEnd type="none" w="med" len="med"/>
            </a:ln>
            <a:effectLst/>
          </p:spPr>
          <p:txBody>
            <a:bodyPr/>
            <a:lstStyle/>
            <a:p>
              <a:pPr>
                <a:defRPr/>
              </a:pPr>
              <a:r>
                <a:rPr lang="fr-CH" sz="1600" kern="0" dirty="0" err="1">
                  <a:solidFill>
                    <a:srgbClr val="000000"/>
                  </a:solidFill>
                  <a:latin typeface="Arial"/>
                </a:rPr>
                <a:t>ArGV</a:t>
              </a:r>
              <a:r>
                <a:rPr lang="fr-CH" sz="1600" kern="0" dirty="0">
                  <a:solidFill>
                    <a:srgbClr val="000000"/>
                  </a:solidFill>
                  <a:latin typeface="Arial"/>
                </a:rPr>
                <a:t> 1-5</a:t>
              </a:r>
            </a:p>
            <a:p>
              <a:pPr>
                <a:defRPr/>
              </a:pPr>
              <a:r>
                <a:rPr lang="fr-CH" sz="1100" kern="0" dirty="0" err="1">
                  <a:solidFill>
                    <a:srgbClr val="000000"/>
                  </a:solidFill>
                  <a:latin typeface="Arial"/>
                </a:rPr>
                <a:t>Verordnung</a:t>
              </a:r>
              <a:r>
                <a:rPr lang="fr-CH" sz="1100" kern="0" dirty="0">
                  <a:solidFill>
                    <a:srgbClr val="000000"/>
                  </a:solidFill>
                  <a:latin typeface="Arial"/>
                </a:rPr>
                <a:t> 1-5 </a:t>
              </a:r>
              <a:r>
                <a:rPr lang="fr-CH" sz="1100" kern="0" dirty="0" err="1">
                  <a:solidFill>
                    <a:srgbClr val="000000"/>
                  </a:solidFill>
                  <a:latin typeface="Arial"/>
                </a:rPr>
                <a:t>zum</a:t>
              </a:r>
              <a:r>
                <a:rPr lang="fr-CH" sz="1100" kern="0" dirty="0">
                  <a:solidFill>
                    <a:srgbClr val="000000"/>
                  </a:solidFill>
                  <a:latin typeface="Arial"/>
                </a:rPr>
                <a:t> </a:t>
              </a:r>
              <a:r>
                <a:rPr lang="fr-CH" sz="1100" kern="0" dirty="0" err="1">
                  <a:solidFill>
                    <a:srgbClr val="000000"/>
                  </a:solidFill>
                  <a:latin typeface="Arial"/>
                </a:rPr>
                <a:t>Arbeitsgesetz</a:t>
              </a:r>
              <a:endParaRPr lang="fr-CH" sz="1100" kern="0" dirty="0">
                <a:solidFill>
                  <a:srgbClr val="000000"/>
                </a:solidFill>
                <a:latin typeface="Arial"/>
              </a:endParaRPr>
            </a:p>
          </p:txBody>
        </p:sp>
        <p:sp>
          <p:nvSpPr>
            <p:cNvPr id="22" name="Rechteck 21"/>
            <p:cNvSpPr/>
            <p:nvPr/>
          </p:nvSpPr>
          <p:spPr bwMode="auto">
            <a:xfrm>
              <a:off x="2554217" y="3213564"/>
              <a:ext cx="1981687" cy="899631"/>
            </a:xfrm>
            <a:prstGeom prst="rect">
              <a:avLst/>
            </a:prstGeom>
            <a:solidFill>
              <a:srgbClr val="FFFF00"/>
            </a:solidFill>
            <a:ln w="9525" cap="flat" cmpd="sng" algn="ctr">
              <a:solidFill>
                <a:srgbClr val="000000"/>
              </a:solidFill>
              <a:prstDash val="solid"/>
              <a:round/>
              <a:headEnd type="none" w="med" len="med"/>
              <a:tailEnd type="none" w="med" len="med"/>
            </a:ln>
            <a:effectLst/>
          </p:spPr>
          <p:txBody>
            <a:bodyPr/>
            <a:lstStyle/>
            <a:p>
              <a:pPr>
                <a:defRPr/>
              </a:pPr>
              <a:r>
                <a:rPr lang="fr-CH" sz="1600" kern="0" dirty="0" err="1">
                  <a:solidFill>
                    <a:srgbClr val="000000"/>
                  </a:solidFill>
                  <a:latin typeface="Arial"/>
                </a:rPr>
                <a:t>ArGV</a:t>
              </a:r>
              <a:r>
                <a:rPr lang="fr-CH" sz="1600" kern="0" dirty="0">
                  <a:solidFill>
                    <a:srgbClr val="000000"/>
                  </a:solidFill>
                  <a:latin typeface="Arial"/>
                </a:rPr>
                <a:t> 1-5</a:t>
              </a:r>
            </a:p>
            <a:p>
              <a:pPr>
                <a:defRPr/>
              </a:pPr>
              <a:r>
                <a:rPr lang="fr-CH" sz="1100" kern="0" dirty="0" err="1">
                  <a:solidFill>
                    <a:srgbClr val="000000"/>
                  </a:solidFill>
                  <a:latin typeface="Arial"/>
                </a:rPr>
                <a:t>Verordnung</a:t>
              </a:r>
              <a:r>
                <a:rPr lang="fr-CH" sz="1100" kern="0" dirty="0">
                  <a:solidFill>
                    <a:srgbClr val="000000"/>
                  </a:solidFill>
                  <a:latin typeface="Arial"/>
                </a:rPr>
                <a:t> 1-5 </a:t>
              </a:r>
              <a:r>
                <a:rPr lang="fr-CH" sz="1100" kern="0" dirty="0" err="1">
                  <a:solidFill>
                    <a:srgbClr val="000000"/>
                  </a:solidFill>
                  <a:latin typeface="Arial"/>
                </a:rPr>
                <a:t>zum</a:t>
              </a:r>
              <a:r>
                <a:rPr lang="fr-CH" sz="1100" kern="0" dirty="0">
                  <a:solidFill>
                    <a:srgbClr val="000000"/>
                  </a:solidFill>
                  <a:latin typeface="Arial"/>
                </a:rPr>
                <a:t> </a:t>
              </a:r>
              <a:r>
                <a:rPr lang="fr-CH" sz="1100" kern="0" dirty="0" err="1">
                  <a:solidFill>
                    <a:srgbClr val="000000"/>
                  </a:solidFill>
                  <a:latin typeface="Arial"/>
                </a:rPr>
                <a:t>Arbeitsgesetz</a:t>
              </a:r>
              <a:endParaRPr lang="fr-CH" sz="1100" kern="0" dirty="0">
                <a:solidFill>
                  <a:srgbClr val="000000"/>
                </a:solidFill>
                <a:latin typeface="Arial"/>
              </a:endParaRPr>
            </a:p>
          </p:txBody>
        </p:sp>
        <p:sp>
          <p:nvSpPr>
            <p:cNvPr id="23" name="Rechteck 22"/>
            <p:cNvSpPr/>
            <p:nvPr/>
          </p:nvSpPr>
          <p:spPr bwMode="auto">
            <a:xfrm>
              <a:off x="2483768" y="3177072"/>
              <a:ext cx="1981687" cy="899630"/>
            </a:xfrm>
            <a:prstGeom prst="rect">
              <a:avLst/>
            </a:prstGeom>
            <a:solidFill>
              <a:srgbClr val="FFFF00"/>
            </a:solidFill>
            <a:ln w="9525" cap="flat" cmpd="sng" algn="ctr">
              <a:solidFill>
                <a:srgbClr val="000000"/>
              </a:solidFill>
              <a:prstDash val="solid"/>
              <a:round/>
              <a:headEnd type="none" w="med" len="med"/>
              <a:tailEnd type="none" w="med" len="med"/>
            </a:ln>
            <a:effectLst/>
          </p:spPr>
          <p:txBody>
            <a:bodyPr/>
            <a:lstStyle/>
            <a:p>
              <a:pPr>
                <a:defRPr/>
              </a:pPr>
              <a:r>
                <a:rPr lang="fr-CH" sz="1600" b="1" kern="0" dirty="0">
                  <a:solidFill>
                    <a:srgbClr val="000000"/>
                  </a:solidFill>
                  <a:latin typeface="Arial"/>
                </a:rPr>
                <a:t>OLT 1-5</a:t>
              </a:r>
            </a:p>
            <a:p>
              <a:pPr>
                <a:defRPr/>
              </a:pPr>
              <a:r>
                <a:rPr lang="fr-CH" sz="1100" kern="0" dirty="0">
                  <a:solidFill>
                    <a:srgbClr val="000000"/>
                  </a:solidFill>
                  <a:latin typeface="Arial"/>
                </a:rPr>
                <a:t>Ordonnances 1-5 de la loi sur le travail</a:t>
              </a:r>
            </a:p>
          </p:txBody>
        </p:sp>
      </p:grpSp>
      <p:sp>
        <p:nvSpPr>
          <p:cNvPr id="24" name="Rechteck 23"/>
          <p:cNvSpPr/>
          <p:nvPr/>
        </p:nvSpPr>
        <p:spPr bwMode="auto">
          <a:xfrm>
            <a:off x="7471502" y="2226483"/>
            <a:ext cx="1403350" cy="898525"/>
          </a:xfrm>
          <a:prstGeom prst="rect">
            <a:avLst/>
          </a:prstGeom>
          <a:solidFill>
            <a:srgbClr val="FFC000"/>
          </a:solidFill>
          <a:ln w="9525" cap="flat" cmpd="sng" algn="ctr">
            <a:solidFill>
              <a:srgbClr val="000000"/>
            </a:solidFill>
            <a:prstDash val="solid"/>
            <a:round/>
            <a:headEnd type="none" w="med" len="med"/>
            <a:tailEnd type="none" w="med" len="med"/>
          </a:ln>
          <a:effectLst/>
        </p:spPr>
        <p:txBody>
          <a:bodyPr/>
          <a:lstStyle/>
          <a:p>
            <a:pPr>
              <a:defRPr/>
            </a:pPr>
            <a:r>
              <a:rPr lang="fr-CH" sz="1600" b="1" kern="0" dirty="0" err="1">
                <a:solidFill>
                  <a:srgbClr val="000000"/>
                </a:solidFill>
                <a:latin typeface="Arial"/>
              </a:rPr>
              <a:t>LSPro</a:t>
            </a:r>
            <a:endParaRPr lang="fr-CH" sz="1600" b="1" kern="0" dirty="0">
              <a:solidFill>
                <a:srgbClr val="000000"/>
              </a:solidFill>
              <a:latin typeface="Arial"/>
            </a:endParaRPr>
          </a:p>
          <a:p>
            <a:pPr>
              <a:defRPr/>
            </a:pPr>
            <a:r>
              <a:rPr lang="fr-CH" sz="1100" kern="0" dirty="0">
                <a:solidFill>
                  <a:srgbClr val="000000"/>
                </a:solidFill>
                <a:latin typeface="Arial"/>
              </a:rPr>
              <a:t>Loi fédérale sur la sécurité des produits</a:t>
            </a:r>
          </a:p>
        </p:txBody>
      </p:sp>
      <p:sp>
        <p:nvSpPr>
          <p:cNvPr id="25" name="Rechteck 24"/>
          <p:cNvSpPr/>
          <p:nvPr/>
        </p:nvSpPr>
        <p:spPr bwMode="auto">
          <a:xfrm>
            <a:off x="8965340" y="2224895"/>
            <a:ext cx="1079500" cy="900112"/>
          </a:xfrm>
          <a:prstGeom prst="rect">
            <a:avLst/>
          </a:prstGeom>
          <a:solidFill>
            <a:srgbClr val="FFC000"/>
          </a:solidFill>
          <a:ln w="9525" cap="flat" cmpd="sng" algn="ctr">
            <a:solidFill>
              <a:srgbClr val="000000"/>
            </a:solidFill>
            <a:prstDash val="solid"/>
            <a:round/>
            <a:headEnd type="none" w="med" len="med"/>
            <a:tailEnd type="none" w="med" len="med"/>
          </a:ln>
          <a:effectLst/>
        </p:spPr>
        <p:txBody>
          <a:bodyPr/>
          <a:lstStyle/>
          <a:p>
            <a:pPr>
              <a:defRPr/>
            </a:pPr>
            <a:r>
              <a:rPr lang="fr-CH" sz="1600" b="1" kern="0" dirty="0" err="1">
                <a:solidFill>
                  <a:srgbClr val="000000"/>
                </a:solidFill>
                <a:latin typeface="Arial"/>
              </a:rPr>
              <a:t>LChim</a:t>
            </a:r>
            <a:endParaRPr lang="fr-CH" sz="1600" b="1" kern="0" dirty="0">
              <a:solidFill>
                <a:srgbClr val="000000"/>
              </a:solidFill>
              <a:latin typeface="Arial"/>
            </a:endParaRPr>
          </a:p>
          <a:p>
            <a:pPr>
              <a:defRPr/>
            </a:pPr>
            <a:r>
              <a:rPr lang="fr-CH" sz="1100" kern="0" dirty="0">
                <a:solidFill>
                  <a:srgbClr val="000000"/>
                </a:solidFill>
                <a:latin typeface="Arial"/>
              </a:rPr>
              <a:t>Loi sur les produits chimiques </a:t>
            </a:r>
          </a:p>
        </p:txBody>
      </p:sp>
      <p:sp>
        <p:nvSpPr>
          <p:cNvPr id="26" name="Rechteck 25"/>
          <p:cNvSpPr/>
          <p:nvPr/>
        </p:nvSpPr>
        <p:spPr bwMode="auto">
          <a:xfrm>
            <a:off x="7477852" y="3377420"/>
            <a:ext cx="1403350" cy="900112"/>
          </a:xfrm>
          <a:prstGeom prst="rect">
            <a:avLst/>
          </a:prstGeom>
          <a:solidFill>
            <a:srgbClr val="FFFF00"/>
          </a:solidFill>
          <a:ln w="9525" cap="flat" cmpd="sng" algn="ctr">
            <a:solidFill>
              <a:srgbClr val="000000"/>
            </a:solidFill>
            <a:prstDash val="solid"/>
            <a:round/>
            <a:headEnd type="none" w="med" len="med"/>
            <a:tailEnd type="none" w="med" len="med"/>
          </a:ln>
          <a:effectLst/>
        </p:spPr>
        <p:txBody>
          <a:bodyPr/>
          <a:lstStyle/>
          <a:p>
            <a:pPr>
              <a:defRPr/>
            </a:pPr>
            <a:r>
              <a:rPr lang="fr-CH" sz="1600" b="1" kern="0" dirty="0" err="1">
                <a:solidFill>
                  <a:srgbClr val="000000"/>
                </a:solidFill>
                <a:latin typeface="Arial"/>
              </a:rPr>
              <a:t>OsPro</a:t>
            </a:r>
            <a:endParaRPr lang="fr-CH" sz="1600" b="1" kern="0" dirty="0">
              <a:solidFill>
                <a:srgbClr val="000000"/>
              </a:solidFill>
              <a:latin typeface="Arial"/>
            </a:endParaRPr>
          </a:p>
          <a:p>
            <a:pPr>
              <a:defRPr/>
            </a:pPr>
            <a:r>
              <a:rPr lang="fr-CH" sz="1100" kern="0" dirty="0">
                <a:solidFill>
                  <a:srgbClr val="000000"/>
                </a:solidFill>
                <a:latin typeface="Arial"/>
              </a:rPr>
              <a:t>Ordonnance sur la sécurité des produits </a:t>
            </a:r>
          </a:p>
        </p:txBody>
      </p:sp>
      <p:sp>
        <p:nvSpPr>
          <p:cNvPr id="28" name="Rechteck 27"/>
          <p:cNvSpPr/>
          <p:nvPr/>
        </p:nvSpPr>
        <p:spPr bwMode="auto">
          <a:xfrm>
            <a:off x="8965340" y="3377420"/>
            <a:ext cx="1079500" cy="973137"/>
          </a:xfrm>
          <a:prstGeom prst="rect">
            <a:avLst/>
          </a:prstGeom>
          <a:solidFill>
            <a:srgbClr val="FFFF00"/>
          </a:solidFill>
          <a:ln w="9525" cap="flat" cmpd="sng" algn="ctr">
            <a:solidFill>
              <a:srgbClr val="000000"/>
            </a:solidFill>
            <a:prstDash val="solid"/>
            <a:round/>
            <a:headEnd type="none" w="med" len="med"/>
            <a:tailEnd type="none" w="med" len="med"/>
          </a:ln>
          <a:effectLst/>
        </p:spPr>
        <p:txBody>
          <a:bodyPr/>
          <a:lstStyle/>
          <a:p>
            <a:pPr>
              <a:defRPr/>
            </a:pPr>
            <a:r>
              <a:rPr lang="fr-CH" sz="1600" b="1" kern="0" dirty="0" err="1">
                <a:solidFill>
                  <a:srgbClr val="000000"/>
                </a:solidFill>
                <a:latin typeface="Arial"/>
              </a:rPr>
              <a:t>OChim</a:t>
            </a:r>
            <a:endParaRPr lang="fr-CH" sz="1600" b="1" kern="0" dirty="0">
              <a:solidFill>
                <a:srgbClr val="000000"/>
              </a:solidFill>
              <a:latin typeface="Arial"/>
            </a:endParaRPr>
          </a:p>
          <a:p>
            <a:pPr>
              <a:defRPr/>
            </a:pPr>
            <a:r>
              <a:rPr lang="fr-CH" sz="1100" kern="0" dirty="0">
                <a:solidFill>
                  <a:srgbClr val="000000"/>
                </a:solidFill>
                <a:latin typeface="Arial"/>
              </a:rPr>
              <a:t>Ordonnance sur les produits chimiques</a:t>
            </a:r>
          </a:p>
        </p:txBody>
      </p:sp>
    </p:spTree>
    <p:extLst>
      <p:ext uri="{BB962C8B-B14F-4D97-AF65-F5344CB8AC3E}">
        <p14:creationId xmlns:p14="http://schemas.microsoft.com/office/powerpoint/2010/main" val="1296538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6"/>
                                        </p:tgtEl>
                                        <p:attrNameLst>
                                          <p:attrName>r</p:attrName>
                                        </p:attrNameLst>
                                      </p:cBhvr>
                                    </p:animRot>
                                    <p:animRot by="-240000">
                                      <p:cBhvr>
                                        <p:cTn id="7" dur="200" fill="hold">
                                          <p:stCondLst>
                                            <p:cond delay="200"/>
                                          </p:stCondLst>
                                        </p:cTn>
                                        <p:tgtEl>
                                          <p:spTgt spid="6"/>
                                        </p:tgtEl>
                                        <p:attrNameLst>
                                          <p:attrName>r</p:attrName>
                                        </p:attrNameLst>
                                      </p:cBhvr>
                                    </p:animRot>
                                    <p:animRot by="240000">
                                      <p:cBhvr>
                                        <p:cTn id="8" dur="200" fill="hold">
                                          <p:stCondLst>
                                            <p:cond delay="400"/>
                                          </p:stCondLst>
                                        </p:cTn>
                                        <p:tgtEl>
                                          <p:spTgt spid="6"/>
                                        </p:tgtEl>
                                        <p:attrNameLst>
                                          <p:attrName>r</p:attrName>
                                        </p:attrNameLst>
                                      </p:cBhvr>
                                    </p:animRot>
                                    <p:animRot by="-240000">
                                      <p:cBhvr>
                                        <p:cTn id="9" dur="200" fill="hold">
                                          <p:stCondLst>
                                            <p:cond delay="600"/>
                                          </p:stCondLst>
                                        </p:cTn>
                                        <p:tgtEl>
                                          <p:spTgt spid="6"/>
                                        </p:tgtEl>
                                        <p:attrNameLst>
                                          <p:attrName>r</p:attrName>
                                        </p:attrNameLst>
                                      </p:cBhvr>
                                    </p:animRot>
                                    <p:animRot by="120000">
                                      <p:cBhvr>
                                        <p:cTn id="10" dur="200" fill="hold">
                                          <p:stCondLst>
                                            <p:cond delay="800"/>
                                          </p:stCondLst>
                                        </p:cTn>
                                        <p:tgtEl>
                                          <p:spTgt spid="6"/>
                                        </p:tgtEl>
                                        <p:attrNameLst>
                                          <p:attrName>r</p:attrName>
                                        </p:attrNameLst>
                                      </p:cBhvr>
                                    </p:animRot>
                                  </p:childTnLst>
                                </p:cTn>
                              </p:par>
                              <p:par>
                                <p:cTn id="11" presetID="32" presetClass="emph" presetSubtype="0" fill="hold" grpId="0" nodeType="withEffect">
                                  <p:stCondLst>
                                    <p:cond delay="0"/>
                                  </p:stCondLst>
                                  <p:childTnLst>
                                    <p:animRot by="120000">
                                      <p:cBhvr>
                                        <p:cTn id="12" dur="100" fill="hold">
                                          <p:stCondLst>
                                            <p:cond delay="0"/>
                                          </p:stCondLst>
                                        </p:cTn>
                                        <p:tgtEl>
                                          <p:spTgt spid="7"/>
                                        </p:tgtEl>
                                        <p:attrNameLst>
                                          <p:attrName>r</p:attrName>
                                        </p:attrNameLst>
                                      </p:cBhvr>
                                    </p:animRot>
                                    <p:animRot by="-240000">
                                      <p:cBhvr>
                                        <p:cTn id="13" dur="200" fill="hold">
                                          <p:stCondLst>
                                            <p:cond delay="200"/>
                                          </p:stCondLst>
                                        </p:cTn>
                                        <p:tgtEl>
                                          <p:spTgt spid="7"/>
                                        </p:tgtEl>
                                        <p:attrNameLst>
                                          <p:attrName>r</p:attrName>
                                        </p:attrNameLst>
                                      </p:cBhvr>
                                    </p:animRot>
                                    <p:animRot by="240000">
                                      <p:cBhvr>
                                        <p:cTn id="14" dur="200" fill="hold">
                                          <p:stCondLst>
                                            <p:cond delay="400"/>
                                          </p:stCondLst>
                                        </p:cTn>
                                        <p:tgtEl>
                                          <p:spTgt spid="7"/>
                                        </p:tgtEl>
                                        <p:attrNameLst>
                                          <p:attrName>r</p:attrName>
                                        </p:attrNameLst>
                                      </p:cBhvr>
                                    </p:animRot>
                                    <p:animRot by="-240000">
                                      <p:cBhvr>
                                        <p:cTn id="15" dur="200" fill="hold">
                                          <p:stCondLst>
                                            <p:cond delay="600"/>
                                          </p:stCondLst>
                                        </p:cTn>
                                        <p:tgtEl>
                                          <p:spTgt spid="7"/>
                                        </p:tgtEl>
                                        <p:attrNameLst>
                                          <p:attrName>r</p:attrName>
                                        </p:attrNameLst>
                                      </p:cBhvr>
                                    </p:animRot>
                                    <p:animRot by="120000">
                                      <p:cBhvr>
                                        <p:cTn id="16" dur="200" fill="hold">
                                          <p:stCondLst>
                                            <p:cond delay="800"/>
                                          </p:stCondLst>
                                        </p:cTn>
                                        <p:tgtEl>
                                          <p:spTgt spid="7"/>
                                        </p:tgtEl>
                                        <p:attrNameLst>
                                          <p:attrName>r</p:attrName>
                                        </p:attrNameLst>
                                      </p:cBhvr>
                                    </p:animRot>
                                  </p:childTnLst>
                                </p:cTn>
                              </p:par>
                              <p:par>
                                <p:cTn id="17" presetID="32" presetClass="emph" presetSubtype="0" fill="hold" grpId="0" nodeType="withEffect">
                                  <p:stCondLst>
                                    <p:cond delay="0"/>
                                  </p:stCondLst>
                                  <p:childTnLst>
                                    <p:animRot by="120000">
                                      <p:cBhvr>
                                        <p:cTn id="18" dur="100" fill="hold">
                                          <p:stCondLst>
                                            <p:cond delay="0"/>
                                          </p:stCondLst>
                                        </p:cTn>
                                        <p:tgtEl>
                                          <p:spTgt spid="10"/>
                                        </p:tgtEl>
                                        <p:attrNameLst>
                                          <p:attrName>r</p:attrName>
                                        </p:attrNameLst>
                                      </p:cBhvr>
                                    </p:animRot>
                                    <p:animRot by="-240000">
                                      <p:cBhvr>
                                        <p:cTn id="19" dur="200" fill="hold">
                                          <p:stCondLst>
                                            <p:cond delay="200"/>
                                          </p:stCondLst>
                                        </p:cTn>
                                        <p:tgtEl>
                                          <p:spTgt spid="10"/>
                                        </p:tgtEl>
                                        <p:attrNameLst>
                                          <p:attrName>r</p:attrName>
                                        </p:attrNameLst>
                                      </p:cBhvr>
                                    </p:animRot>
                                    <p:animRot by="240000">
                                      <p:cBhvr>
                                        <p:cTn id="20" dur="200" fill="hold">
                                          <p:stCondLst>
                                            <p:cond delay="400"/>
                                          </p:stCondLst>
                                        </p:cTn>
                                        <p:tgtEl>
                                          <p:spTgt spid="10"/>
                                        </p:tgtEl>
                                        <p:attrNameLst>
                                          <p:attrName>r</p:attrName>
                                        </p:attrNameLst>
                                      </p:cBhvr>
                                    </p:animRot>
                                    <p:animRot by="-240000">
                                      <p:cBhvr>
                                        <p:cTn id="21" dur="200" fill="hold">
                                          <p:stCondLst>
                                            <p:cond delay="600"/>
                                          </p:stCondLst>
                                        </p:cTn>
                                        <p:tgtEl>
                                          <p:spTgt spid="10"/>
                                        </p:tgtEl>
                                        <p:attrNameLst>
                                          <p:attrName>r</p:attrName>
                                        </p:attrNameLst>
                                      </p:cBhvr>
                                    </p:animRot>
                                    <p:animRot by="120000">
                                      <p:cBhvr>
                                        <p:cTn id="22" dur="200" fill="hold">
                                          <p:stCondLst>
                                            <p:cond delay="800"/>
                                          </p:stCondLst>
                                        </p:cTn>
                                        <p:tgtEl>
                                          <p:spTgt spid="10"/>
                                        </p:tgtEl>
                                        <p:attrNameLst>
                                          <p:attrName>r</p:attrName>
                                        </p:attrNameLst>
                                      </p:cBhvr>
                                    </p:animRot>
                                  </p:childTnLst>
                                </p:cTn>
                              </p:par>
                              <p:par>
                                <p:cTn id="23" presetID="32" presetClass="emph" presetSubtype="0" fill="hold" nodeType="withEffect">
                                  <p:stCondLst>
                                    <p:cond delay="0"/>
                                  </p:stCondLst>
                                  <p:childTnLst>
                                    <p:animRot by="120000">
                                      <p:cBhvr>
                                        <p:cTn id="24" dur="100" fill="hold">
                                          <p:stCondLst>
                                            <p:cond delay="0"/>
                                          </p:stCondLst>
                                        </p:cTn>
                                        <p:tgtEl>
                                          <p:spTgt spid="18"/>
                                        </p:tgtEl>
                                        <p:attrNameLst>
                                          <p:attrName>r</p:attrName>
                                        </p:attrNameLst>
                                      </p:cBhvr>
                                    </p:animRot>
                                    <p:animRot by="-240000">
                                      <p:cBhvr>
                                        <p:cTn id="25" dur="200" fill="hold">
                                          <p:stCondLst>
                                            <p:cond delay="200"/>
                                          </p:stCondLst>
                                        </p:cTn>
                                        <p:tgtEl>
                                          <p:spTgt spid="18"/>
                                        </p:tgtEl>
                                        <p:attrNameLst>
                                          <p:attrName>r</p:attrName>
                                        </p:attrNameLst>
                                      </p:cBhvr>
                                    </p:animRot>
                                    <p:animRot by="240000">
                                      <p:cBhvr>
                                        <p:cTn id="26" dur="200" fill="hold">
                                          <p:stCondLst>
                                            <p:cond delay="400"/>
                                          </p:stCondLst>
                                        </p:cTn>
                                        <p:tgtEl>
                                          <p:spTgt spid="18"/>
                                        </p:tgtEl>
                                        <p:attrNameLst>
                                          <p:attrName>r</p:attrName>
                                        </p:attrNameLst>
                                      </p:cBhvr>
                                    </p:animRot>
                                    <p:animRot by="-240000">
                                      <p:cBhvr>
                                        <p:cTn id="27" dur="200" fill="hold">
                                          <p:stCondLst>
                                            <p:cond delay="600"/>
                                          </p:stCondLst>
                                        </p:cTn>
                                        <p:tgtEl>
                                          <p:spTgt spid="18"/>
                                        </p:tgtEl>
                                        <p:attrNameLst>
                                          <p:attrName>r</p:attrName>
                                        </p:attrNameLst>
                                      </p:cBhvr>
                                    </p:animRot>
                                    <p:animRot by="120000">
                                      <p:cBhvr>
                                        <p:cTn id="28" dur="200" fill="hold">
                                          <p:stCondLst>
                                            <p:cond delay="800"/>
                                          </p:stCondLst>
                                        </p:cTn>
                                        <p:tgtEl>
                                          <p:spTgt spid="18"/>
                                        </p:tgtEl>
                                        <p:attrNameLst>
                                          <p:attrName>r</p:attrName>
                                        </p:attrNameLst>
                                      </p:cBhvr>
                                    </p:animRot>
                                  </p:childTnLst>
                                </p:cTn>
                              </p:par>
                              <p:par>
                                <p:cTn id="29" presetID="32" presetClass="emph" presetSubtype="0" fill="hold" nodeType="withEffect">
                                  <p:stCondLst>
                                    <p:cond delay="0"/>
                                  </p:stCondLst>
                                  <p:childTnLst>
                                    <p:animRot by="120000">
                                      <p:cBhvr>
                                        <p:cTn id="30" dur="100" fill="hold">
                                          <p:stCondLst>
                                            <p:cond delay="0"/>
                                          </p:stCondLst>
                                        </p:cTn>
                                        <p:tgtEl>
                                          <p:spTgt spid="11"/>
                                        </p:tgtEl>
                                        <p:attrNameLst>
                                          <p:attrName>r</p:attrName>
                                        </p:attrNameLst>
                                      </p:cBhvr>
                                    </p:animRot>
                                    <p:animRot by="-240000">
                                      <p:cBhvr>
                                        <p:cTn id="31" dur="200" fill="hold">
                                          <p:stCondLst>
                                            <p:cond delay="200"/>
                                          </p:stCondLst>
                                        </p:cTn>
                                        <p:tgtEl>
                                          <p:spTgt spid="11"/>
                                        </p:tgtEl>
                                        <p:attrNameLst>
                                          <p:attrName>r</p:attrName>
                                        </p:attrNameLst>
                                      </p:cBhvr>
                                    </p:animRot>
                                    <p:animRot by="240000">
                                      <p:cBhvr>
                                        <p:cTn id="32" dur="200" fill="hold">
                                          <p:stCondLst>
                                            <p:cond delay="400"/>
                                          </p:stCondLst>
                                        </p:cTn>
                                        <p:tgtEl>
                                          <p:spTgt spid="11"/>
                                        </p:tgtEl>
                                        <p:attrNameLst>
                                          <p:attrName>r</p:attrName>
                                        </p:attrNameLst>
                                      </p:cBhvr>
                                    </p:animRot>
                                    <p:animRot by="-240000">
                                      <p:cBhvr>
                                        <p:cTn id="33" dur="200" fill="hold">
                                          <p:stCondLst>
                                            <p:cond delay="600"/>
                                          </p:stCondLst>
                                        </p:cTn>
                                        <p:tgtEl>
                                          <p:spTgt spid="11"/>
                                        </p:tgtEl>
                                        <p:attrNameLst>
                                          <p:attrName>r</p:attrName>
                                        </p:attrNameLst>
                                      </p:cBhvr>
                                    </p:animRot>
                                    <p:animRot by="120000">
                                      <p:cBhvr>
                                        <p:cTn id="34" dur="200" fill="hold">
                                          <p:stCondLst>
                                            <p:cond delay="80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fr-CH" dirty="0"/>
              <a:t>Bases légales </a:t>
            </a:r>
          </a:p>
        </p:txBody>
      </p:sp>
      <p:sp>
        <p:nvSpPr>
          <p:cNvPr id="10" name="Textplatzhalter 9"/>
          <p:cNvSpPr>
            <a:spLocks noGrp="1"/>
          </p:cNvSpPr>
          <p:nvPr>
            <p:ph type="body" sz="quarter" idx="13"/>
          </p:nvPr>
        </p:nvSpPr>
        <p:spPr>
          <a:xfrm>
            <a:off x="887300" y="1912818"/>
            <a:ext cx="7807521" cy="3883418"/>
          </a:xfrm>
        </p:spPr>
        <p:txBody>
          <a:bodyPr/>
          <a:lstStyle/>
          <a:p>
            <a:pPr marL="0" indent="0">
              <a:buNone/>
            </a:pPr>
            <a:r>
              <a:rPr lang="fr-CH" sz="2400" dirty="0"/>
              <a:t>Afin de protéger la santé des travailleurs, l’</a:t>
            </a:r>
            <a:r>
              <a:rPr lang="fr-CH" sz="2400" u="sng" dirty="0"/>
              <a:t>employeur</a:t>
            </a:r>
            <a:r>
              <a:rPr lang="fr-CH" sz="2400" dirty="0"/>
              <a:t> est tenu de prendre toutes les mesures </a:t>
            </a:r>
          </a:p>
          <a:p>
            <a:r>
              <a:rPr lang="fr-CH" sz="2400" dirty="0"/>
              <a:t>Dont l’expérience a démontré la nécessité, </a:t>
            </a:r>
          </a:p>
          <a:p>
            <a:r>
              <a:rPr lang="fr-CH" sz="2400" dirty="0"/>
              <a:t>Que l’état de la technique permet d’appliquer et </a:t>
            </a:r>
          </a:p>
          <a:p>
            <a:r>
              <a:rPr lang="fr-CH" sz="2400" dirty="0"/>
              <a:t>Qui sont appropriées à la situation donnée.</a:t>
            </a:r>
          </a:p>
          <a:p>
            <a:endParaRPr lang="fr-CH" sz="2400" dirty="0"/>
          </a:p>
          <a:p>
            <a:r>
              <a:rPr lang="fr-CH" sz="1800" dirty="0"/>
              <a:t>Selon </a:t>
            </a:r>
            <a:r>
              <a:rPr lang="fr-CH" sz="1800" dirty="0" err="1"/>
              <a:t>LTr</a:t>
            </a:r>
            <a:r>
              <a:rPr lang="fr-CH" sz="1800" dirty="0"/>
              <a:t> art. 6</a:t>
            </a:r>
          </a:p>
          <a:p>
            <a:r>
              <a:rPr lang="fr-CH" sz="1800" dirty="0"/>
              <a:t>Selon LAA Art. 82: «Prévention des accidents du travail et des maladies professionnelles» </a:t>
            </a:r>
          </a:p>
        </p:txBody>
      </p:sp>
      <p:sp>
        <p:nvSpPr>
          <p:cNvPr id="4" name="Datumsplatzhalter 3"/>
          <p:cNvSpPr>
            <a:spLocks noGrp="1"/>
          </p:cNvSpPr>
          <p:nvPr>
            <p:ph type="dt" sz="half" idx="2"/>
          </p:nvPr>
        </p:nvSpPr>
        <p:spPr/>
        <p:txBody>
          <a:bodyPr/>
          <a:lstStyle/>
          <a:p>
            <a:r>
              <a:rPr lang="fr-CH" spc="-5" dirty="0"/>
              <a:t>AEH </a:t>
            </a:r>
            <a:r>
              <a:rPr lang="fr-CH" spc="-5" dirty="0" err="1"/>
              <a:t>Zentrum</a:t>
            </a:r>
            <a:r>
              <a:rPr lang="fr-CH" spc="-5" dirty="0"/>
              <a:t> </a:t>
            </a:r>
            <a:r>
              <a:rPr lang="fr-CH" spc="-5" dirty="0" err="1"/>
              <a:t>für</a:t>
            </a:r>
            <a:r>
              <a:rPr lang="fr-CH" spc="-5" dirty="0"/>
              <a:t> </a:t>
            </a:r>
            <a:r>
              <a:rPr lang="fr-CH" spc="-5" dirty="0" err="1"/>
              <a:t>Arbeitsmedizin</a:t>
            </a:r>
            <a:r>
              <a:rPr lang="fr-CH" spc="-5" dirty="0"/>
              <a:t>, Ergonomie </a:t>
            </a:r>
            <a:r>
              <a:rPr lang="fr-CH" spc="-5" dirty="0" err="1"/>
              <a:t>und</a:t>
            </a:r>
            <a:r>
              <a:rPr lang="fr-CH" spc="-5" dirty="0"/>
              <a:t> </a:t>
            </a:r>
            <a:r>
              <a:rPr lang="fr-CH" spc="-5" dirty="0" err="1"/>
              <a:t>Hygiene</a:t>
            </a:r>
            <a:r>
              <a:rPr lang="fr-CH" spc="-5" dirty="0"/>
              <a:t> │ 26.02.2019</a:t>
            </a:r>
            <a:endParaRPr lang="fr-CH" dirty="0"/>
          </a:p>
        </p:txBody>
      </p:sp>
      <p:graphicFrame>
        <p:nvGraphicFramePr>
          <p:cNvPr id="5" name="Object 4"/>
          <p:cNvGraphicFramePr>
            <a:graphicFrameLocks/>
          </p:cNvGraphicFramePr>
          <p:nvPr/>
        </p:nvGraphicFramePr>
        <p:xfrm>
          <a:off x="8859752" y="2662990"/>
          <a:ext cx="2184908" cy="2193216"/>
        </p:xfrm>
        <a:graphic>
          <a:graphicData uri="http://schemas.openxmlformats.org/presentationml/2006/ole">
            <mc:AlternateContent xmlns:mc="http://schemas.openxmlformats.org/markup-compatibility/2006">
              <mc:Choice xmlns:v="urn:schemas-microsoft-com:vml" Requires="v">
                <p:oleObj spid="_x0000_s2061" name="Microsoft ClipArt Gallery" r:id="rId4" imgW="3646440" imgH="3657600" progId="MS_ClipArt_Gallery">
                  <p:embed/>
                </p:oleObj>
              </mc:Choice>
              <mc:Fallback>
                <p:oleObj name="Microsoft ClipArt Gallery" r:id="rId4" imgW="3646440" imgH="3657600" progId="MS_ClipArt_Gallery">
                  <p:embed/>
                  <p:pic>
                    <p:nvPicPr>
                      <p:cNvPr id="5" name="Objec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59752" y="2662990"/>
                        <a:ext cx="2184908" cy="2193216"/>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17836118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p:cNvSpPr>
            <a:spLocks noGrp="1"/>
          </p:cNvSpPr>
          <p:nvPr>
            <p:ph type="body" sz="quarter" idx="12"/>
          </p:nvPr>
        </p:nvSpPr>
        <p:spPr/>
        <p:txBody>
          <a:bodyPr/>
          <a:lstStyle/>
          <a:p>
            <a:r>
              <a:rPr lang="fr-FR" dirty="0">
                <a:solidFill>
                  <a:srgbClr val="EF9E54"/>
                </a:solidFill>
              </a:rPr>
              <a:t>Obligations de l’employeur </a:t>
            </a:r>
          </a:p>
          <a:p>
            <a:r>
              <a:rPr lang="fr-FR" sz="2000" dirty="0">
                <a:solidFill>
                  <a:srgbClr val="EF9E54"/>
                </a:solidFill>
              </a:rPr>
              <a:t>(</a:t>
            </a:r>
            <a:r>
              <a:rPr lang="fr-CH" sz="2000" dirty="0">
                <a:solidFill>
                  <a:srgbClr val="EF9E54"/>
                </a:solidFill>
              </a:rPr>
              <a:t>OLT3, art.2)</a:t>
            </a:r>
            <a:endParaRPr lang="fr-FR" dirty="0">
              <a:solidFill>
                <a:srgbClr val="EF9E54"/>
              </a:solidFill>
            </a:endParaRPr>
          </a:p>
        </p:txBody>
      </p:sp>
      <p:sp>
        <p:nvSpPr>
          <p:cNvPr id="6" name="Textplatzhalter 5"/>
          <p:cNvSpPr>
            <a:spLocks noGrp="1"/>
          </p:cNvSpPr>
          <p:nvPr>
            <p:ph type="body" sz="quarter" idx="13"/>
          </p:nvPr>
        </p:nvSpPr>
        <p:spPr>
          <a:xfrm>
            <a:off x="887299" y="1912818"/>
            <a:ext cx="7528039" cy="3883418"/>
          </a:xfrm>
          <a:ln>
            <a:noFill/>
          </a:ln>
        </p:spPr>
        <p:txBody>
          <a:bodyPr/>
          <a:lstStyle/>
          <a:p>
            <a:pPr marL="0" indent="0" defTabSz="563549">
              <a:buNone/>
            </a:pPr>
            <a:r>
              <a:rPr lang="fr-FR" sz="2400" dirty="0"/>
              <a:t>L’employeur est tenu de prendre toutes les mesures nécessaires afin d’assurer et d’améliorer la protection </a:t>
            </a:r>
            <a:r>
              <a:rPr lang="fr-FR" sz="2400" dirty="0">
                <a:solidFill>
                  <a:schemeClr val="accent2"/>
                </a:solidFill>
              </a:rPr>
              <a:t>de la santé physique et psychique </a:t>
            </a:r>
            <a:r>
              <a:rPr lang="fr-FR" sz="2400" dirty="0"/>
              <a:t>des travailleurs. Il doit en particulier faire en sorte que:</a:t>
            </a:r>
          </a:p>
          <a:p>
            <a:pPr marL="476239" lvl="1" defTabSz="563549">
              <a:lnSpc>
                <a:spcPct val="100000"/>
              </a:lnSpc>
            </a:pPr>
            <a:r>
              <a:rPr lang="fr-FR" sz="2133" dirty="0"/>
              <a:t>en matière d’ergonomie et de protection de la santé, les conditions de travail soient bonnes;</a:t>
            </a:r>
          </a:p>
          <a:p>
            <a:pPr marL="476239" lvl="1" defTabSz="563549">
              <a:lnSpc>
                <a:spcPct val="100000"/>
              </a:lnSpc>
            </a:pPr>
            <a:r>
              <a:rPr lang="fr-FR" sz="2133" dirty="0"/>
              <a:t>la santé ne subisse pas d’atteintes dues à des influences physiques, chimiques ou biologiques;</a:t>
            </a:r>
          </a:p>
          <a:p>
            <a:pPr marL="476239" lvl="1" defTabSz="563549">
              <a:lnSpc>
                <a:spcPct val="100000"/>
              </a:lnSpc>
            </a:pPr>
            <a:r>
              <a:rPr lang="fr-FR" sz="2133" dirty="0"/>
              <a:t>des efforts excessifs ou trop répétitifs soient évités;</a:t>
            </a:r>
          </a:p>
          <a:p>
            <a:pPr marL="476239" lvl="1" defTabSz="563549">
              <a:lnSpc>
                <a:spcPct val="100000"/>
              </a:lnSpc>
            </a:pPr>
            <a:r>
              <a:rPr lang="fr-FR" sz="2133" dirty="0"/>
              <a:t>le travail soit organisé d’une façon appropriée</a:t>
            </a:r>
          </a:p>
          <a:p>
            <a:pPr marL="476239" lvl="1" defTabSz="563549">
              <a:lnSpc>
                <a:spcPct val="100000"/>
              </a:lnSpc>
            </a:pPr>
            <a:endParaRPr lang="fr-FR" sz="2133" dirty="0"/>
          </a:p>
          <a:p>
            <a:endParaRPr lang="de-CH" dirty="0"/>
          </a:p>
        </p:txBody>
      </p:sp>
      <p:sp>
        <p:nvSpPr>
          <p:cNvPr id="4" name="Datumsplatzhalter 3"/>
          <p:cNvSpPr>
            <a:spLocks noGrp="1"/>
          </p:cNvSpPr>
          <p:nvPr>
            <p:ph type="dt" sz="half" idx="2"/>
          </p:nvPr>
        </p:nvSpPr>
        <p:spPr/>
        <p:txBody>
          <a:bodyPr/>
          <a:lstStyle/>
          <a:p>
            <a:r>
              <a:rPr lang="de-DE" spc="-5"/>
              <a:t>AEH Zentrum für Arbeitsmedizin, Ergonomie und Hygiene │ Hans Muster │ 26.02.2019</a:t>
            </a:r>
            <a:endParaRPr lang="de-CH" dirty="0"/>
          </a:p>
        </p:txBody>
      </p:sp>
      <p:pic>
        <p:nvPicPr>
          <p:cNvPr id="12290" name="Picture 2" descr="Bildergebnis fÃ¼r Gesundheitsschutz"/>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8468401" y="1912818"/>
            <a:ext cx="3447375" cy="4113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2843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en-US" dirty="0"/>
              <a:t>PERCO </a:t>
            </a:r>
            <a:r>
              <a:rPr lang="en-US" sz="1800" dirty="0"/>
              <a:t>(OPA art. 7, OLT 3, art. 7)</a:t>
            </a:r>
          </a:p>
        </p:txBody>
      </p:sp>
      <p:sp>
        <p:nvSpPr>
          <p:cNvPr id="3" name="Textplatzhalter 2"/>
          <p:cNvSpPr>
            <a:spLocks noGrp="1"/>
          </p:cNvSpPr>
          <p:nvPr>
            <p:ph type="body" sz="quarter" idx="13"/>
          </p:nvPr>
        </p:nvSpPr>
        <p:spPr>
          <a:xfrm>
            <a:off x="887300" y="1912818"/>
            <a:ext cx="7459032" cy="3883418"/>
          </a:xfrm>
        </p:spPr>
        <p:txBody>
          <a:bodyPr/>
          <a:lstStyle/>
          <a:p>
            <a:r>
              <a:rPr lang="fr-FR" dirty="0"/>
              <a:t>L’employeur règle les compétences en matière de protection de la santé. Il confie, si nécessaire, des tâches spécifiques en matière de protection de la santé à des travailleurs capables.</a:t>
            </a:r>
          </a:p>
          <a:p>
            <a:r>
              <a:rPr lang="fr-FR" dirty="0"/>
              <a:t>L’employeur peut confier à un employé des tâches de sécurité au travail </a:t>
            </a:r>
          </a:p>
          <a:p>
            <a:r>
              <a:rPr lang="fr-FR" dirty="0"/>
              <a:t>Il doit le former de manière appropriée, parfaire sa formation et lui donner des compétences précises et des instructions claires. </a:t>
            </a:r>
          </a:p>
          <a:p>
            <a:r>
              <a:rPr lang="fr-FR" dirty="0"/>
              <a:t>Le PERCO ne doit pas subir de préjudices dus aux activités concernées.</a:t>
            </a:r>
          </a:p>
          <a:p>
            <a:r>
              <a:rPr lang="fr-FR" dirty="0"/>
              <a:t>Le fait de confier de telles tâches à un travailleur ne libère pas l’employeur de ses obligations d’assurer la sécurité au travail.</a:t>
            </a:r>
          </a:p>
          <a:p>
            <a:pPr marL="0" indent="0">
              <a:buNone/>
            </a:pPr>
            <a:endParaRPr lang="de-CH" dirty="0"/>
          </a:p>
        </p:txBody>
      </p:sp>
      <p:sp>
        <p:nvSpPr>
          <p:cNvPr id="4" name="Datumsplatzhalter 3"/>
          <p:cNvSpPr>
            <a:spLocks noGrp="1"/>
          </p:cNvSpPr>
          <p:nvPr>
            <p:ph type="dt" sz="half" idx="2"/>
          </p:nvPr>
        </p:nvSpPr>
        <p:spPr/>
        <p:txBody>
          <a:bodyPr/>
          <a:lstStyle/>
          <a:p>
            <a:r>
              <a:rPr lang="de-DE" spc="-5" dirty="0"/>
              <a:t>AEH Zentrum für Arbeitsmedizin, Ergonomie und Hygiene │ 26.02.2019</a:t>
            </a:r>
            <a:endParaRPr lang="de-CH" dirty="0"/>
          </a:p>
        </p:txBody>
      </p:sp>
      <p:pic>
        <p:nvPicPr>
          <p:cNvPr id="5" name="Picture 4" descr="Bildergebnis fÃ¼r Suva KOPAS"/>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489470" y="2463289"/>
            <a:ext cx="3385053" cy="206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53978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fr-CH" dirty="0"/>
              <a:t>Devoirs des travailleurs (OPA art. 11, OLT 3 art. 10)</a:t>
            </a:r>
            <a:br>
              <a:rPr lang="fr-CH" dirty="0"/>
            </a:br>
            <a:endParaRPr lang="fr-CH" dirty="0"/>
          </a:p>
        </p:txBody>
      </p:sp>
      <p:sp>
        <p:nvSpPr>
          <p:cNvPr id="3" name="Textplatzhalter 2"/>
          <p:cNvSpPr>
            <a:spLocks noGrp="1"/>
          </p:cNvSpPr>
          <p:nvPr>
            <p:ph type="body" sz="quarter" idx="13"/>
          </p:nvPr>
        </p:nvSpPr>
        <p:spPr>
          <a:xfrm>
            <a:off x="887300" y="1912818"/>
            <a:ext cx="6817006" cy="2186216"/>
          </a:xfrm>
        </p:spPr>
        <p:txBody>
          <a:bodyPr/>
          <a:lstStyle/>
          <a:p>
            <a:r>
              <a:rPr lang="fr-CH" dirty="0"/>
              <a:t>Le travailleur est tenu de suivre les directives de l’employeur en matière de protection de la santé et d’observer les règles généralement reconnues. Il doit en particulier utiliser les équipements individuels de protection et s’abstenir de compromettre l’efficacité des moyens de protection.</a:t>
            </a:r>
          </a:p>
          <a:p>
            <a:endParaRPr lang="fr-CH" dirty="0"/>
          </a:p>
          <a:p>
            <a:r>
              <a:rPr lang="fr-CH" dirty="0"/>
              <a:t>Lorsqu’un travailleur constate des défauts qui compromettent la protection de la santé, il doit immédiatement les éliminer. S’il n’est pas en mesure de le faire ou s’il n’y est pas autorisé, il doit aviser l’employeur sans délai.</a:t>
            </a:r>
          </a:p>
          <a:p>
            <a:endParaRPr lang="de-CH" dirty="0"/>
          </a:p>
        </p:txBody>
      </p:sp>
      <p:sp>
        <p:nvSpPr>
          <p:cNvPr id="4" name="Datumsplatzhalter 3"/>
          <p:cNvSpPr>
            <a:spLocks noGrp="1"/>
          </p:cNvSpPr>
          <p:nvPr>
            <p:ph type="dt" sz="half" idx="2"/>
          </p:nvPr>
        </p:nvSpPr>
        <p:spPr/>
        <p:txBody>
          <a:bodyPr/>
          <a:lstStyle/>
          <a:p>
            <a:r>
              <a:rPr lang="de-DE" spc="-5"/>
              <a:t>AEH Zentrum für Arbeitsmedizin, Ergonomie und Hygiene │ Cristina Galizia │ 26.02.2019</a:t>
            </a:r>
            <a:endParaRPr lang="de-CH" dirty="0"/>
          </a:p>
        </p:txBody>
      </p:sp>
      <p:pic>
        <p:nvPicPr>
          <p:cNvPr id="5" name="Picture 4" descr="Bildergebnis fÃ¼r Suva pflichten arbeitnehme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085137" y="2163755"/>
            <a:ext cx="3412555" cy="28810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58057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fr-FR" dirty="0"/>
              <a:t>Information et instruction des travailleurs</a:t>
            </a:r>
            <a:endParaRPr lang="de-CH" dirty="0"/>
          </a:p>
        </p:txBody>
      </p:sp>
      <p:sp>
        <p:nvSpPr>
          <p:cNvPr id="3" name="Textplatzhalter 2"/>
          <p:cNvSpPr>
            <a:spLocks noGrp="1"/>
          </p:cNvSpPr>
          <p:nvPr>
            <p:ph type="body" sz="quarter" idx="13"/>
          </p:nvPr>
        </p:nvSpPr>
        <p:spPr>
          <a:xfrm>
            <a:off x="434266" y="1035250"/>
            <a:ext cx="10610394" cy="3883418"/>
          </a:xfrm>
        </p:spPr>
        <p:txBody>
          <a:bodyPr/>
          <a:lstStyle/>
          <a:p>
            <a:r>
              <a:rPr lang="fr-FR" b="0" i="0" baseline="30000" dirty="0">
                <a:solidFill>
                  <a:srgbClr val="454545"/>
                </a:solidFill>
                <a:effectLst/>
                <a:latin typeface="Frutiger Neue"/>
              </a:rPr>
              <a:t>1</a:t>
            </a:r>
            <a:r>
              <a:rPr lang="fr-FR" b="0" i="0" dirty="0">
                <a:solidFill>
                  <a:srgbClr val="454545"/>
                </a:solidFill>
                <a:effectLst/>
                <a:latin typeface="Frutiger Neue"/>
              </a:rPr>
              <a:t> L</a:t>
            </a:r>
            <a:r>
              <a:rPr lang="fr-FR" b="0" i="0" dirty="0" smtClean="0">
                <a:solidFill>
                  <a:srgbClr val="454545"/>
                </a:solidFill>
                <a:effectLst/>
                <a:latin typeface="Frutiger Neue"/>
              </a:rPr>
              <a:t>’ </a:t>
            </a:r>
            <a:r>
              <a:rPr lang="de-CH" dirty="0" smtClean="0"/>
              <a:t>___________</a:t>
            </a:r>
            <a:r>
              <a:rPr lang="fr-FR" b="0" i="0" dirty="0" smtClean="0">
                <a:solidFill>
                  <a:srgbClr val="454545"/>
                </a:solidFill>
                <a:effectLst/>
                <a:latin typeface="Frutiger Neue"/>
              </a:rPr>
              <a:t>veille </a:t>
            </a:r>
            <a:r>
              <a:rPr lang="fr-FR" b="0" i="0" dirty="0">
                <a:solidFill>
                  <a:srgbClr val="454545"/>
                </a:solidFill>
                <a:effectLst/>
                <a:latin typeface="Frutiger Neue"/>
              </a:rPr>
              <a:t>à ce que tous les travailleurs occupés dans son entreprise, y compris ceux provenant </a:t>
            </a:r>
            <a:r>
              <a:rPr lang="de-CH" dirty="0" smtClean="0"/>
              <a:t>__________________________</a:t>
            </a:r>
            <a:r>
              <a:rPr lang="fr-FR" b="0" i="0" dirty="0" smtClean="0">
                <a:solidFill>
                  <a:srgbClr val="454545"/>
                </a:solidFill>
                <a:effectLst/>
                <a:latin typeface="Frutiger Neue"/>
              </a:rPr>
              <a:t>, </a:t>
            </a:r>
            <a:r>
              <a:rPr lang="fr-FR" b="0" i="0" dirty="0">
                <a:solidFill>
                  <a:srgbClr val="454545"/>
                </a:solidFill>
                <a:effectLst/>
                <a:latin typeface="Frutiger Neue"/>
              </a:rPr>
              <a:t>soient informés de manière suffisante et appropriée des risques auxquels ils sont exposés dans l’exercice de leur activité et instruits </a:t>
            </a:r>
            <a:r>
              <a:rPr lang="fr-FR" b="0" i="0" dirty="0" smtClean="0">
                <a:solidFill>
                  <a:srgbClr val="454545"/>
                </a:solidFill>
                <a:effectLst/>
                <a:latin typeface="Frutiger Neue"/>
              </a:rPr>
              <a:t>des</a:t>
            </a:r>
            <a:r>
              <a:rPr lang="de-CH" dirty="0"/>
              <a:t>____________</a:t>
            </a:r>
            <a:r>
              <a:rPr lang="fr-FR" b="0" i="0" dirty="0" smtClean="0">
                <a:solidFill>
                  <a:srgbClr val="454545"/>
                </a:solidFill>
                <a:effectLst/>
                <a:latin typeface="Frutiger Neue"/>
              </a:rPr>
              <a:t>. </a:t>
            </a:r>
            <a:r>
              <a:rPr lang="fr-FR" b="0" i="0" dirty="0">
                <a:solidFill>
                  <a:srgbClr val="454545"/>
                </a:solidFill>
                <a:effectLst/>
                <a:latin typeface="Frutiger Neue"/>
              </a:rPr>
              <a:t>Cette information et cette instruction doivent être dispensées lors </a:t>
            </a:r>
            <a:r>
              <a:rPr lang="de-CH" dirty="0"/>
              <a:t>____________ </a:t>
            </a:r>
            <a:r>
              <a:rPr lang="fr-FR" b="0" i="0" dirty="0" smtClean="0">
                <a:solidFill>
                  <a:srgbClr val="454545"/>
                </a:solidFill>
                <a:effectLst/>
                <a:latin typeface="Frutiger Neue"/>
              </a:rPr>
              <a:t>de ainsi </a:t>
            </a:r>
            <a:r>
              <a:rPr lang="fr-FR" b="0" i="0" dirty="0">
                <a:solidFill>
                  <a:srgbClr val="454545"/>
                </a:solidFill>
                <a:effectLst/>
                <a:latin typeface="Frutiger Neue"/>
              </a:rPr>
              <a:t>qu’à chaque modification importante des conditions de travail; elles doivent être </a:t>
            </a:r>
            <a:r>
              <a:rPr lang="de-CH" dirty="0"/>
              <a:t>___________</a:t>
            </a:r>
            <a:r>
              <a:rPr lang="fr-FR" b="0" i="0" dirty="0" smtClean="0">
                <a:solidFill>
                  <a:srgbClr val="454545"/>
                </a:solidFill>
                <a:effectLst/>
                <a:latin typeface="Frutiger Neue"/>
              </a:rPr>
              <a:t>si </a:t>
            </a:r>
            <a:r>
              <a:rPr lang="fr-FR" b="0" i="0" dirty="0">
                <a:solidFill>
                  <a:srgbClr val="454545"/>
                </a:solidFill>
                <a:effectLst/>
                <a:latin typeface="Frutiger Neue"/>
              </a:rPr>
              <a:t>nécessaire.</a:t>
            </a:r>
          </a:p>
          <a:p>
            <a:r>
              <a:rPr lang="fr-FR" b="0" i="0" baseline="30000" dirty="0">
                <a:solidFill>
                  <a:srgbClr val="454545"/>
                </a:solidFill>
                <a:effectLst/>
                <a:latin typeface="Frutiger Neue"/>
              </a:rPr>
              <a:t>2</a:t>
            </a:r>
            <a:r>
              <a:rPr lang="fr-FR" b="0" i="0" dirty="0">
                <a:solidFill>
                  <a:srgbClr val="454545"/>
                </a:solidFill>
                <a:effectLst/>
                <a:latin typeface="Frutiger Neue"/>
              </a:rPr>
              <a:t> Les travailleurs doivent être renseignés sur les tâches et les fonctions des </a:t>
            </a:r>
            <a:r>
              <a:rPr lang="de-CH" dirty="0"/>
              <a:t>_______________________________ </a:t>
            </a:r>
            <a:r>
              <a:rPr lang="fr-FR" b="0" i="0" dirty="0" smtClean="0">
                <a:solidFill>
                  <a:srgbClr val="454545"/>
                </a:solidFill>
                <a:effectLst/>
                <a:latin typeface="Frutiger Neue"/>
              </a:rPr>
              <a:t>au </a:t>
            </a:r>
            <a:r>
              <a:rPr lang="fr-FR" b="0" i="0" dirty="0">
                <a:solidFill>
                  <a:srgbClr val="454545"/>
                </a:solidFill>
                <a:effectLst/>
                <a:latin typeface="Frutiger Neue"/>
              </a:rPr>
              <a:t>travail occupés dans l’entreprise.</a:t>
            </a:r>
          </a:p>
          <a:p>
            <a:r>
              <a:rPr lang="fr-FR" b="0" i="0" baseline="30000" dirty="0">
                <a:solidFill>
                  <a:srgbClr val="454545"/>
                </a:solidFill>
                <a:effectLst/>
                <a:latin typeface="Frutiger Neue"/>
              </a:rPr>
              <a:t>3</a:t>
            </a:r>
            <a:r>
              <a:rPr lang="fr-FR" b="0" i="0" dirty="0">
                <a:solidFill>
                  <a:srgbClr val="454545"/>
                </a:solidFill>
                <a:effectLst/>
                <a:latin typeface="Frutiger Neue"/>
              </a:rPr>
              <a:t> L’employeur veille à ce que les travailleurs observent les </a:t>
            </a:r>
            <a:r>
              <a:rPr lang="fr-FR" dirty="0" smtClean="0">
                <a:solidFill>
                  <a:srgbClr val="454545"/>
                </a:solidFill>
                <a:latin typeface="Frutiger Neue"/>
              </a:rPr>
              <a:t>mesures </a:t>
            </a:r>
            <a:r>
              <a:rPr lang="de-CH" dirty="0"/>
              <a:t>____________</a:t>
            </a:r>
            <a:r>
              <a:rPr lang="fr-FR" dirty="0" smtClean="0">
                <a:solidFill>
                  <a:srgbClr val="454545"/>
                </a:solidFill>
                <a:latin typeface="Frutiger Neue"/>
              </a:rPr>
              <a:t>.</a:t>
            </a:r>
            <a:endParaRPr lang="fr-FR" b="0" i="0" dirty="0">
              <a:solidFill>
                <a:srgbClr val="454545"/>
              </a:solidFill>
              <a:effectLst/>
              <a:latin typeface="Frutiger Neue"/>
            </a:endParaRPr>
          </a:p>
          <a:p>
            <a:r>
              <a:rPr lang="fr-FR" b="0" i="0" baseline="30000" dirty="0">
                <a:solidFill>
                  <a:srgbClr val="454545"/>
                </a:solidFill>
                <a:effectLst/>
                <a:latin typeface="Frutiger Neue"/>
              </a:rPr>
              <a:t>4</a:t>
            </a:r>
            <a:r>
              <a:rPr lang="fr-FR" b="0" i="0" dirty="0">
                <a:solidFill>
                  <a:srgbClr val="454545"/>
                </a:solidFill>
                <a:effectLst/>
                <a:latin typeface="Frutiger Neue"/>
              </a:rPr>
              <a:t> L’information et l’instruction doivent se dérouler pendant </a:t>
            </a:r>
            <a:r>
              <a:rPr lang="de-CH" dirty="0"/>
              <a:t>____________ </a:t>
            </a:r>
            <a:r>
              <a:rPr lang="fr-FR" b="0" i="0" dirty="0" smtClean="0">
                <a:solidFill>
                  <a:srgbClr val="454545"/>
                </a:solidFill>
                <a:effectLst/>
                <a:latin typeface="Frutiger Neue"/>
              </a:rPr>
              <a:t>et </a:t>
            </a:r>
            <a:r>
              <a:rPr lang="fr-FR" b="0" i="0" dirty="0">
                <a:solidFill>
                  <a:srgbClr val="454545"/>
                </a:solidFill>
                <a:effectLst/>
                <a:latin typeface="Frutiger Neue"/>
              </a:rPr>
              <a:t>ne peuvent être mises à la charge des travailleurs.</a:t>
            </a:r>
          </a:p>
        </p:txBody>
      </p:sp>
      <p:sp>
        <p:nvSpPr>
          <p:cNvPr id="4" name="Datumsplatzhalter 3"/>
          <p:cNvSpPr>
            <a:spLocks noGrp="1"/>
          </p:cNvSpPr>
          <p:nvPr>
            <p:ph type="dt" sz="half" idx="2"/>
          </p:nvPr>
        </p:nvSpPr>
        <p:spPr/>
        <p:txBody>
          <a:bodyPr/>
          <a:lstStyle/>
          <a:p>
            <a:r>
              <a:rPr lang="de-DE" spc="-5" dirty="0"/>
              <a:t>AEH Zentrum für Arbeitsmedizin, Ergonomie und Hygiene │ 26.02.2019</a:t>
            </a:r>
            <a:endParaRPr lang="de-CH" dirty="0"/>
          </a:p>
        </p:txBody>
      </p:sp>
      <p:sp>
        <p:nvSpPr>
          <p:cNvPr id="5" name="Rectangle 4"/>
          <p:cNvSpPr/>
          <p:nvPr/>
        </p:nvSpPr>
        <p:spPr>
          <a:xfrm>
            <a:off x="7742555" y="5580210"/>
            <a:ext cx="1261884" cy="369332"/>
          </a:xfrm>
          <a:prstGeom prst="rect">
            <a:avLst/>
          </a:prstGeom>
        </p:spPr>
        <p:txBody>
          <a:bodyPr wrap="none">
            <a:spAutoFit/>
          </a:bodyPr>
          <a:lstStyle/>
          <a:p>
            <a:r>
              <a:rPr lang="fr-CH" dirty="0">
                <a:solidFill>
                  <a:srgbClr val="FF0000"/>
                </a:solidFill>
              </a:rPr>
              <a:t>employeur</a:t>
            </a:r>
          </a:p>
        </p:txBody>
      </p:sp>
      <p:sp>
        <p:nvSpPr>
          <p:cNvPr id="6" name="Rectangle 5"/>
          <p:cNvSpPr/>
          <p:nvPr/>
        </p:nvSpPr>
        <p:spPr>
          <a:xfrm>
            <a:off x="2742584" y="5764876"/>
            <a:ext cx="2287806" cy="369332"/>
          </a:xfrm>
          <a:prstGeom prst="rect">
            <a:avLst/>
          </a:prstGeom>
        </p:spPr>
        <p:txBody>
          <a:bodyPr wrap="none">
            <a:spAutoFit/>
          </a:bodyPr>
          <a:lstStyle/>
          <a:p>
            <a:r>
              <a:rPr lang="fr-CH" dirty="0" smtClean="0">
                <a:solidFill>
                  <a:srgbClr val="FF0000"/>
                </a:solidFill>
              </a:rPr>
              <a:t>une </a:t>
            </a:r>
            <a:r>
              <a:rPr lang="fr-CH" dirty="0">
                <a:solidFill>
                  <a:srgbClr val="FF0000"/>
                </a:solidFill>
              </a:rPr>
              <a:t>entreprise tierce</a:t>
            </a:r>
          </a:p>
        </p:txBody>
      </p:sp>
      <p:sp>
        <p:nvSpPr>
          <p:cNvPr id="7" name="Rectangle 6"/>
          <p:cNvSpPr/>
          <p:nvPr/>
        </p:nvSpPr>
        <p:spPr>
          <a:xfrm>
            <a:off x="133853" y="5217805"/>
            <a:ext cx="3262432" cy="369332"/>
          </a:xfrm>
          <a:prstGeom prst="rect">
            <a:avLst/>
          </a:prstGeom>
        </p:spPr>
        <p:txBody>
          <a:bodyPr wrap="none">
            <a:spAutoFit/>
          </a:bodyPr>
          <a:lstStyle/>
          <a:p>
            <a:r>
              <a:rPr lang="fr-CH" dirty="0">
                <a:solidFill>
                  <a:srgbClr val="FF0000"/>
                </a:solidFill>
              </a:rPr>
              <a:t>mesures de sécurité au travail</a:t>
            </a:r>
          </a:p>
        </p:txBody>
      </p:sp>
      <p:sp>
        <p:nvSpPr>
          <p:cNvPr id="8" name="Rectangle 7"/>
          <p:cNvSpPr/>
          <p:nvPr/>
        </p:nvSpPr>
        <p:spPr>
          <a:xfrm>
            <a:off x="5131949" y="5159101"/>
            <a:ext cx="2121093" cy="369332"/>
          </a:xfrm>
          <a:prstGeom prst="rect">
            <a:avLst/>
          </a:prstGeom>
        </p:spPr>
        <p:txBody>
          <a:bodyPr wrap="none">
            <a:spAutoFit/>
          </a:bodyPr>
          <a:lstStyle/>
          <a:p>
            <a:r>
              <a:rPr lang="fr-FR" dirty="0">
                <a:solidFill>
                  <a:srgbClr val="FF0000"/>
                </a:solidFill>
                <a:latin typeface="Frutiger Neue"/>
              </a:rPr>
              <a:t>l’entrée en service </a:t>
            </a:r>
            <a:endParaRPr lang="fr-CH" dirty="0">
              <a:solidFill>
                <a:srgbClr val="FF0000"/>
              </a:solidFill>
            </a:endParaRPr>
          </a:p>
        </p:txBody>
      </p:sp>
      <p:sp>
        <p:nvSpPr>
          <p:cNvPr id="9" name="Rectangle 8"/>
          <p:cNvSpPr/>
          <p:nvPr/>
        </p:nvSpPr>
        <p:spPr>
          <a:xfrm>
            <a:off x="9071110" y="5033139"/>
            <a:ext cx="1082348" cy="369332"/>
          </a:xfrm>
          <a:prstGeom prst="rect">
            <a:avLst/>
          </a:prstGeom>
        </p:spPr>
        <p:txBody>
          <a:bodyPr wrap="none">
            <a:spAutoFit/>
          </a:bodyPr>
          <a:lstStyle/>
          <a:p>
            <a:r>
              <a:rPr lang="fr-FR" dirty="0">
                <a:solidFill>
                  <a:srgbClr val="FF0000"/>
                </a:solidFill>
                <a:latin typeface="Frutiger Neue"/>
              </a:rPr>
              <a:t>répétées</a:t>
            </a:r>
            <a:endParaRPr lang="fr-CH" dirty="0">
              <a:solidFill>
                <a:srgbClr val="FF0000"/>
              </a:solidFill>
            </a:endParaRPr>
          </a:p>
        </p:txBody>
      </p:sp>
      <p:sp>
        <p:nvSpPr>
          <p:cNvPr id="10" name="Rectangle 9"/>
          <p:cNvSpPr/>
          <p:nvPr/>
        </p:nvSpPr>
        <p:spPr>
          <a:xfrm>
            <a:off x="5212906" y="5949542"/>
            <a:ext cx="2813591" cy="369332"/>
          </a:xfrm>
          <a:prstGeom prst="rect">
            <a:avLst/>
          </a:prstGeom>
        </p:spPr>
        <p:txBody>
          <a:bodyPr wrap="none">
            <a:spAutoFit/>
          </a:bodyPr>
          <a:lstStyle/>
          <a:p>
            <a:r>
              <a:rPr lang="fr-FR" dirty="0">
                <a:solidFill>
                  <a:srgbClr val="FF0000"/>
                </a:solidFill>
                <a:latin typeface="Frutiger Neue"/>
              </a:rPr>
              <a:t>spécialistes de la sécurité</a:t>
            </a:r>
            <a:endParaRPr lang="fr-CH" dirty="0">
              <a:solidFill>
                <a:srgbClr val="FF0000"/>
              </a:solidFill>
            </a:endParaRPr>
          </a:p>
        </p:txBody>
      </p:sp>
      <p:sp>
        <p:nvSpPr>
          <p:cNvPr id="11" name="Rectangle 10"/>
          <p:cNvSpPr/>
          <p:nvPr/>
        </p:nvSpPr>
        <p:spPr>
          <a:xfrm>
            <a:off x="2387263" y="5516942"/>
            <a:ext cx="3352200" cy="369332"/>
          </a:xfrm>
          <a:prstGeom prst="rect">
            <a:avLst/>
          </a:prstGeom>
        </p:spPr>
        <p:txBody>
          <a:bodyPr wrap="none">
            <a:spAutoFit/>
          </a:bodyPr>
          <a:lstStyle/>
          <a:p>
            <a:r>
              <a:rPr lang="fr-CH" dirty="0">
                <a:solidFill>
                  <a:srgbClr val="FF0000"/>
                </a:solidFill>
              </a:rPr>
              <a:t>relatives à la sécurité au travail</a:t>
            </a:r>
          </a:p>
        </p:txBody>
      </p:sp>
      <p:sp>
        <p:nvSpPr>
          <p:cNvPr id="12" name="Rectangle 11"/>
          <p:cNvSpPr/>
          <p:nvPr/>
        </p:nvSpPr>
        <p:spPr>
          <a:xfrm>
            <a:off x="9184239" y="5395544"/>
            <a:ext cx="2313454" cy="369332"/>
          </a:xfrm>
          <a:prstGeom prst="rect">
            <a:avLst/>
          </a:prstGeom>
        </p:spPr>
        <p:txBody>
          <a:bodyPr wrap="none">
            <a:spAutoFit/>
          </a:bodyPr>
          <a:lstStyle/>
          <a:p>
            <a:r>
              <a:rPr lang="fr-CH" dirty="0">
                <a:solidFill>
                  <a:srgbClr val="FF0000"/>
                </a:solidFill>
              </a:rPr>
              <a:t>les heures de travail </a:t>
            </a:r>
          </a:p>
        </p:txBody>
      </p:sp>
    </p:spTree>
    <p:extLst>
      <p:ext uri="{BB962C8B-B14F-4D97-AF65-F5344CB8AC3E}">
        <p14:creationId xmlns:p14="http://schemas.microsoft.com/office/powerpoint/2010/main" val="41592373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p:txBody>
          <a:bodyPr/>
          <a:lstStyle/>
          <a:p>
            <a:r>
              <a:rPr lang="fr-CH" dirty="0"/>
              <a:t>Équipement de protection individuel</a:t>
            </a:r>
          </a:p>
          <a:p>
            <a:r>
              <a:rPr lang="fr-CH" sz="2000" dirty="0"/>
              <a:t>(OPA art. 5)</a:t>
            </a:r>
          </a:p>
        </p:txBody>
      </p:sp>
      <p:sp>
        <p:nvSpPr>
          <p:cNvPr id="3" name="Textplatzhalter 2"/>
          <p:cNvSpPr>
            <a:spLocks noGrp="1"/>
          </p:cNvSpPr>
          <p:nvPr>
            <p:ph type="body" sz="quarter" idx="13"/>
          </p:nvPr>
        </p:nvSpPr>
        <p:spPr>
          <a:xfrm>
            <a:off x="940409" y="1803734"/>
            <a:ext cx="11071919" cy="1243466"/>
          </a:xfrm>
        </p:spPr>
        <p:txBody>
          <a:bodyPr/>
          <a:lstStyle/>
          <a:p>
            <a:r>
              <a:rPr lang="fr-CH" dirty="0"/>
              <a:t>Si les risques d’accidents ou d’atteintes à la santé ne peuvent pas être éliminés par des mesures d’ordre technique ou organisationnel, ou ne peuvent l’être que partiellement, l’employeur mettra à la disposition des travailleurs des équipements de protection individuelle (EPI).  </a:t>
            </a:r>
          </a:p>
        </p:txBody>
      </p:sp>
      <p:sp>
        <p:nvSpPr>
          <p:cNvPr id="4" name="Datumsplatzhalter 3"/>
          <p:cNvSpPr>
            <a:spLocks noGrp="1"/>
          </p:cNvSpPr>
          <p:nvPr>
            <p:ph type="dt" sz="half" idx="2"/>
          </p:nvPr>
        </p:nvSpPr>
        <p:spPr/>
        <p:txBody>
          <a:bodyPr/>
          <a:lstStyle/>
          <a:p>
            <a:r>
              <a:rPr lang="fr-CH" spc="-5" dirty="0"/>
              <a:t>AEH </a:t>
            </a:r>
            <a:r>
              <a:rPr lang="fr-CH" spc="-5" dirty="0" err="1"/>
              <a:t>Zentrum</a:t>
            </a:r>
            <a:r>
              <a:rPr lang="fr-CH" spc="-5" dirty="0"/>
              <a:t> </a:t>
            </a:r>
            <a:r>
              <a:rPr lang="fr-CH" spc="-5" dirty="0" err="1"/>
              <a:t>für</a:t>
            </a:r>
            <a:r>
              <a:rPr lang="fr-CH" spc="-5" dirty="0"/>
              <a:t> </a:t>
            </a:r>
            <a:r>
              <a:rPr lang="fr-CH" spc="-5" dirty="0" err="1"/>
              <a:t>Arbeitsmedizin</a:t>
            </a:r>
            <a:r>
              <a:rPr lang="fr-CH" spc="-5" dirty="0"/>
              <a:t>, Ergonomie </a:t>
            </a:r>
            <a:r>
              <a:rPr lang="fr-CH" spc="-5" dirty="0" err="1"/>
              <a:t>und</a:t>
            </a:r>
            <a:r>
              <a:rPr lang="fr-CH" spc="-5" dirty="0"/>
              <a:t> </a:t>
            </a:r>
            <a:r>
              <a:rPr lang="fr-CH" spc="-5" dirty="0" err="1"/>
              <a:t>Hygiene</a:t>
            </a:r>
            <a:r>
              <a:rPr lang="fr-CH" spc="-5" dirty="0"/>
              <a:t> │ 16.04.2019</a:t>
            </a:r>
            <a:endParaRPr lang="fr-CH" dirty="0"/>
          </a:p>
        </p:txBody>
      </p:sp>
      <p:sp>
        <p:nvSpPr>
          <p:cNvPr id="5" name="Rechteck 4"/>
          <p:cNvSpPr/>
          <p:nvPr/>
        </p:nvSpPr>
        <p:spPr>
          <a:xfrm>
            <a:off x="1286919" y="3897988"/>
            <a:ext cx="3852293" cy="2003625"/>
          </a:xfrm>
          <a:prstGeom prst="rect">
            <a:avLst/>
          </a:prstGeom>
          <a:noFill/>
        </p:spPr>
        <p:txBody>
          <a:bodyPr wrap="square">
            <a:spAutoFit/>
          </a:bodyPr>
          <a:lstStyle/>
          <a:p>
            <a:pPr marL="285750" indent="-285750">
              <a:buClr>
                <a:schemeClr val="tx1"/>
              </a:buClr>
              <a:buFont typeface="Arial" panose="020B0604020202020204" pitchFamily="34" charset="0"/>
              <a:buChar char="•"/>
            </a:pPr>
            <a:r>
              <a:rPr lang="fr-CH" dirty="0"/>
              <a:t>casques de protection</a:t>
            </a:r>
          </a:p>
          <a:p>
            <a:pPr marL="285750" indent="-285750">
              <a:buClr>
                <a:schemeClr val="tx1"/>
              </a:buClr>
              <a:buFont typeface="Arial" panose="020B0604020202020204" pitchFamily="34" charset="0"/>
              <a:buChar char="•"/>
            </a:pPr>
            <a:r>
              <a:rPr lang="fr-CH" dirty="0"/>
              <a:t>protège-cheveux</a:t>
            </a:r>
          </a:p>
          <a:p>
            <a:pPr marL="285750" indent="-285750">
              <a:buClr>
                <a:schemeClr val="tx1"/>
              </a:buClr>
              <a:buFont typeface="Arial" panose="020B0604020202020204" pitchFamily="34" charset="0"/>
              <a:buChar char="•"/>
            </a:pPr>
            <a:r>
              <a:rPr lang="fr-CH" dirty="0"/>
              <a:t>lunettes et écrans de protection</a:t>
            </a:r>
          </a:p>
          <a:p>
            <a:pPr marL="285750" indent="-285750">
              <a:buClr>
                <a:schemeClr val="tx1"/>
              </a:buClr>
              <a:buFont typeface="Arial" panose="020B0604020202020204" pitchFamily="34" charset="0"/>
              <a:buChar char="•"/>
            </a:pPr>
            <a:r>
              <a:rPr lang="fr-CH" dirty="0"/>
              <a:t>protecteurs d’ouïe</a:t>
            </a:r>
          </a:p>
          <a:p>
            <a:pPr marL="285750" indent="-285750">
              <a:buClr>
                <a:schemeClr val="tx1"/>
              </a:buClr>
              <a:buFont typeface="Arial" panose="020B0604020202020204" pitchFamily="34" charset="0"/>
              <a:buChar char="•"/>
            </a:pPr>
            <a:r>
              <a:rPr lang="fr-CH" dirty="0"/>
              <a:t>masques</a:t>
            </a:r>
          </a:p>
          <a:p>
            <a:pPr marL="285750" indent="-285750">
              <a:buClr>
                <a:schemeClr val="tx1"/>
              </a:buClr>
              <a:buFont typeface="Arial" panose="020B0604020202020204" pitchFamily="34" charset="0"/>
              <a:buChar char="•"/>
            </a:pPr>
            <a:r>
              <a:rPr lang="fr-CH" dirty="0"/>
              <a:t>chaussures </a:t>
            </a:r>
          </a:p>
          <a:p>
            <a:pPr marL="285750" indent="-285750">
              <a:lnSpc>
                <a:spcPct val="90000"/>
              </a:lnSpc>
              <a:buClr>
                <a:schemeClr val="tx1"/>
              </a:buClr>
              <a:buFont typeface="Arial" panose="020B0604020202020204" pitchFamily="34" charset="0"/>
              <a:buChar char="•"/>
            </a:pPr>
            <a:r>
              <a:rPr lang="fr-CH" dirty="0"/>
              <a:t>etc.</a:t>
            </a:r>
          </a:p>
        </p:txBody>
      </p:sp>
      <p:sp>
        <p:nvSpPr>
          <p:cNvPr id="6" name="Rechteck 5"/>
          <p:cNvSpPr/>
          <p:nvPr/>
        </p:nvSpPr>
        <p:spPr>
          <a:xfrm>
            <a:off x="901908" y="3118651"/>
            <a:ext cx="6552211" cy="707886"/>
          </a:xfrm>
          <a:prstGeom prst="rect">
            <a:avLst/>
          </a:prstGeom>
        </p:spPr>
        <p:txBody>
          <a:bodyPr wrap="square">
            <a:spAutoFit/>
          </a:bodyPr>
          <a:lstStyle/>
          <a:p>
            <a:pPr marL="342000" indent="-342900">
              <a:spcAft>
                <a:spcPts val="300"/>
              </a:spcAft>
              <a:buClr>
                <a:srgbClr val="EF9E54"/>
              </a:buClr>
              <a:buFont typeface="Arial" panose="020B0604020202020204" pitchFamily="34" charset="0"/>
              <a:buChar char="•"/>
            </a:pPr>
            <a:r>
              <a:rPr lang="fr-CH" sz="2000" dirty="0">
                <a:solidFill>
                  <a:schemeClr val="tx1">
                    <a:lumMod val="75000"/>
                    <a:lumOff val="25000"/>
                  </a:schemeClr>
                </a:solidFill>
                <a:latin typeface="Arial" panose="020B0604020202020204" pitchFamily="34" charset="0"/>
                <a:cs typeface="Arial" panose="020B0604020202020204" pitchFamily="34" charset="0"/>
              </a:rPr>
              <a:t>L’employeur doit veiller à ce que ces équipements soient toujours en parfait état et prêts à être utilisés.</a:t>
            </a:r>
          </a:p>
        </p:txBody>
      </p:sp>
      <p:pic>
        <p:nvPicPr>
          <p:cNvPr id="7" name="Picture 10" descr="Bildergebnis fÃ¼r Suva pflichten arbeitnehme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492620" y="3663739"/>
            <a:ext cx="3868595" cy="25918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66507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2"/>
          </p:nvPr>
        </p:nvSpPr>
        <p:spPr>
          <a:xfrm>
            <a:off x="887299" y="610152"/>
            <a:ext cx="10610394" cy="461904"/>
          </a:xfrm>
        </p:spPr>
        <p:txBody>
          <a:bodyPr/>
          <a:lstStyle/>
          <a:p>
            <a:r>
              <a:rPr lang="fr-CH" altLang="de-DE" dirty="0"/>
              <a:t>Conséquences en cas d’infraction de la loi </a:t>
            </a:r>
            <a:endParaRPr lang="de-CH" dirty="0"/>
          </a:p>
          <a:p>
            <a:pPr algn="ctr"/>
            <a:endParaRPr lang="fr-CH" sz="2000" dirty="0">
              <a:solidFill>
                <a:schemeClr val="tx1">
                  <a:lumMod val="75000"/>
                  <a:lumOff val="25000"/>
                </a:schemeClr>
              </a:solidFill>
            </a:endParaRPr>
          </a:p>
          <a:p>
            <a:pPr algn="ctr"/>
            <a:r>
              <a:rPr lang="fr-CH" sz="2000" dirty="0">
                <a:solidFill>
                  <a:schemeClr val="tx1">
                    <a:lumMod val="75000"/>
                    <a:lumOff val="25000"/>
                  </a:schemeClr>
                </a:solidFill>
              </a:rPr>
              <a:t>Celui qui aura contrevenu intentionnellement ou par négligence aux prescriptions sur la prévention des accidents et des maladies professionnels</a:t>
            </a:r>
          </a:p>
          <a:p>
            <a:pPr algn="ctr"/>
            <a:endParaRPr lang="fr-CH" sz="2000" dirty="0">
              <a:solidFill>
                <a:schemeClr val="tx1">
                  <a:lumMod val="75000"/>
                  <a:lumOff val="25000"/>
                </a:schemeClr>
              </a:solidFill>
            </a:endParaRPr>
          </a:p>
          <a:p>
            <a:endParaRPr lang="de-CH" dirty="0"/>
          </a:p>
        </p:txBody>
      </p:sp>
      <p:sp>
        <p:nvSpPr>
          <p:cNvPr id="3" name="Textplatzhalter 2"/>
          <p:cNvSpPr>
            <a:spLocks noGrp="1"/>
          </p:cNvSpPr>
          <p:nvPr>
            <p:ph type="body" sz="quarter" idx="13"/>
          </p:nvPr>
        </p:nvSpPr>
        <p:spPr>
          <a:xfrm>
            <a:off x="887299" y="2404872"/>
            <a:ext cx="4735734" cy="3789038"/>
          </a:xfrm>
        </p:spPr>
        <p:style>
          <a:lnRef idx="2">
            <a:schemeClr val="accent2"/>
          </a:lnRef>
          <a:fillRef idx="1">
            <a:schemeClr val="lt1"/>
          </a:fillRef>
          <a:effectRef idx="0">
            <a:schemeClr val="accent2"/>
          </a:effectRef>
          <a:fontRef idx="minor">
            <a:schemeClr val="dk1"/>
          </a:fontRef>
        </p:style>
        <p:txBody>
          <a:bodyPr/>
          <a:lstStyle/>
          <a:p>
            <a:pPr marL="0" indent="0">
              <a:buNone/>
            </a:pPr>
            <a:r>
              <a:rPr lang="fr-CH" sz="1800" b="1" dirty="0"/>
              <a:t>Sanction de l’employeur</a:t>
            </a:r>
            <a:r>
              <a:rPr lang="fr-CH" sz="1800" dirty="0"/>
              <a:t>: </a:t>
            </a:r>
          </a:p>
          <a:p>
            <a:pPr marL="0" indent="0">
              <a:buNone/>
            </a:pPr>
            <a:endParaRPr lang="fr-CH" sz="1800" dirty="0"/>
          </a:p>
          <a:p>
            <a:pPr marL="342900"/>
            <a:r>
              <a:rPr lang="fr-CH" sz="1800" b="1" dirty="0"/>
              <a:t>Administratives:</a:t>
            </a:r>
          </a:p>
          <a:p>
            <a:pPr marL="702900" lvl="1"/>
            <a:r>
              <a:rPr lang="fr-CH" dirty="0"/>
              <a:t>Augmentation des primes d’assurance (art. 92 al. 3 LAA)</a:t>
            </a:r>
          </a:p>
          <a:p>
            <a:pPr marL="702900" lvl="1"/>
            <a:r>
              <a:rPr lang="fr-CH" dirty="0"/>
              <a:t>Recours des assurances</a:t>
            </a:r>
          </a:p>
          <a:p>
            <a:pPr marL="702900" lvl="1"/>
            <a:r>
              <a:rPr lang="fr-CH" dirty="0"/>
              <a:t>Mesures de contraintes: </a:t>
            </a:r>
          </a:p>
          <a:p>
            <a:pPr marL="983563" lvl="2"/>
            <a:r>
              <a:rPr lang="fr-CH" sz="1800" dirty="0"/>
              <a:t>Exécution par substitution</a:t>
            </a:r>
          </a:p>
          <a:p>
            <a:pPr marL="983563" lvl="2"/>
            <a:r>
              <a:rPr lang="fr-CH" sz="1800" dirty="0"/>
              <a:t>Exécution directe (par exemple interruption des travaux, saisie, interdiction d’utiliser, etc…)</a:t>
            </a:r>
          </a:p>
          <a:p>
            <a:pPr marL="342900" lvl="2" indent="-342900">
              <a:lnSpc>
                <a:spcPct val="100000"/>
              </a:lnSpc>
              <a:spcBef>
                <a:spcPts val="0"/>
              </a:spcBef>
              <a:spcAft>
                <a:spcPts val="300"/>
              </a:spcAft>
              <a:buClr>
                <a:srgbClr val="EF9E54"/>
              </a:buClr>
              <a:buFont typeface="Arial" panose="020B0604020202020204" pitchFamily="34" charset="0"/>
              <a:buChar char="•"/>
            </a:pPr>
            <a:r>
              <a:rPr lang="fr-CH" sz="1800" b="1" dirty="0"/>
              <a:t>Pénales: </a:t>
            </a:r>
          </a:p>
          <a:p>
            <a:pPr marL="619125" lvl="3" indent="-342900">
              <a:lnSpc>
                <a:spcPct val="100000"/>
              </a:lnSpc>
              <a:spcBef>
                <a:spcPts val="0"/>
              </a:spcBef>
              <a:spcAft>
                <a:spcPts val="300"/>
              </a:spcAft>
              <a:buClr>
                <a:srgbClr val="EF9E54"/>
              </a:buClr>
              <a:buFont typeface="Arial" panose="020B0604020202020204" pitchFamily="34" charset="0"/>
              <a:buChar char="•"/>
            </a:pPr>
            <a:r>
              <a:rPr lang="fr-CH" sz="1600" dirty="0"/>
              <a:t>Amende (jusqu’à 40’000.-, si motivé par le profit =&gt; pas de limite)</a:t>
            </a:r>
            <a:endParaRPr lang="fr-CH" sz="1800" b="1" dirty="0">
              <a:solidFill>
                <a:srgbClr val="FF0000"/>
              </a:solidFill>
            </a:endParaRPr>
          </a:p>
          <a:p>
            <a:pPr marL="342900" lvl="2" indent="-342900">
              <a:lnSpc>
                <a:spcPct val="100000"/>
              </a:lnSpc>
              <a:spcBef>
                <a:spcPts val="0"/>
              </a:spcBef>
              <a:spcAft>
                <a:spcPts val="300"/>
              </a:spcAft>
              <a:buClr>
                <a:srgbClr val="EF9E54"/>
              </a:buClr>
              <a:buFont typeface="Arial" panose="020B0604020202020204" pitchFamily="34" charset="0"/>
              <a:buChar char="•"/>
            </a:pPr>
            <a:endParaRPr lang="fr-CH" sz="2000" b="1" dirty="0">
              <a:solidFill>
                <a:srgbClr val="FF0000"/>
              </a:solidFill>
            </a:endParaRPr>
          </a:p>
          <a:p>
            <a:pPr marL="983563" lvl="2"/>
            <a:endParaRPr lang="fr-CH" dirty="0">
              <a:solidFill>
                <a:srgbClr val="FF0000"/>
              </a:solidFill>
            </a:endParaRPr>
          </a:p>
          <a:p>
            <a:pPr marL="983563" lvl="2"/>
            <a:endParaRPr lang="fr-CH" dirty="0">
              <a:solidFill>
                <a:srgbClr val="FF0000"/>
              </a:solidFill>
            </a:endParaRPr>
          </a:p>
          <a:p>
            <a:pPr marL="702900" lvl="1"/>
            <a:endParaRPr lang="fr-CH" b="1" dirty="0">
              <a:solidFill>
                <a:srgbClr val="FF0000"/>
              </a:solidFill>
            </a:endParaRPr>
          </a:p>
          <a:p>
            <a:pPr marL="702900" lvl="1"/>
            <a:endParaRPr lang="fr-CH" b="1" dirty="0">
              <a:solidFill>
                <a:srgbClr val="FF0000"/>
              </a:solidFill>
            </a:endParaRPr>
          </a:p>
          <a:p>
            <a:pPr marL="342900"/>
            <a:endParaRPr lang="fr-CH" b="1" dirty="0">
              <a:solidFill>
                <a:srgbClr val="FF0000"/>
              </a:solidFill>
            </a:endParaRPr>
          </a:p>
          <a:p>
            <a:pPr marL="342900"/>
            <a:endParaRPr lang="fr-CH" b="1" dirty="0">
              <a:solidFill>
                <a:srgbClr val="FF0000"/>
              </a:solidFill>
            </a:endParaRPr>
          </a:p>
          <a:p>
            <a:pPr marL="342900"/>
            <a:endParaRPr lang="fr-CH" b="1" dirty="0">
              <a:solidFill>
                <a:srgbClr val="FF0000"/>
              </a:solidFill>
            </a:endParaRPr>
          </a:p>
          <a:p>
            <a:pPr marL="342900"/>
            <a:endParaRPr lang="fr-CH" b="1" dirty="0">
              <a:solidFill>
                <a:srgbClr val="FF0000"/>
              </a:solidFill>
            </a:endParaRPr>
          </a:p>
        </p:txBody>
      </p:sp>
      <p:sp>
        <p:nvSpPr>
          <p:cNvPr id="4" name="Datumsplatzhalter 3"/>
          <p:cNvSpPr>
            <a:spLocks noGrp="1"/>
          </p:cNvSpPr>
          <p:nvPr>
            <p:ph type="dt" sz="half" idx="2"/>
          </p:nvPr>
        </p:nvSpPr>
        <p:spPr/>
        <p:txBody>
          <a:bodyPr/>
          <a:lstStyle/>
          <a:p>
            <a:r>
              <a:rPr lang="de-DE" spc="-5"/>
              <a:t>AEH Zentrum für Arbeitsmedizin, Ergonomie und Hygiene │ Cristina Galizia │ 26.02.2019</a:t>
            </a:r>
            <a:endParaRPr lang="de-CH" dirty="0"/>
          </a:p>
        </p:txBody>
      </p:sp>
      <p:sp>
        <p:nvSpPr>
          <p:cNvPr id="5" name="Textplatzhalter 2"/>
          <p:cNvSpPr txBox="1">
            <a:spLocks/>
          </p:cNvSpPr>
          <p:nvPr/>
        </p:nvSpPr>
        <p:spPr>
          <a:xfrm>
            <a:off x="6308926" y="2742208"/>
            <a:ext cx="4735734" cy="3100613"/>
          </a:xfrm>
          <a:prstGeom prst="rect">
            <a:avLst/>
          </a:prstGeom>
        </p:spPr>
        <p:style>
          <a:lnRef idx="2">
            <a:schemeClr val="accent2"/>
          </a:lnRef>
          <a:fillRef idx="1">
            <a:schemeClr val="lt1"/>
          </a:fillRef>
          <a:effectRef idx="0">
            <a:schemeClr val="accent2"/>
          </a:effectRef>
          <a:fontRef idx="minor">
            <a:schemeClr val="dk1"/>
          </a:fontRef>
        </p:style>
        <p:txBody>
          <a:bodyPr lIns="0" tIns="0" rIns="0" bIns="0"/>
          <a:lstStyle>
            <a:lvl1pPr marL="342000" marR="0" indent="-342900" algn="l" defTabSz="914400" rtl="0" eaLnBrk="1" fontAlgn="auto" latinLnBrk="0" hangingPunct="1">
              <a:lnSpc>
                <a:spcPct val="100000"/>
              </a:lnSpc>
              <a:spcBef>
                <a:spcPts val="0"/>
              </a:spcBef>
              <a:spcAft>
                <a:spcPts val="300"/>
              </a:spcAft>
              <a:buClr>
                <a:srgbClr val="EF9E54"/>
              </a:buClr>
              <a:buSzTx/>
              <a:buFont typeface="Arial" panose="020B0604020202020204" pitchFamily="34" charset="0"/>
              <a:buChar char="•"/>
              <a:tabLst/>
              <a:defRPr sz="2000" b="0" i="0" kern="1200"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702000" indent="-342000" algn="l" defTabSz="914400" rtl="0" eaLnBrk="1" latinLnBrk="0" hangingPunct="1">
              <a:lnSpc>
                <a:spcPct val="90000"/>
              </a:lnSpc>
              <a:spcBef>
                <a:spcPts val="0"/>
              </a:spcBef>
              <a:buFont typeface="Arial" panose="020B0604020202020204" pitchFamily="34" charset="0"/>
              <a:buChar char="•"/>
              <a:defRPr sz="1800" kern="1200" baseline="0">
                <a:solidFill>
                  <a:schemeClr val="tx1">
                    <a:lumMod val="75000"/>
                    <a:lumOff val="25000"/>
                  </a:schemeClr>
                </a:solidFill>
                <a:latin typeface="Arial" panose="020B0604020202020204" pitchFamily="34" charset="0"/>
                <a:ea typeface="+mn-ea"/>
                <a:cs typeface="Arial" panose="020B0604020202020204" pitchFamily="34" charset="0"/>
              </a:defRPr>
            </a:lvl2pPr>
            <a:lvl3pPr marL="982663" indent="-265113" algn="l" defTabSz="914400" rtl="0" eaLnBrk="1" latinLnBrk="0" hangingPunct="1">
              <a:lnSpc>
                <a:spcPct val="90000"/>
              </a:lnSpc>
              <a:spcBef>
                <a:spcPts val="100"/>
              </a:spcBef>
              <a:buFont typeface="Symbol" panose="05050102010706020507" pitchFamily="18" charset="2"/>
              <a:buChar char="-"/>
              <a:defRPr sz="1600" kern="1200" baseline="0">
                <a:solidFill>
                  <a:schemeClr val="tx1">
                    <a:lumMod val="75000"/>
                    <a:lumOff val="25000"/>
                  </a:schemeClr>
                </a:solidFill>
                <a:latin typeface="Arial" panose="020B0604020202020204" pitchFamily="34" charset="0"/>
                <a:ea typeface="+mn-ea"/>
                <a:cs typeface="Arial" panose="020B0604020202020204" pitchFamily="34" charset="0"/>
              </a:defRPr>
            </a:lvl3pPr>
            <a:lvl4pPr marL="1258888" indent="-187325" algn="l" defTabSz="914400" rtl="0" eaLnBrk="1" latinLnBrk="0" hangingPunct="1">
              <a:lnSpc>
                <a:spcPct val="90000"/>
              </a:lnSpc>
              <a:spcBef>
                <a:spcPts val="100"/>
              </a:spcBef>
              <a:buFont typeface="Arial" panose="020B0604020202020204" pitchFamily="34" charset="0"/>
              <a:buChar char="∙"/>
              <a:defRPr sz="1400" kern="1200" baseline="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CH" sz="1800" b="1" dirty="0"/>
              <a:t>Sanction de l’employé</a:t>
            </a:r>
            <a:r>
              <a:rPr lang="fr-CH" sz="1800" dirty="0"/>
              <a:t>: </a:t>
            </a:r>
          </a:p>
          <a:p>
            <a:pPr marL="0" indent="0">
              <a:buFont typeface="Arial" panose="020B0604020202020204" pitchFamily="34" charset="0"/>
              <a:buNone/>
            </a:pPr>
            <a:endParaRPr lang="fr-CH" sz="1800" dirty="0"/>
          </a:p>
          <a:p>
            <a:pPr marL="342900"/>
            <a:r>
              <a:rPr lang="fr-CH" sz="1800" b="1" dirty="0"/>
              <a:t>Administratives:</a:t>
            </a:r>
          </a:p>
          <a:p>
            <a:pPr marL="702900" lvl="1"/>
            <a:r>
              <a:rPr lang="fr-CH" dirty="0"/>
              <a:t>Interdiction d’exercer des activités dangereuses (OPA, art. 78) </a:t>
            </a:r>
          </a:p>
          <a:p>
            <a:pPr marL="702900" lvl="1"/>
            <a:r>
              <a:rPr lang="fr-CH" dirty="0"/>
              <a:t>Mesures de </a:t>
            </a:r>
            <a:br>
              <a:rPr lang="fr-CH" dirty="0"/>
            </a:br>
            <a:r>
              <a:rPr lang="fr-CH" dirty="0"/>
              <a:t>contraintes</a:t>
            </a:r>
          </a:p>
          <a:p>
            <a:pPr marL="342900" lvl="1" indent="-342900">
              <a:lnSpc>
                <a:spcPct val="100000"/>
              </a:lnSpc>
              <a:spcAft>
                <a:spcPts val="300"/>
              </a:spcAft>
              <a:buClr>
                <a:srgbClr val="EF9E54"/>
              </a:buClr>
            </a:pPr>
            <a:endParaRPr lang="fr-CH" b="1" dirty="0"/>
          </a:p>
          <a:p>
            <a:pPr marL="342900" lvl="1" indent="-342900">
              <a:lnSpc>
                <a:spcPct val="100000"/>
              </a:lnSpc>
              <a:spcAft>
                <a:spcPts val="300"/>
              </a:spcAft>
              <a:buClr>
                <a:srgbClr val="EF9E54"/>
              </a:buClr>
            </a:pPr>
            <a:r>
              <a:rPr lang="fr-CH" b="1" dirty="0"/>
              <a:t>Pénales: </a:t>
            </a:r>
          </a:p>
          <a:p>
            <a:pPr marL="619125" lvl="3" indent="-342900">
              <a:lnSpc>
                <a:spcPct val="100000"/>
              </a:lnSpc>
              <a:spcBef>
                <a:spcPts val="0"/>
              </a:spcBef>
              <a:spcAft>
                <a:spcPts val="300"/>
              </a:spcAft>
              <a:buClr>
                <a:srgbClr val="EF9E54"/>
              </a:buClr>
              <a:buFont typeface="Arial" panose="020B0604020202020204" pitchFamily="34" charset="0"/>
              <a:buChar char="•"/>
            </a:pPr>
            <a:r>
              <a:rPr lang="fr-CH" sz="1600" dirty="0"/>
              <a:t>Amende</a:t>
            </a:r>
            <a:endParaRPr lang="fr-CH" sz="1800" b="1" dirty="0">
              <a:solidFill>
                <a:srgbClr val="FF0000"/>
              </a:solidFill>
            </a:endParaRPr>
          </a:p>
          <a:p>
            <a:pPr marL="342900" lvl="2" indent="-342900">
              <a:lnSpc>
                <a:spcPct val="100000"/>
              </a:lnSpc>
              <a:spcBef>
                <a:spcPts val="0"/>
              </a:spcBef>
              <a:spcAft>
                <a:spcPts val="300"/>
              </a:spcAft>
              <a:buClr>
                <a:srgbClr val="EF9E54"/>
              </a:buClr>
              <a:buFont typeface="Arial" panose="020B0604020202020204" pitchFamily="34" charset="0"/>
              <a:buChar char="•"/>
            </a:pPr>
            <a:endParaRPr lang="fr-CH" sz="2000" b="1" dirty="0">
              <a:solidFill>
                <a:srgbClr val="FF0000"/>
              </a:solidFill>
            </a:endParaRPr>
          </a:p>
          <a:p>
            <a:pPr marL="983563" lvl="2"/>
            <a:endParaRPr lang="fr-CH" dirty="0">
              <a:solidFill>
                <a:srgbClr val="FF0000"/>
              </a:solidFill>
            </a:endParaRPr>
          </a:p>
          <a:p>
            <a:pPr marL="983563" lvl="2"/>
            <a:endParaRPr lang="fr-CH" dirty="0">
              <a:solidFill>
                <a:srgbClr val="FF0000"/>
              </a:solidFill>
            </a:endParaRPr>
          </a:p>
          <a:p>
            <a:pPr marL="702900" lvl="1"/>
            <a:endParaRPr lang="fr-CH" b="1" dirty="0">
              <a:solidFill>
                <a:srgbClr val="FF0000"/>
              </a:solidFill>
            </a:endParaRPr>
          </a:p>
          <a:p>
            <a:pPr marL="702900" lvl="1"/>
            <a:endParaRPr lang="fr-CH" b="1" dirty="0">
              <a:solidFill>
                <a:srgbClr val="FF0000"/>
              </a:solidFill>
            </a:endParaRPr>
          </a:p>
          <a:p>
            <a:pPr marL="342900"/>
            <a:endParaRPr lang="fr-CH" b="1" dirty="0">
              <a:solidFill>
                <a:srgbClr val="FF0000"/>
              </a:solidFill>
            </a:endParaRPr>
          </a:p>
          <a:p>
            <a:pPr marL="342900"/>
            <a:endParaRPr lang="fr-CH" b="1" dirty="0">
              <a:solidFill>
                <a:srgbClr val="FF0000"/>
              </a:solidFill>
            </a:endParaRPr>
          </a:p>
          <a:p>
            <a:pPr marL="342900"/>
            <a:endParaRPr lang="fr-CH" b="1" dirty="0">
              <a:solidFill>
                <a:srgbClr val="FF0000"/>
              </a:solidFill>
            </a:endParaRPr>
          </a:p>
          <a:p>
            <a:pPr marL="342900"/>
            <a:endParaRPr lang="fr-CH" b="1" dirty="0">
              <a:solidFill>
                <a:srgbClr val="FF0000"/>
              </a:solidFill>
            </a:endParaRPr>
          </a:p>
        </p:txBody>
      </p:sp>
      <p:pic>
        <p:nvPicPr>
          <p:cNvPr id="7" name="Picture 4101"/>
          <p:cNvPicPr>
            <a:picLocks noChangeAspect="1" noChangeArrowheads="1"/>
          </p:cNvPicPr>
          <p:nvPr/>
        </p:nvPicPr>
        <p:blipFill>
          <a:blip r:embed="rId2" cstate="print"/>
          <a:srcRect t="4393"/>
          <a:stretch>
            <a:fillRect/>
          </a:stretch>
        </p:blipFill>
        <p:spPr bwMode="auto">
          <a:xfrm>
            <a:off x="9384730" y="4292515"/>
            <a:ext cx="2112963" cy="1279550"/>
          </a:xfrm>
          <a:prstGeom prst="rect">
            <a:avLst/>
          </a:prstGeom>
          <a:noFill/>
          <a:ln w="12700">
            <a:noFill/>
            <a:miter lim="800000"/>
            <a:headEnd type="none" w="sm" len="sm"/>
            <a:tailEnd type="none" w="sm" len="sm"/>
          </a:ln>
        </p:spPr>
      </p:pic>
    </p:spTree>
    <p:extLst>
      <p:ext uri="{BB962C8B-B14F-4D97-AF65-F5344CB8AC3E}">
        <p14:creationId xmlns:p14="http://schemas.microsoft.com/office/powerpoint/2010/main" val="1471588658"/>
      </p:ext>
    </p:extLst>
  </p:cSld>
  <p:clrMapOvr>
    <a:masterClrMapping/>
  </p:clrMapOvr>
</p:sld>
</file>

<file path=ppt/theme/theme1.xml><?xml version="1.0" encoding="utf-8"?>
<a:theme xmlns:a="http://schemas.openxmlformats.org/drawingml/2006/main" name="AEH Generell">
  <a:themeElements>
    <a:clrScheme name="AEH">
      <a:dk1>
        <a:sysClr val="windowText" lastClr="000000"/>
      </a:dk1>
      <a:lt1>
        <a:sysClr val="window" lastClr="FFFFFF"/>
      </a:lt1>
      <a:dk2>
        <a:srgbClr val="7F7F7F"/>
      </a:dk2>
      <a:lt2>
        <a:srgbClr val="E7E6E6"/>
      </a:lt2>
      <a:accent1>
        <a:srgbClr val="6EA3E0"/>
      </a:accent1>
      <a:accent2>
        <a:srgbClr val="B6DC35"/>
      </a:accent2>
      <a:accent3>
        <a:srgbClr val="0D0E0E"/>
      </a:accent3>
      <a:accent4>
        <a:srgbClr val="E1A54D"/>
      </a:accent4>
      <a:accent5>
        <a:srgbClr val="A5D9D6"/>
      </a:accent5>
      <a:accent6>
        <a:srgbClr val="467FBD"/>
      </a:accent6>
      <a:hlink>
        <a:srgbClr val="48A1FA"/>
      </a:hlink>
      <a:folHlink>
        <a:srgbClr val="48A1FA"/>
      </a:folHlink>
    </a:clrScheme>
    <a:fontScheme name="AEH">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Vorlage Generell" id="{9338676D-91B0-4C91-B29F-5F604520D8CF}" vid="{E21DE1BC-ADEB-4186-AA8F-F8D09D4E7418}"/>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5C9C477BB751054BB6B16E76204AD299" ma:contentTypeVersion="15" ma:contentTypeDescription="Ein neues Dokument erstellen." ma:contentTypeScope="" ma:versionID="2fcad5e6ca1386241b936259b564c0a7">
  <xsd:schema xmlns:xsd="http://www.w3.org/2001/XMLSchema" xmlns:xs="http://www.w3.org/2001/XMLSchema" xmlns:p="http://schemas.microsoft.com/office/2006/metadata/properties" xmlns:ns2="aaf50e29-3fe8-4294-8ac9-649b59a6f5ad" xmlns:ns3="66637f10-b3f2-4943-b602-96b52fdbe74e" targetNamespace="http://schemas.microsoft.com/office/2006/metadata/properties" ma:root="true" ma:fieldsID="ae18ba0a17d303afbd3e3f0b1553733c" ns2:_="" ns3:_="">
    <xsd:import namespace="aaf50e29-3fe8-4294-8ac9-649b59a6f5ad"/>
    <xsd:import namespace="66637f10-b3f2-4943-b602-96b52fdbe74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f50e29-3fe8-4294-8ac9-649b59a6f5a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Bildmarkierungen" ma:readOnly="false" ma:fieldId="{5cf76f15-5ced-4ddc-b409-7134ff3c332f}" ma:taxonomyMulti="true" ma:sspId="f578a7db-929c-47b4-93dc-4c5113086ff0"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6637f10-b3f2-4943-b602-96b52fdbe74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b26ec1d1-6dd1-482a-9e40-f122bb537335}" ma:internalName="TaxCatchAll" ma:showField="CatchAllData" ma:web="66637f10-b3f2-4943-b602-96b52fdbe74e">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af50e29-3fe8-4294-8ac9-649b59a6f5ad">
      <Terms xmlns="http://schemas.microsoft.com/office/infopath/2007/PartnerControls"/>
    </lcf76f155ced4ddcb4097134ff3c332f>
    <TaxCatchAll xmlns="66637f10-b3f2-4943-b602-96b52fdbe74e" xsi:nil="true"/>
  </documentManagement>
</p:properties>
</file>

<file path=customXml/itemProps1.xml><?xml version="1.0" encoding="utf-8"?>
<ds:datastoreItem xmlns:ds="http://schemas.openxmlformats.org/officeDocument/2006/customXml" ds:itemID="{1C9CE37F-F86D-40C3-A928-077C99B6DC8C}"/>
</file>

<file path=customXml/itemProps2.xml><?xml version="1.0" encoding="utf-8"?>
<ds:datastoreItem xmlns:ds="http://schemas.openxmlformats.org/officeDocument/2006/customXml" ds:itemID="{CA14668F-080F-43F0-94FA-939B70F542C4}"/>
</file>

<file path=customXml/itemProps3.xml><?xml version="1.0" encoding="utf-8"?>
<ds:datastoreItem xmlns:ds="http://schemas.openxmlformats.org/officeDocument/2006/customXml" ds:itemID="{00D66EF0-4715-4CE1-88FD-DB12897EE3EF}"/>
</file>

<file path=docProps/app.xml><?xml version="1.0" encoding="utf-8"?>
<Properties xmlns="http://schemas.openxmlformats.org/officeDocument/2006/extended-properties" xmlns:vt="http://schemas.openxmlformats.org/officeDocument/2006/docPropsVTypes">
  <Template>PowerPoint Vorlage Generell</Template>
  <TotalTime>0</TotalTime>
  <Words>2029</Words>
  <Application>Microsoft Office PowerPoint</Application>
  <PresentationFormat>Grand écran</PresentationFormat>
  <Paragraphs>263</Paragraphs>
  <Slides>19</Slides>
  <Notes>4</Notes>
  <HiddenSlides>0</HiddenSlides>
  <MMClips>0</MMClips>
  <ScaleCrop>false</ScaleCrop>
  <HeadingPairs>
    <vt:vector size="8" baseType="variant">
      <vt:variant>
        <vt:lpstr>Polices utilisées</vt:lpstr>
      </vt:variant>
      <vt:variant>
        <vt:i4>5</vt:i4>
      </vt:variant>
      <vt:variant>
        <vt:lpstr>Thème</vt:lpstr>
      </vt:variant>
      <vt:variant>
        <vt:i4>1</vt:i4>
      </vt:variant>
      <vt:variant>
        <vt:lpstr>Serveurs OLE incorporés</vt:lpstr>
      </vt:variant>
      <vt:variant>
        <vt:i4>1</vt:i4>
      </vt:variant>
      <vt:variant>
        <vt:lpstr>Titres des diapositives</vt:lpstr>
      </vt:variant>
      <vt:variant>
        <vt:i4>19</vt:i4>
      </vt:variant>
    </vt:vector>
  </HeadingPairs>
  <TitlesOfParts>
    <vt:vector size="26" baseType="lpstr">
      <vt:lpstr>Arial</vt:lpstr>
      <vt:lpstr>Calibri</vt:lpstr>
      <vt:lpstr>Frutiger Neue</vt:lpstr>
      <vt:lpstr>Symbol</vt:lpstr>
      <vt:lpstr>Times New Roman</vt:lpstr>
      <vt:lpstr>AEH Generell</vt:lpstr>
      <vt:lpstr>Microsoft ClipArt Gallery</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AEH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Tanja Vitale</dc:creator>
  <cp:lastModifiedBy> </cp:lastModifiedBy>
  <cp:revision>24</cp:revision>
  <cp:lastPrinted>2023-05-10T17:36:10Z</cp:lastPrinted>
  <dcterms:created xsi:type="dcterms:W3CDTF">2020-03-02T11:00:04Z</dcterms:created>
  <dcterms:modified xsi:type="dcterms:W3CDTF">2023-05-10T17:38:56Z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0x0101005C9C477BB751054BB6B16E76204AD299</vt:lpwstr>
  </property>
</Properties>
</file>