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7"/>
  </p:notesMasterIdLst>
  <p:handoutMasterIdLst>
    <p:handoutMasterId r:id="rId18"/>
  </p:handoutMasterIdLst>
  <p:sldIdLst>
    <p:sldId id="256" r:id="rId2"/>
    <p:sldId id="265" r:id="rId3"/>
    <p:sldId id="266" r:id="rId4"/>
    <p:sldId id="257" r:id="rId5"/>
    <p:sldId id="258" r:id="rId6"/>
    <p:sldId id="259" r:id="rId7"/>
    <p:sldId id="262" r:id="rId8"/>
    <p:sldId id="263" r:id="rId9"/>
    <p:sldId id="267" r:id="rId10"/>
    <p:sldId id="268" r:id="rId11"/>
    <p:sldId id="270" r:id="rId12"/>
    <p:sldId id="271" r:id="rId13"/>
    <p:sldId id="273" r:id="rId14"/>
    <p:sldId id="272" r:id="rId15"/>
    <p:sldId id="274" r:id="rId16"/>
  </p:sldIdLst>
  <p:sldSz cx="9144000" cy="6858000" type="screen4x3"/>
  <p:notesSz cx="6797675" cy="9926638"/>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41C4"/>
    <a:srgbClr val="00246B"/>
    <a:srgbClr val="FFE989"/>
    <a:srgbClr val="EBEBFF"/>
    <a:srgbClr val="FF99FF"/>
    <a:srgbClr val="CCFF99"/>
    <a:srgbClr val="FFCC00"/>
    <a:srgbClr val="FFFF00"/>
    <a:srgbClr val="B9D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77" autoAdjust="0"/>
    <p:restoredTop sz="93524" autoAdjust="0"/>
  </p:normalViewPr>
  <p:slideViewPr>
    <p:cSldViewPr>
      <p:cViewPr varScale="1">
        <p:scale>
          <a:sx n="85" d="100"/>
          <a:sy n="85" d="100"/>
        </p:scale>
        <p:origin x="93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2988" y="78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5" name="Rectangle 3"/>
          <p:cNvSpPr>
            <a:spLocks noGrp="1" noChangeArrowheads="1"/>
          </p:cNvSpPr>
          <p:nvPr>
            <p:ph type="dt" sz="quarter" idx="1"/>
          </p:nvPr>
        </p:nvSpPr>
        <p:spPr bwMode="auto">
          <a:xfrm>
            <a:off x="2030686" y="9355807"/>
            <a:ext cx="2946400" cy="352872"/>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lgn="r">
              <a:defRPr sz="1200"/>
            </a:lvl1pPr>
          </a:lstStyle>
          <a:p>
            <a:pPr algn="ctr"/>
            <a:fld id="{050BDBE4-0371-47C3-A816-68C2D86587D9}" type="datetime6">
              <a:rPr lang="de-CH" sz="1100">
                <a:latin typeface="+mn-lt"/>
              </a:rPr>
              <a:pPr algn="ctr"/>
              <a:t>März 18</a:t>
            </a:fld>
            <a:endParaRPr lang="de-CH" sz="1100" dirty="0">
              <a:latin typeface="+mn-lt"/>
            </a:endParaRPr>
          </a:p>
        </p:txBody>
      </p:sp>
      <p:sp>
        <p:nvSpPr>
          <p:cNvPr id="110596" name="Rectangle 4"/>
          <p:cNvSpPr>
            <a:spLocks noGrp="1" noChangeArrowheads="1"/>
          </p:cNvSpPr>
          <p:nvPr>
            <p:ph type="ftr" sz="quarter" idx="2"/>
          </p:nvPr>
        </p:nvSpPr>
        <p:spPr bwMode="auto">
          <a:xfrm>
            <a:off x="345357" y="9355807"/>
            <a:ext cx="1512168" cy="352872"/>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defRPr sz="1200"/>
            </a:lvl1pPr>
          </a:lstStyle>
          <a:p>
            <a:endParaRPr lang="de-CH" sz="1100" dirty="0">
              <a:latin typeface="+mn-lt"/>
            </a:endParaRPr>
          </a:p>
        </p:txBody>
      </p:sp>
      <p:sp>
        <p:nvSpPr>
          <p:cNvPr id="110597" name="Rectangle 5"/>
          <p:cNvSpPr>
            <a:spLocks noGrp="1" noChangeArrowheads="1"/>
          </p:cNvSpPr>
          <p:nvPr>
            <p:ph type="sldNum" sz="quarter" idx="3"/>
          </p:nvPr>
        </p:nvSpPr>
        <p:spPr bwMode="auto">
          <a:xfrm>
            <a:off x="5083597" y="9355807"/>
            <a:ext cx="1296144" cy="352872"/>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lgn="r">
              <a:defRPr sz="1200"/>
            </a:lvl1pPr>
          </a:lstStyle>
          <a:p>
            <a:fld id="{3513AE9F-B89B-43F2-8EF4-D7D2A8B11908}" type="slidenum">
              <a:rPr lang="de-CH" sz="1100">
                <a:latin typeface="+mn-lt"/>
              </a:rPr>
              <a:pPr/>
              <a:t>‹Nr.›</a:t>
            </a:fld>
            <a:endParaRPr lang="de-CH" sz="1100" dirty="0">
              <a:latin typeface="+mn-lt"/>
            </a:endParaRPr>
          </a:p>
        </p:txBody>
      </p:sp>
      <p:pic>
        <p:nvPicPr>
          <p:cNvPr id="6" name="Grafik 5" descr="LogoAEHmitByline.jpg"/>
          <p:cNvPicPr>
            <a:picLocks noChangeAspect="1"/>
          </p:cNvPicPr>
          <p:nvPr/>
        </p:nvPicPr>
        <p:blipFill>
          <a:blip r:embed="rId2" cstate="print"/>
          <a:stretch>
            <a:fillRect/>
          </a:stretch>
        </p:blipFill>
        <p:spPr>
          <a:xfrm>
            <a:off x="497251" y="361990"/>
            <a:ext cx="2952328" cy="496873"/>
          </a:xfrm>
          <a:prstGeom prst="rect">
            <a:avLst/>
          </a:prstGeom>
        </p:spPr>
      </p:pic>
      <p:sp>
        <p:nvSpPr>
          <p:cNvPr id="8" name="Kopfzeilenplatzhalter 7"/>
          <p:cNvSpPr>
            <a:spLocks noGrp="1"/>
          </p:cNvSpPr>
          <p:nvPr>
            <p:ph type="hdr" sz="quarter"/>
          </p:nvPr>
        </p:nvSpPr>
        <p:spPr>
          <a:xfrm>
            <a:off x="3470846" y="354807"/>
            <a:ext cx="2880320" cy="496888"/>
          </a:xfrm>
          <a:prstGeom prst="rect">
            <a:avLst/>
          </a:prstGeom>
        </p:spPr>
        <p:txBody>
          <a:bodyPr vert="horz" lIns="91430" tIns="45716" rIns="91430" bIns="45716" rtlCol="0" anchor="b"/>
          <a:lstStyle>
            <a:lvl1pPr algn="l">
              <a:defRPr sz="1200"/>
            </a:lvl1pPr>
          </a:lstStyle>
          <a:p>
            <a:pPr algn="r"/>
            <a:endParaRPr lang="de-CH" sz="1100" b="1" dirty="0">
              <a:latin typeface="+mn-lt"/>
            </a:endParaRPr>
          </a:p>
        </p:txBody>
      </p:sp>
      <p:cxnSp>
        <p:nvCxnSpPr>
          <p:cNvPr id="10" name="Gerade Verbindung 9"/>
          <p:cNvCxnSpPr/>
          <p:nvPr/>
        </p:nvCxnSpPr>
        <p:spPr>
          <a:xfrm>
            <a:off x="446509" y="9499823"/>
            <a:ext cx="58326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a:off x="489373" y="930871"/>
            <a:ext cx="58326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480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2946400" cy="496888"/>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lvl1pPr>
              <a:defRPr sz="1200"/>
            </a:lvl1pPr>
          </a:lstStyle>
          <a:p>
            <a:endParaRPr lang="de-CH"/>
          </a:p>
        </p:txBody>
      </p:sp>
      <p:sp>
        <p:nvSpPr>
          <p:cNvPr id="4099" name="Rectangle 3"/>
          <p:cNvSpPr>
            <a:spLocks noGrp="1" noChangeArrowheads="1"/>
          </p:cNvSpPr>
          <p:nvPr>
            <p:ph type="dt" idx="1"/>
          </p:nvPr>
        </p:nvSpPr>
        <p:spPr bwMode="auto">
          <a:xfrm>
            <a:off x="3851275" y="1"/>
            <a:ext cx="2946400" cy="496888"/>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lvl1pPr algn="r">
              <a:defRPr sz="1200"/>
            </a:lvl1pPr>
          </a:lstStyle>
          <a:p>
            <a:endParaRPr lang="de-CH"/>
          </a:p>
        </p:txBody>
      </p:sp>
      <p:sp>
        <p:nvSpPr>
          <p:cNvPr id="41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06464" y="4714876"/>
            <a:ext cx="4984750" cy="4467225"/>
          </a:xfrm>
          <a:prstGeom prst="rect">
            <a:avLst/>
          </a:prstGeom>
          <a:noFill/>
          <a:ln w="9525">
            <a:noFill/>
            <a:miter lim="800000"/>
            <a:headEnd/>
            <a:tailEnd/>
          </a:ln>
          <a:effectLst/>
        </p:spPr>
        <p:txBody>
          <a:bodyPr vert="horz" wrap="square" lIns="91430" tIns="45716" rIns="91430" bIns="45716" numCol="1" anchor="t" anchorCtr="0" compatLnSpc="1">
            <a:prstTxWarp prst="textNoShape">
              <a:avLst/>
            </a:prstTxWarp>
          </a:bodyPr>
          <a:lstStyle/>
          <a:p>
            <a:pPr lvl="0"/>
            <a:r>
              <a:rPr lang="en-US" smtClean="0"/>
              <a:t>Klicken Sie, um die Formate des Vorlagentextes zu bearbeiten</a:t>
            </a:r>
          </a:p>
          <a:p>
            <a:pPr lvl="1"/>
            <a:r>
              <a:rPr lang="en-US" smtClean="0"/>
              <a:t>Zweite Ebene</a:t>
            </a:r>
          </a:p>
          <a:p>
            <a:pPr lvl="2"/>
            <a:r>
              <a:rPr lang="en-US" smtClean="0"/>
              <a:t>Dritte Ebene</a:t>
            </a:r>
          </a:p>
          <a:p>
            <a:pPr lvl="3"/>
            <a:r>
              <a:rPr lang="en-US" smtClean="0"/>
              <a:t>Vierte Ebene</a:t>
            </a:r>
          </a:p>
          <a:p>
            <a:pPr lvl="4"/>
            <a:r>
              <a:rPr lang="en-US" smtClean="0"/>
              <a:t>Fünfte Ebene</a:t>
            </a:r>
          </a:p>
        </p:txBody>
      </p:sp>
      <p:sp>
        <p:nvSpPr>
          <p:cNvPr id="4102" name="Rectangle 6"/>
          <p:cNvSpPr>
            <a:spLocks noGrp="1" noChangeArrowheads="1"/>
          </p:cNvSpPr>
          <p:nvPr>
            <p:ph type="ftr" sz="quarter" idx="4"/>
          </p:nvPr>
        </p:nvSpPr>
        <p:spPr bwMode="auto">
          <a:xfrm>
            <a:off x="1" y="9429750"/>
            <a:ext cx="2946400" cy="496888"/>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defRPr sz="1200"/>
            </a:lvl1pPr>
          </a:lstStyle>
          <a:p>
            <a:endParaRPr lang="de-CH"/>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30" tIns="45716" rIns="91430" bIns="45716" numCol="1" anchor="b" anchorCtr="0" compatLnSpc="1">
            <a:prstTxWarp prst="textNoShape">
              <a:avLst/>
            </a:prstTxWarp>
          </a:bodyPr>
          <a:lstStyle>
            <a:lvl1pPr algn="r">
              <a:defRPr sz="1200"/>
            </a:lvl1pPr>
          </a:lstStyle>
          <a:p>
            <a:fld id="{5E15FAF6-D781-4939-B469-327A3912D88F}" type="slidenum">
              <a:rPr lang="de-CH"/>
              <a:pPr/>
              <a:t>‹Nr.›</a:t>
            </a:fld>
            <a:endParaRPr lang="de-CH"/>
          </a:p>
        </p:txBody>
      </p:sp>
    </p:spTree>
    <p:extLst>
      <p:ext uri="{BB962C8B-B14F-4D97-AF65-F5344CB8AC3E}">
        <p14:creationId xmlns:p14="http://schemas.microsoft.com/office/powerpoint/2010/main" val="41222318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de-CH" dirty="0"/>
              <a:t>Wie bei den Arbeitsunfällen kann auch im </a:t>
            </a:r>
            <a:r>
              <a:rPr lang="de-CH" dirty="0" err="1"/>
              <a:t>NBU-Bereich</a:t>
            </a:r>
            <a:r>
              <a:rPr lang="de-CH" dirty="0"/>
              <a:t> das </a:t>
            </a:r>
            <a:r>
              <a:rPr lang="de-CH" dirty="0" err="1"/>
              <a:t>STOP-Prinzip</a:t>
            </a:r>
            <a:r>
              <a:rPr lang="de-CH" dirty="0"/>
              <a:t> der Unfallverhütung angewandt werden:</a:t>
            </a:r>
          </a:p>
          <a:p>
            <a:r>
              <a:rPr lang="de-CH" b="1" dirty="0"/>
              <a:t>Gefahren erkennen, Gefahren beurteilen, Gefahren beheben</a:t>
            </a:r>
          </a:p>
          <a:p>
            <a:r>
              <a:rPr lang="de-CH" dirty="0"/>
              <a:t>Wo eine Gefahr droht, gibt es meistens auch eine Möglichkeit, sie zu bannen, nämlich...</a:t>
            </a:r>
          </a:p>
          <a:p>
            <a:r>
              <a:rPr lang="de-CH" dirty="0"/>
              <a:t> </a:t>
            </a:r>
          </a:p>
          <a:p>
            <a:pPr defTabSz="912754">
              <a:defRPr/>
            </a:pPr>
            <a:r>
              <a:rPr lang="de-CH" b="1" dirty="0"/>
              <a:t> S</a:t>
            </a:r>
            <a:r>
              <a:rPr lang="de-CH" dirty="0"/>
              <a:t>ubstitution</a:t>
            </a:r>
          </a:p>
          <a:p>
            <a:r>
              <a:rPr lang="de-CH" b="1" dirty="0"/>
              <a:t>... im Idealfall durch Beseitigen</a:t>
            </a:r>
            <a:r>
              <a:rPr lang="de-CH" dirty="0"/>
              <a:t/>
            </a:r>
            <a:br>
              <a:rPr lang="de-CH" dirty="0"/>
            </a:br>
            <a:r>
              <a:rPr lang="de-CH" dirty="0"/>
              <a:t>Beispiel: Rutschige Läufer/Teppiche entfernen</a:t>
            </a:r>
          </a:p>
          <a:p>
            <a:r>
              <a:rPr lang="de-CH" b="1" dirty="0"/>
              <a:t> </a:t>
            </a:r>
            <a:endParaRPr lang="de-CH" dirty="0"/>
          </a:p>
          <a:p>
            <a:pPr defTabSz="912754">
              <a:defRPr/>
            </a:pPr>
            <a:r>
              <a:rPr lang="de-CH" b="1" dirty="0"/>
              <a:t>T</a:t>
            </a:r>
            <a:r>
              <a:rPr lang="de-CH" dirty="0"/>
              <a:t>echnik</a:t>
            </a:r>
          </a:p>
          <a:p>
            <a:r>
              <a:rPr lang="de-CH" b="1" dirty="0"/>
              <a:t>... andernfalls durch Abschirmen</a:t>
            </a:r>
            <a:br>
              <a:rPr lang="de-CH" b="1" dirty="0"/>
            </a:br>
            <a:r>
              <a:rPr lang="de-CH" dirty="0"/>
              <a:t>Beispiel: Medikamente für Kinder unerreichbar, d.h. in abschliessbarem Medikamentenschrank, aufbewahren</a:t>
            </a:r>
          </a:p>
          <a:p>
            <a:r>
              <a:rPr lang="de-CH" b="1" dirty="0"/>
              <a:t> </a:t>
            </a:r>
            <a:endParaRPr lang="de-CH" dirty="0"/>
          </a:p>
          <a:p>
            <a:pPr defTabSz="912754">
              <a:defRPr/>
            </a:pPr>
            <a:r>
              <a:rPr lang="de-CH" b="1" dirty="0"/>
              <a:t> O</a:t>
            </a:r>
            <a:r>
              <a:rPr lang="de-CH" dirty="0"/>
              <a:t>rganisation</a:t>
            </a:r>
          </a:p>
          <a:p>
            <a:r>
              <a:rPr lang="de-CH" b="1" dirty="0"/>
              <a:t>... immer wieder informieren, hinweisen</a:t>
            </a:r>
            <a:br>
              <a:rPr lang="de-CH" b="1" dirty="0"/>
            </a:br>
            <a:r>
              <a:rPr lang="de-CH" dirty="0"/>
              <a:t>Beispiele: Hinweisschilder wie „Baden verboten“, „Achtung bissiger Hund“, „Achtung Glatteis“, </a:t>
            </a:r>
            <a:r>
              <a:rPr lang="de-CH" b="1" dirty="0"/>
              <a:t>Warnständer "Achtung: Ausrutschgefahr"</a:t>
            </a:r>
            <a:endParaRPr lang="de-CH" dirty="0"/>
          </a:p>
          <a:p>
            <a:r>
              <a:rPr lang="de-CH" b="1" dirty="0"/>
              <a:t>  </a:t>
            </a:r>
            <a:endParaRPr lang="de-CH" dirty="0"/>
          </a:p>
          <a:p>
            <a:pPr defTabSz="912754">
              <a:defRPr/>
            </a:pPr>
            <a:r>
              <a:rPr lang="de-CH" b="1" dirty="0"/>
              <a:t>P</a:t>
            </a:r>
            <a:r>
              <a:rPr lang="de-CH" dirty="0"/>
              <a:t>erson</a:t>
            </a:r>
          </a:p>
          <a:p>
            <a:r>
              <a:rPr lang="de-CH" b="1" dirty="0"/>
              <a:t>... wenn dies nicht möglich ist, muss der Mensch geschützt werden</a:t>
            </a:r>
            <a:r>
              <a:rPr lang="de-CH" dirty="0"/>
              <a:t/>
            </a:r>
            <a:br>
              <a:rPr lang="de-CH" dirty="0"/>
            </a:br>
            <a:r>
              <a:rPr lang="de-CH" dirty="0"/>
              <a:t>Beispiele: Tragen von Helm, Schutzbrille, Gehörschutz, Schienbeinschoner</a:t>
            </a:r>
          </a:p>
          <a:p>
            <a:r>
              <a:rPr lang="de-CH" dirty="0"/>
              <a:t> </a:t>
            </a:r>
          </a:p>
          <a:p>
            <a:r>
              <a:rPr lang="de-CH" b="1" dirty="0"/>
              <a:t> </a:t>
            </a:r>
            <a:endParaRPr lang="de-CH" dirty="0"/>
          </a:p>
          <a:p>
            <a:pPr eaLnBrk="1" hangingPunct="1"/>
            <a:endParaRPr lang="en-GB" dirty="0"/>
          </a:p>
        </p:txBody>
      </p:sp>
      <p:sp>
        <p:nvSpPr>
          <p:cNvPr id="4" name="Kopfzeilenplatzhalter 3"/>
          <p:cNvSpPr>
            <a:spLocks noGrp="1"/>
          </p:cNvSpPr>
          <p:nvPr>
            <p:ph type="hdr" sz="quarter" idx="10"/>
          </p:nvPr>
        </p:nvSpPr>
        <p:spPr/>
        <p:txBody>
          <a:bodyPr/>
          <a:lstStyle/>
          <a:p>
            <a:pPr>
              <a:defRPr/>
            </a:pPr>
            <a:r>
              <a:rPr lang="de-CH" smtClean="0"/>
              <a:t>Kurs ASGL / ASIB</a:t>
            </a:r>
            <a:endParaRPr lang="de-CH"/>
          </a:p>
        </p:txBody>
      </p:sp>
      <p:sp>
        <p:nvSpPr>
          <p:cNvPr id="5" name="Datumsplatzhalter 4"/>
          <p:cNvSpPr>
            <a:spLocks noGrp="1"/>
          </p:cNvSpPr>
          <p:nvPr>
            <p:ph type="dt" idx="11"/>
          </p:nvPr>
        </p:nvSpPr>
        <p:spPr/>
        <p:txBody>
          <a:bodyPr/>
          <a:lstStyle/>
          <a:p>
            <a:pPr>
              <a:defRPr/>
            </a:pPr>
            <a:fld id="{B512735A-BD12-4B59-8144-18BE1D7A8EDF}" type="datetime1">
              <a:rPr lang="de-DE" smtClean="0"/>
              <a:pPr>
                <a:defRPr/>
              </a:pPr>
              <a:t>13.03.2018</a:t>
            </a:fld>
            <a:endParaRPr lang="de-CH"/>
          </a:p>
        </p:txBody>
      </p:sp>
      <p:sp>
        <p:nvSpPr>
          <p:cNvPr id="6" name="Foliennummernplatzhalter 5"/>
          <p:cNvSpPr>
            <a:spLocks noGrp="1"/>
          </p:cNvSpPr>
          <p:nvPr>
            <p:ph type="sldNum" sz="quarter" idx="12"/>
          </p:nvPr>
        </p:nvSpPr>
        <p:spPr/>
        <p:txBody>
          <a:bodyPr/>
          <a:lstStyle/>
          <a:p>
            <a:pPr>
              <a:defRPr/>
            </a:pPr>
            <a:fld id="{683B459B-9B5D-4DA7-87B5-747A34586493}" type="slidenum">
              <a:rPr lang="de-CH" smtClean="0"/>
              <a:pPr>
                <a:defRPr/>
              </a:pPr>
              <a:t>11</a:t>
            </a:fld>
            <a:endParaRPr lang="de-CH"/>
          </a:p>
        </p:txBody>
      </p:sp>
    </p:spTree>
    <p:extLst>
      <p:ext uri="{BB962C8B-B14F-4D97-AF65-F5344CB8AC3E}">
        <p14:creationId xmlns:p14="http://schemas.microsoft.com/office/powerpoint/2010/main" val="2166798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de-CH" dirty="0"/>
              <a:t>Wie bei den Arbeitsunfällen kann auch im </a:t>
            </a:r>
            <a:r>
              <a:rPr lang="de-CH" dirty="0" err="1"/>
              <a:t>NBU-Bereich</a:t>
            </a:r>
            <a:r>
              <a:rPr lang="de-CH" dirty="0"/>
              <a:t> das </a:t>
            </a:r>
            <a:r>
              <a:rPr lang="de-CH" dirty="0" err="1"/>
              <a:t>STOP-Prinzip</a:t>
            </a:r>
            <a:r>
              <a:rPr lang="de-CH" dirty="0"/>
              <a:t> der Unfallverhütung angewandt werden:</a:t>
            </a:r>
          </a:p>
          <a:p>
            <a:r>
              <a:rPr lang="de-CH" b="1" dirty="0"/>
              <a:t>Gefahren erkennen, Gefahren beurteilen, Gefahren beheben</a:t>
            </a:r>
          </a:p>
          <a:p>
            <a:r>
              <a:rPr lang="de-CH" dirty="0"/>
              <a:t>Wo eine Gefahr droht, gibt es meistens auch eine Möglichkeit, sie zu bannen, nämlich...</a:t>
            </a:r>
          </a:p>
          <a:p>
            <a:r>
              <a:rPr lang="de-CH" dirty="0"/>
              <a:t> </a:t>
            </a:r>
          </a:p>
          <a:p>
            <a:pPr defTabSz="912754">
              <a:defRPr/>
            </a:pPr>
            <a:r>
              <a:rPr lang="de-CH" b="1" dirty="0"/>
              <a:t> S</a:t>
            </a:r>
            <a:r>
              <a:rPr lang="de-CH" dirty="0"/>
              <a:t>ubstitution</a:t>
            </a:r>
          </a:p>
          <a:p>
            <a:r>
              <a:rPr lang="de-CH" b="1" dirty="0"/>
              <a:t>... im Idealfall durch Beseitigen</a:t>
            </a:r>
            <a:r>
              <a:rPr lang="de-CH" dirty="0"/>
              <a:t/>
            </a:r>
            <a:br>
              <a:rPr lang="de-CH" dirty="0"/>
            </a:br>
            <a:r>
              <a:rPr lang="de-CH" dirty="0"/>
              <a:t>Beispiel: Rutschige Läufer/Teppiche entfernen</a:t>
            </a:r>
          </a:p>
          <a:p>
            <a:r>
              <a:rPr lang="de-CH" b="1" dirty="0"/>
              <a:t> </a:t>
            </a:r>
            <a:endParaRPr lang="de-CH" dirty="0"/>
          </a:p>
          <a:p>
            <a:pPr defTabSz="912754">
              <a:defRPr/>
            </a:pPr>
            <a:r>
              <a:rPr lang="de-CH" b="1" dirty="0"/>
              <a:t>T</a:t>
            </a:r>
            <a:r>
              <a:rPr lang="de-CH" dirty="0"/>
              <a:t>echnik</a:t>
            </a:r>
          </a:p>
          <a:p>
            <a:r>
              <a:rPr lang="de-CH" b="1" dirty="0"/>
              <a:t>... andernfalls durch Abschirmen</a:t>
            </a:r>
            <a:br>
              <a:rPr lang="de-CH" b="1" dirty="0"/>
            </a:br>
            <a:r>
              <a:rPr lang="de-CH" dirty="0"/>
              <a:t>Beispiel: Medikamente für Kinder unerreichbar, d.h. in abschliessbarem Medikamentenschrank, aufbewahren</a:t>
            </a:r>
          </a:p>
          <a:p>
            <a:r>
              <a:rPr lang="de-CH" b="1" dirty="0"/>
              <a:t> </a:t>
            </a:r>
            <a:endParaRPr lang="de-CH" dirty="0"/>
          </a:p>
          <a:p>
            <a:pPr defTabSz="912754">
              <a:defRPr/>
            </a:pPr>
            <a:r>
              <a:rPr lang="de-CH" b="1" dirty="0"/>
              <a:t> O</a:t>
            </a:r>
            <a:r>
              <a:rPr lang="de-CH" dirty="0"/>
              <a:t>rganisation</a:t>
            </a:r>
          </a:p>
          <a:p>
            <a:r>
              <a:rPr lang="de-CH" b="1" dirty="0"/>
              <a:t>... immer wieder informieren, hinweisen</a:t>
            </a:r>
            <a:br>
              <a:rPr lang="de-CH" b="1" dirty="0"/>
            </a:br>
            <a:r>
              <a:rPr lang="de-CH" dirty="0"/>
              <a:t>Beispiele: Hinweisschilder wie „Baden verboten“, „Achtung bissiger Hund“, „Achtung Glatteis“, </a:t>
            </a:r>
            <a:r>
              <a:rPr lang="de-CH" b="1" dirty="0"/>
              <a:t>Warnständer "Achtung: Ausrutschgefahr"</a:t>
            </a:r>
            <a:endParaRPr lang="de-CH" dirty="0"/>
          </a:p>
          <a:p>
            <a:r>
              <a:rPr lang="de-CH" b="1" dirty="0"/>
              <a:t>  </a:t>
            </a:r>
            <a:endParaRPr lang="de-CH" dirty="0"/>
          </a:p>
          <a:p>
            <a:pPr defTabSz="912754">
              <a:defRPr/>
            </a:pPr>
            <a:r>
              <a:rPr lang="de-CH" b="1" dirty="0"/>
              <a:t>P</a:t>
            </a:r>
            <a:r>
              <a:rPr lang="de-CH" dirty="0"/>
              <a:t>erson</a:t>
            </a:r>
          </a:p>
          <a:p>
            <a:r>
              <a:rPr lang="de-CH" b="1" dirty="0"/>
              <a:t>... wenn dies nicht möglich ist, muss der Mensch geschützt werden</a:t>
            </a:r>
            <a:r>
              <a:rPr lang="de-CH" dirty="0"/>
              <a:t/>
            </a:r>
            <a:br>
              <a:rPr lang="de-CH" dirty="0"/>
            </a:br>
            <a:r>
              <a:rPr lang="de-CH" dirty="0"/>
              <a:t>Beispiele: Tragen von Helm, Schutzbrille, Gehörschutz, Schienbeinschoner</a:t>
            </a:r>
          </a:p>
          <a:p>
            <a:r>
              <a:rPr lang="de-CH" dirty="0"/>
              <a:t> </a:t>
            </a:r>
          </a:p>
          <a:p>
            <a:r>
              <a:rPr lang="de-CH" b="1" dirty="0"/>
              <a:t> </a:t>
            </a:r>
            <a:endParaRPr lang="de-CH" dirty="0"/>
          </a:p>
          <a:p>
            <a:pPr eaLnBrk="1" hangingPunct="1"/>
            <a:endParaRPr lang="en-GB" dirty="0"/>
          </a:p>
        </p:txBody>
      </p:sp>
      <p:sp>
        <p:nvSpPr>
          <p:cNvPr id="4" name="Kopfzeilenplatzhalter 3"/>
          <p:cNvSpPr>
            <a:spLocks noGrp="1"/>
          </p:cNvSpPr>
          <p:nvPr>
            <p:ph type="hdr" sz="quarter" idx="10"/>
          </p:nvPr>
        </p:nvSpPr>
        <p:spPr/>
        <p:txBody>
          <a:bodyPr/>
          <a:lstStyle/>
          <a:p>
            <a:pPr>
              <a:defRPr/>
            </a:pPr>
            <a:r>
              <a:rPr lang="de-CH" smtClean="0"/>
              <a:t>Kurs ASGL / ASIB</a:t>
            </a:r>
            <a:endParaRPr lang="de-CH"/>
          </a:p>
        </p:txBody>
      </p:sp>
      <p:sp>
        <p:nvSpPr>
          <p:cNvPr id="5" name="Datumsplatzhalter 4"/>
          <p:cNvSpPr>
            <a:spLocks noGrp="1"/>
          </p:cNvSpPr>
          <p:nvPr>
            <p:ph type="dt" idx="11"/>
          </p:nvPr>
        </p:nvSpPr>
        <p:spPr/>
        <p:txBody>
          <a:bodyPr/>
          <a:lstStyle/>
          <a:p>
            <a:pPr>
              <a:defRPr/>
            </a:pPr>
            <a:fld id="{B512735A-BD12-4B59-8144-18BE1D7A8EDF}" type="datetime1">
              <a:rPr lang="de-DE" smtClean="0"/>
              <a:pPr>
                <a:defRPr/>
              </a:pPr>
              <a:t>13.03.2018</a:t>
            </a:fld>
            <a:endParaRPr lang="de-CH"/>
          </a:p>
        </p:txBody>
      </p:sp>
      <p:sp>
        <p:nvSpPr>
          <p:cNvPr id="6" name="Foliennummernplatzhalter 5"/>
          <p:cNvSpPr>
            <a:spLocks noGrp="1"/>
          </p:cNvSpPr>
          <p:nvPr>
            <p:ph type="sldNum" sz="quarter" idx="12"/>
          </p:nvPr>
        </p:nvSpPr>
        <p:spPr/>
        <p:txBody>
          <a:bodyPr/>
          <a:lstStyle/>
          <a:p>
            <a:pPr>
              <a:defRPr/>
            </a:pPr>
            <a:fld id="{683B459B-9B5D-4DA7-87B5-747A34586493}" type="slidenum">
              <a:rPr lang="de-CH" smtClean="0"/>
              <a:pPr>
                <a:defRPr/>
              </a:pPr>
              <a:t>12</a:t>
            </a:fld>
            <a:endParaRPr lang="de-CH"/>
          </a:p>
        </p:txBody>
      </p:sp>
    </p:spTree>
    <p:extLst>
      <p:ext uri="{BB962C8B-B14F-4D97-AF65-F5344CB8AC3E}">
        <p14:creationId xmlns:p14="http://schemas.microsoft.com/office/powerpoint/2010/main" val="27260237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4" name="Datumsplatzhalter 3"/>
          <p:cNvSpPr>
            <a:spLocks noGrp="1"/>
          </p:cNvSpPr>
          <p:nvPr>
            <p:ph type="dt" sz="half" idx="10"/>
          </p:nvPr>
        </p:nvSpPr>
        <p:spPr>
          <a:xfrm>
            <a:off x="323528" y="6583362"/>
            <a:ext cx="1615480" cy="274637"/>
          </a:xfrm>
        </p:spPr>
        <p:txBody>
          <a:bodyPr/>
          <a:lstStyle>
            <a:lvl1pPr>
              <a:defRPr/>
            </a:lvl1pPr>
          </a:lstStyle>
          <a:p>
            <a:fld id="{CB24AFD0-81F5-41EE-9D9B-7239213FB6FC}" type="datetime6">
              <a:rPr lang="de-DE" smtClean="0"/>
              <a:pPr/>
              <a:t>März 18</a:t>
            </a:fld>
            <a:endParaRPr lang="de-CH" dirty="0"/>
          </a:p>
        </p:txBody>
      </p:sp>
      <p:sp>
        <p:nvSpPr>
          <p:cNvPr id="5" name="Fußzeilenplatzhalter 4"/>
          <p:cNvSpPr>
            <a:spLocks noGrp="1"/>
          </p:cNvSpPr>
          <p:nvPr>
            <p:ph type="ftr" sz="quarter" idx="11"/>
          </p:nvPr>
        </p:nvSpPr>
        <p:spPr>
          <a:xfrm>
            <a:off x="2895600" y="6600825"/>
            <a:ext cx="2900536" cy="257175"/>
          </a:xfrm>
        </p:spPr>
        <p:txBody>
          <a:bodyPr/>
          <a:lstStyle>
            <a:lvl1pPr>
              <a:defRPr/>
            </a:lvl1pPr>
          </a:lstStyle>
          <a:p>
            <a:r>
              <a:rPr lang="de-CH" smtClean="0"/>
              <a:t>Präsentation</a:t>
            </a:r>
            <a:endParaRPr lang="de-CH" dirty="0"/>
          </a:p>
        </p:txBody>
      </p:sp>
      <p:sp>
        <p:nvSpPr>
          <p:cNvPr id="6" name="Foliennummernplatzhalter 5"/>
          <p:cNvSpPr>
            <a:spLocks noGrp="1"/>
          </p:cNvSpPr>
          <p:nvPr>
            <p:ph type="sldNum" sz="quarter" idx="12"/>
          </p:nvPr>
        </p:nvSpPr>
        <p:spPr/>
        <p:txBody>
          <a:bodyPr/>
          <a:lstStyle>
            <a:lvl1pPr>
              <a:defRPr/>
            </a:lvl1pPr>
          </a:lstStyle>
          <a:p>
            <a:fld id="{10155A2F-347F-47C9-93F8-225E7942A55D}" type="slidenum">
              <a:rPr lang="fr-CH"/>
              <a:pPr/>
              <a:t>‹Nr.›</a:t>
            </a:fld>
            <a:endParaRPr lang="fr-CH"/>
          </a:p>
        </p:txBody>
      </p:sp>
      <p:pic>
        <p:nvPicPr>
          <p:cNvPr id="9" name="Picture 5" descr="C:\Dokumente und Einstellungen\martens.AEH-ZH\Eigene Dateien\Eigene Bilder\img_1.jpg"/>
          <p:cNvPicPr>
            <a:picLocks noChangeAspect="1" noChangeArrowheads="1"/>
          </p:cNvPicPr>
          <p:nvPr userDrawn="1"/>
        </p:nvPicPr>
        <p:blipFill>
          <a:blip r:embed="rId2" cstate="print"/>
          <a:srcRect/>
          <a:stretch>
            <a:fillRect/>
          </a:stretch>
        </p:blipFill>
        <p:spPr bwMode="auto">
          <a:xfrm>
            <a:off x="395536" y="1768499"/>
            <a:ext cx="1679575" cy="4468813"/>
          </a:xfrm>
          <a:prstGeom prst="rect">
            <a:avLst/>
          </a:prstGeom>
          <a:noFill/>
          <a:ln w="9525">
            <a:noFill/>
            <a:miter lim="800000"/>
            <a:headEnd/>
            <a:tailEnd/>
          </a:ln>
        </p:spPr>
      </p:pic>
      <p:pic>
        <p:nvPicPr>
          <p:cNvPr id="10" name="Grafik 7" descr="img_3.jpg"/>
          <p:cNvPicPr>
            <a:picLocks noChangeAspect="1"/>
          </p:cNvPicPr>
          <p:nvPr userDrawn="1"/>
        </p:nvPicPr>
        <p:blipFill>
          <a:blip r:embed="rId3" cstate="print"/>
          <a:srcRect/>
          <a:stretch>
            <a:fillRect/>
          </a:stretch>
        </p:blipFill>
        <p:spPr bwMode="auto">
          <a:xfrm>
            <a:off x="6995294" y="1765325"/>
            <a:ext cx="1681162" cy="4471987"/>
          </a:xfrm>
          <a:prstGeom prst="rect">
            <a:avLst/>
          </a:prstGeom>
          <a:noFill/>
          <a:ln w="9525">
            <a:noFill/>
            <a:miter lim="800000"/>
            <a:headEnd/>
            <a:tailEnd/>
          </a:ln>
        </p:spPr>
      </p:pic>
      <p:sp>
        <p:nvSpPr>
          <p:cNvPr id="13" name="Textfeld 12"/>
          <p:cNvSpPr txBox="1"/>
          <p:nvPr userDrawn="1"/>
        </p:nvSpPr>
        <p:spPr>
          <a:xfrm>
            <a:off x="395536" y="764704"/>
            <a:ext cx="8424936" cy="430887"/>
          </a:xfrm>
          <a:prstGeom prst="rect">
            <a:avLst/>
          </a:prstGeom>
          <a:noFill/>
        </p:spPr>
        <p:txBody>
          <a:bodyPr wrap="square" rtlCol="0">
            <a:spAutoFit/>
          </a:bodyPr>
          <a:lstStyle/>
          <a:p>
            <a:r>
              <a:rPr lang="de-CH" sz="2200" b="1" dirty="0" smtClean="0">
                <a:solidFill>
                  <a:srgbClr val="003399"/>
                </a:solidFill>
                <a:latin typeface="+mj-lt"/>
              </a:rPr>
              <a:t>AEH </a:t>
            </a:r>
            <a:r>
              <a:rPr lang="de-CH" sz="2200" b="1" baseline="0" dirty="0" smtClean="0">
                <a:solidFill>
                  <a:srgbClr val="003399"/>
                </a:solidFill>
                <a:latin typeface="+mj-lt"/>
              </a:rPr>
              <a:t>Zentrum für Arbeitsmedizin, Ergonomie und Hygiene AG</a:t>
            </a:r>
            <a:endParaRPr lang="de-CH" sz="2200" b="1" dirty="0">
              <a:solidFill>
                <a:srgbClr val="003399"/>
              </a:solidFill>
              <a:latin typeface="+mj-lt"/>
            </a:endParaRPr>
          </a:p>
        </p:txBody>
      </p:sp>
      <p:sp>
        <p:nvSpPr>
          <p:cNvPr id="15" name="Textplatzhalter 14"/>
          <p:cNvSpPr>
            <a:spLocks noGrp="1"/>
          </p:cNvSpPr>
          <p:nvPr>
            <p:ph type="body" sz="quarter" idx="13"/>
          </p:nvPr>
        </p:nvSpPr>
        <p:spPr>
          <a:xfrm>
            <a:off x="2339752" y="3284984"/>
            <a:ext cx="4392488" cy="1512168"/>
          </a:xfrm>
        </p:spPr>
        <p:txBody>
          <a:bodyPr/>
          <a:lstStyle>
            <a:lvl1pPr marL="0" indent="0" algn="l">
              <a:buNone/>
              <a:defRPr sz="2800"/>
            </a:lvl1pPr>
            <a:lvl2pPr marL="0" indent="0">
              <a:buNone/>
              <a:defRPr/>
            </a:lvl2pPr>
            <a:lvl3pPr>
              <a:buNone/>
              <a:defRPr/>
            </a:lvl3pPr>
            <a:lvl4pPr>
              <a:buNone/>
              <a:defRPr/>
            </a:lvl4pPr>
            <a:lvl5pPr>
              <a:buNone/>
              <a:defRPr/>
            </a:lvl5pPr>
          </a:lstStyle>
          <a:p>
            <a:pPr lvl="0"/>
            <a:r>
              <a:rPr lang="de-DE" smtClean="0"/>
              <a:t>Formatvorlagen des Textmasters bearbeiten</a:t>
            </a:r>
          </a:p>
          <a:p>
            <a:pPr lvl="1"/>
            <a:r>
              <a:rPr lang="de-DE" smtClean="0"/>
              <a:t>Zweite Ebene</a:t>
            </a:r>
          </a:p>
          <a:p>
            <a:pPr lvl="2"/>
            <a:r>
              <a:rPr lang="de-DE" smtClean="0"/>
              <a:t>Dritte Ebene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323528" y="228600"/>
            <a:ext cx="8382000" cy="381000"/>
          </a:xfrm>
        </p:spPr>
        <p:txBody>
          <a:bodyPr/>
          <a:lstStyle/>
          <a:p>
            <a:r>
              <a:rPr lang="de-DE" smtClean="0"/>
              <a:t>Titelmasterformat durch Klicken bearbeiten</a:t>
            </a:r>
            <a:endParaRPr lang="de-CH" dirty="0"/>
          </a:p>
        </p:txBody>
      </p:sp>
      <p:sp>
        <p:nvSpPr>
          <p:cNvPr id="5" name="Datumsplatzhalter 4"/>
          <p:cNvSpPr>
            <a:spLocks noGrp="1"/>
          </p:cNvSpPr>
          <p:nvPr>
            <p:ph type="dt" sz="half" idx="10"/>
          </p:nvPr>
        </p:nvSpPr>
        <p:spPr>
          <a:xfrm>
            <a:off x="323528" y="6583362"/>
            <a:ext cx="1759496" cy="274637"/>
          </a:xfrm>
        </p:spPr>
        <p:txBody>
          <a:bodyPr/>
          <a:lstStyle>
            <a:lvl1pPr>
              <a:defRPr/>
            </a:lvl1pPr>
          </a:lstStyle>
          <a:p>
            <a:fld id="{44C7B3A6-FE6C-4613-97DF-C5029DA02D97}" type="datetime6">
              <a:rPr lang="de-DE" smtClean="0"/>
              <a:pPr/>
              <a:t>März 18</a:t>
            </a:fld>
            <a:endParaRPr lang="de-CH" dirty="0"/>
          </a:p>
        </p:txBody>
      </p:sp>
      <p:sp>
        <p:nvSpPr>
          <p:cNvPr id="6" name="Fußzeilenplatzhalter 5"/>
          <p:cNvSpPr>
            <a:spLocks noGrp="1"/>
          </p:cNvSpPr>
          <p:nvPr>
            <p:ph type="ftr" sz="quarter" idx="11"/>
          </p:nvPr>
        </p:nvSpPr>
        <p:spPr>
          <a:xfrm>
            <a:off x="2895600" y="6600825"/>
            <a:ext cx="2900536" cy="257175"/>
          </a:xfrm>
        </p:spPr>
        <p:txBody>
          <a:bodyPr/>
          <a:lstStyle>
            <a:lvl1pPr>
              <a:defRPr/>
            </a:lvl1pPr>
          </a:lstStyle>
          <a:p>
            <a:r>
              <a:rPr lang="de-CH" dirty="0" smtClean="0"/>
              <a:t>Präsentation</a:t>
            </a:r>
            <a:endParaRPr lang="de-CH" dirty="0"/>
          </a:p>
        </p:txBody>
      </p:sp>
      <p:sp>
        <p:nvSpPr>
          <p:cNvPr id="7" name="Foliennummernplatzhalter 6"/>
          <p:cNvSpPr>
            <a:spLocks noGrp="1"/>
          </p:cNvSpPr>
          <p:nvPr>
            <p:ph type="sldNum" sz="quarter" idx="12"/>
          </p:nvPr>
        </p:nvSpPr>
        <p:spPr/>
        <p:txBody>
          <a:bodyPr/>
          <a:lstStyle>
            <a:lvl1pPr>
              <a:defRPr/>
            </a:lvl1pPr>
          </a:lstStyle>
          <a:p>
            <a:fld id="{15CB1C1F-B0B9-4665-8777-A089CCEB7A06}" type="slidenum">
              <a:rPr lang="fr-CH"/>
              <a:pPr/>
              <a:t>‹Nr.›</a:t>
            </a:fld>
            <a:endParaRPr lang="fr-CH"/>
          </a:p>
        </p:txBody>
      </p:sp>
      <p:sp>
        <p:nvSpPr>
          <p:cNvPr id="9" name="Inhaltsplatzhalter 2"/>
          <p:cNvSpPr>
            <a:spLocks noGrp="1"/>
          </p:cNvSpPr>
          <p:nvPr>
            <p:ph idx="1"/>
          </p:nvPr>
        </p:nvSpPr>
        <p:spPr>
          <a:xfrm>
            <a:off x="381000" y="764704"/>
            <a:ext cx="8305800" cy="5334000"/>
          </a:xfrm>
        </p:spPr>
        <p:txBody>
          <a:bodyPr/>
          <a:lstStyle>
            <a:lvl1pPr marL="457200" indent="-457200">
              <a:buSzPct val="100000"/>
              <a:buFont typeface="Arial" pitchFamily="34" charset="0"/>
              <a:buChar char="•"/>
              <a:defRPr/>
            </a:lvl1pPr>
            <a:lvl2pPr marL="914400" indent="-457200">
              <a:buSzPct val="100000"/>
              <a:buFont typeface="Symbol" pitchFamily="18" charset="2"/>
              <a:buChar char="-"/>
              <a:defRPr/>
            </a:lvl2pPr>
            <a:lvl3pPr marL="1060450" indent="-342900">
              <a:buFont typeface="Arial" pitchFamily="34" charset="0"/>
              <a:buChar char="•"/>
              <a:defRPr/>
            </a:lvl3pPr>
          </a:lstStyle>
          <a:p>
            <a:pPr lvl="0"/>
            <a:r>
              <a:rPr lang="de-DE" smtClean="0"/>
              <a:t>Formatvorlagen des Textmasters bearbeiten</a:t>
            </a:r>
          </a:p>
          <a:p>
            <a:pPr lvl="1"/>
            <a:r>
              <a:rPr lang="de-DE" smtClean="0"/>
              <a:t>Zweite Ebene</a:t>
            </a:r>
          </a:p>
          <a:p>
            <a:pPr lvl="2"/>
            <a:r>
              <a:rPr lang="de-DE" smtClean="0"/>
              <a:t>Dritte Ebene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dirty="0"/>
          </a:p>
        </p:txBody>
      </p:sp>
      <p:sp>
        <p:nvSpPr>
          <p:cNvPr id="3" name="Inhaltsplatzhalter 2"/>
          <p:cNvSpPr>
            <a:spLocks noGrp="1"/>
          </p:cNvSpPr>
          <p:nvPr>
            <p:ph sz="half" idx="1"/>
          </p:nvPr>
        </p:nvSpPr>
        <p:spPr>
          <a:xfrm>
            <a:off x="381000" y="762000"/>
            <a:ext cx="4076700" cy="5334000"/>
          </a:xfrm>
        </p:spPr>
        <p:txBody>
          <a:bodyPr/>
          <a:lstStyle>
            <a:lvl1pPr>
              <a:defRPr sz="2000"/>
            </a:lvl1pPr>
            <a:lvl2pPr marL="541338" indent="-187325">
              <a:defRPr sz="2000"/>
            </a:lvl2pPr>
            <a:lvl3pPr marL="717550" indent="-176213">
              <a:defRPr sz="1800"/>
            </a:lvl3pPr>
            <a:lvl4pPr>
              <a:defRPr sz="1800"/>
            </a:lvl4pPr>
            <a:lvl5pPr>
              <a:defRPr sz="1800"/>
            </a:lvl5pPr>
            <a:lvl6pPr>
              <a:defRPr sz="1800"/>
            </a:lvl6pPr>
            <a:lvl7pPr>
              <a:defRPr sz="1800"/>
            </a:lvl7pPr>
            <a:lvl8pPr>
              <a:defRPr sz="1800"/>
            </a:lvl8pPr>
            <a:lvl9pPr>
              <a:defRPr sz="1800"/>
            </a:lvl9pPr>
          </a:lstStyle>
          <a:p>
            <a:pPr lvl="0"/>
            <a:r>
              <a:rPr lang="de-DE" smtClean="0"/>
              <a:t>Formatvorlagen des Textmasters bearbeiten</a:t>
            </a:r>
          </a:p>
          <a:p>
            <a:pPr lvl="1"/>
            <a:r>
              <a:rPr lang="de-DE" smtClean="0"/>
              <a:t>Zweite Ebene</a:t>
            </a:r>
          </a:p>
          <a:p>
            <a:pPr lvl="2"/>
            <a:r>
              <a:rPr lang="de-DE" smtClean="0"/>
              <a:t>Dritte Ebene</a:t>
            </a:r>
          </a:p>
        </p:txBody>
      </p:sp>
      <p:sp>
        <p:nvSpPr>
          <p:cNvPr id="5" name="Datumsplatzhalter 4"/>
          <p:cNvSpPr>
            <a:spLocks noGrp="1"/>
          </p:cNvSpPr>
          <p:nvPr>
            <p:ph type="dt" sz="half" idx="10"/>
          </p:nvPr>
        </p:nvSpPr>
        <p:spPr>
          <a:xfrm>
            <a:off x="323528" y="6583362"/>
            <a:ext cx="1759496" cy="274637"/>
          </a:xfrm>
        </p:spPr>
        <p:txBody>
          <a:bodyPr/>
          <a:lstStyle>
            <a:lvl1pPr>
              <a:defRPr/>
            </a:lvl1pPr>
          </a:lstStyle>
          <a:p>
            <a:fld id="{DEFE4245-3D58-40A3-9D7D-760044ABF234}" type="datetime6">
              <a:rPr lang="de-DE" smtClean="0"/>
              <a:pPr/>
              <a:t>März 18</a:t>
            </a:fld>
            <a:endParaRPr lang="de-CH" dirty="0"/>
          </a:p>
        </p:txBody>
      </p:sp>
      <p:sp>
        <p:nvSpPr>
          <p:cNvPr id="6" name="Fußzeilenplatzhalter 5"/>
          <p:cNvSpPr>
            <a:spLocks noGrp="1"/>
          </p:cNvSpPr>
          <p:nvPr>
            <p:ph type="ftr" sz="quarter" idx="11"/>
          </p:nvPr>
        </p:nvSpPr>
        <p:spPr>
          <a:xfrm>
            <a:off x="2895600" y="6600825"/>
            <a:ext cx="2900536" cy="257175"/>
          </a:xfrm>
        </p:spPr>
        <p:txBody>
          <a:bodyPr/>
          <a:lstStyle>
            <a:lvl1pPr>
              <a:defRPr/>
            </a:lvl1pPr>
          </a:lstStyle>
          <a:p>
            <a:r>
              <a:rPr lang="de-CH" dirty="0" smtClean="0"/>
              <a:t>Präsentation</a:t>
            </a:r>
            <a:endParaRPr lang="de-CH" dirty="0"/>
          </a:p>
        </p:txBody>
      </p:sp>
      <p:sp>
        <p:nvSpPr>
          <p:cNvPr id="7" name="Foliennummernplatzhalter 6"/>
          <p:cNvSpPr>
            <a:spLocks noGrp="1"/>
          </p:cNvSpPr>
          <p:nvPr>
            <p:ph type="sldNum" sz="quarter" idx="12"/>
          </p:nvPr>
        </p:nvSpPr>
        <p:spPr/>
        <p:txBody>
          <a:bodyPr/>
          <a:lstStyle>
            <a:lvl1pPr>
              <a:defRPr/>
            </a:lvl1pPr>
          </a:lstStyle>
          <a:p>
            <a:fld id="{15CB1C1F-B0B9-4665-8777-A089CCEB7A06}" type="slidenum">
              <a:rPr lang="fr-CH"/>
              <a:pPr/>
              <a:t>‹Nr.›</a:t>
            </a:fld>
            <a:endParaRPr lang="fr-CH"/>
          </a:p>
        </p:txBody>
      </p:sp>
      <p:sp>
        <p:nvSpPr>
          <p:cNvPr id="8" name="Inhaltsplatzhalter 2"/>
          <p:cNvSpPr>
            <a:spLocks noGrp="1"/>
          </p:cNvSpPr>
          <p:nvPr>
            <p:ph sz="half" idx="13"/>
          </p:nvPr>
        </p:nvSpPr>
        <p:spPr>
          <a:xfrm>
            <a:off x="4599756" y="764704"/>
            <a:ext cx="4076700" cy="5334000"/>
          </a:xfrm>
        </p:spPr>
        <p:txBody>
          <a:bodyPr/>
          <a:lstStyle>
            <a:lvl1pPr>
              <a:defRPr sz="2000"/>
            </a:lvl1pPr>
            <a:lvl2pPr marL="541338" indent="-187325">
              <a:defRPr sz="2000"/>
            </a:lvl2pPr>
            <a:lvl3pPr marL="717550" indent="-176213">
              <a:defRPr sz="1800"/>
            </a:lvl3pPr>
            <a:lvl4pPr>
              <a:defRPr sz="1800"/>
            </a:lvl4pPr>
            <a:lvl5pPr>
              <a:defRPr sz="1800"/>
            </a:lvl5pPr>
            <a:lvl6pPr>
              <a:defRPr sz="1800"/>
            </a:lvl6pPr>
            <a:lvl7pPr>
              <a:defRPr sz="1800"/>
            </a:lvl7pPr>
            <a:lvl8pPr>
              <a:defRPr sz="1800"/>
            </a:lvl8pPr>
            <a:lvl9pPr>
              <a:defRPr sz="1800"/>
            </a:lvl9pPr>
          </a:lstStyle>
          <a:p>
            <a:pPr lvl="0"/>
            <a:r>
              <a:rPr lang="de-DE" smtClean="0"/>
              <a:t>Formatvorlagen des Textmasters bearbeiten</a:t>
            </a:r>
          </a:p>
          <a:p>
            <a:pPr lvl="1"/>
            <a:r>
              <a:rPr lang="de-DE" smtClean="0"/>
              <a:t>Zweite Ebene</a:t>
            </a:r>
          </a:p>
          <a:p>
            <a:pPr lvl="2"/>
            <a:r>
              <a:rPr lang="de-DE" smtClean="0"/>
              <a:t>Dritte Ebene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a:xfrm>
            <a:off x="323528" y="6583362"/>
            <a:ext cx="2191544" cy="274637"/>
          </a:xfrm>
        </p:spPr>
        <p:txBody>
          <a:bodyPr/>
          <a:lstStyle>
            <a:lvl1pPr>
              <a:defRPr/>
            </a:lvl1pPr>
          </a:lstStyle>
          <a:p>
            <a:fld id="{C2935E7F-238A-4B69-8A55-F29AC53DB8C1}" type="datetime6">
              <a:rPr lang="de-DE" smtClean="0"/>
              <a:pPr/>
              <a:t>März 18</a:t>
            </a:fld>
            <a:endParaRPr lang="de-CH" dirty="0"/>
          </a:p>
        </p:txBody>
      </p:sp>
      <p:sp>
        <p:nvSpPr>
          <p:cNvPr id="4" name="Fußzeilenplatzhalter 3"/>
          <p:cNvSpPr>
            <a:spLocks noGrp="1"/>
          </p:cNvSpPr>
          <p:nvPr>
            <p:ph type="ftr" sz="quarter" idx="11"/>
          </p:nvPr>
        </p:nvSpPr>
        <p:spPr>
          <a:xfrm>
            <a:off x="2895600" y="6600825"/>
            <a:ext cx="2900536" cy="257175"/>
          </a:xfrm>
        </p:spPr>
        <p:txBody>
          <a:bodyPr/>
          <a:lstStyle>
            <a:lvl1pPr>
              <a:defRPr/>
            </a:lvl1pPr>
          </a:lstStyle>
          <a:p>
            <a:r>
              <a:rPr lang="de-CH" dirty="0" smtClean="0"/>
              <a:t>Präsentation</a:t>
            </a:r>
            <a:endParaRPr lang="de-CH" dirty="0"/>
          </a:p>
        </p:txBody>
      </p:sp>
      <p:sp>
        <p:nvSpPr>
          <p:cNvPr id="5" name="Foliennummernplatzhalter 4"/>
          <p:cNvSpPr>
            <a:spLocks noGrp="1"/>
          </p:cNvSpPr>
          <p:nvPr>
            <p:ph type="sldNum" sz="quarter" idx="12"/>
          </p:nvPr>
        </p:nvSpPr>
        <p:spPr/>
        <p:txBody>
          <a:bodyPr/>
          <a:lstStyle>
            <a:lvl1pPr>
              <a:defRPr/>
            </a:lvl1pPr>
          </a:lstStyle>
          <a:p>
            <a:fld id="{824198A0-1968-4043-8C65-EFD376ED1524}" type="slidenum">
              <a:rPr lang="fr-CH"/>
              <a:pPr/>
              <a:t>‹Nr.›</a:t>
            </a:fld>
            <a:endParaRPr lang="fr-C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323528" y="6583362"/>
            <a:ext cx="1759496" cy="274637"/>
          </a:xfrm>
        </p:spPr>
        <p:txBody>
          <a:bodyPr/>
          <a:lstStyle>
            <a:lvl1pPr>
              <a:defRPr/>
            </a:lvl1pPr>
          </a:lstStyle>
          <a:p>
            <a:fld id="{44CF368A-9EDB-4B71-9F40-CC78E88FF944}" type="datetime6">
              <a:rPr lang="de-DE" smtClean="0"/>
              <a:pPr/>
              <a:t>März 18</a:t>
            </a:fld>
            <a:endParaRPr lang="de-CH" dirty="0"/>
          </a:p>
        </p:txBody>
      </p:sp>
      <p:sp>
        <p:nvSpPr>
          <p:cNvPr id="3" name="Fußzeilenplatzhalter 2"/>
          <p:cNvSpPr>
            <a:spLocks noGrp="1"/>
          </p:cNvSpPr>
          <p:nvPr>
            <p:ph type="ftr" sz="quarter" idx="11"/>
          </p:nvPr>
        </p:nvSpPr>
        <p:spPr>
          <a:xfrm>
            <a:off x="2895600" y="6600825"/>
            <a:ext cx="2900536" cy="257175"/>
          </a:xfrm>
        </p:spPr>
        <p:txBody>
          <a:bodyPr/>
          <a:lstStyle>
            <a:lvl1pPr>
              <a:defRPr/>
            </a:lvl1pPr>
          </a:lstStyle>
          <a:p>
            <a:r>
              <a:rPr lang="de-CH" dirty="0" smtClean="0"/>
              <a:t>Präsentation</a:t>
            </a:r>
            <a:endParaRPr lang="de-CH" dirty="0"/>
          </a:p>
        </p:txBody>
      </p:sp>
      <p:sp>
        <p:nvSpPr>
          <p:cNvPr id="4" name="Foliennummernplatzhalter 3"/>
          <p:cNvSpPr>
            <a:spLocks noGrp="1"/>
          </p:cNvSpPr>
          <p:nvPr>
            <p:ph type="sldNum" sz="quarter" idx="12"/>
          </p:nvPr>
        </p:nvSpPr>
        <p:spPr/>
        <p:txBody>
          <a:bodyPr/>
          <a:lstStyle>
            <a:lvl1pPr>
              <a:defRPr/>
            </a:lvl1pPr>
          </a:lstStyle>
          <a:p>
            <a:fld id="{50B7DC33-1F30-4E3F-A3DE-BFE4C90AFB1D}" type="slidenum">
              <a:rPr lang="fr-CH"/>
              <a:pPr/>
              <a:t>‹Nr.›</a:t>
            </a:fld>
            <a:endParaRPr lang="fr-CH"/>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0" name="Rectangle 66"/>
          <p:cNvSpPr>
            <a:spLocks noChangeArrowheads="1"/>
          </p:cNvSpPr>
          <p:nvPr/>
        </p:nvSpPr>
        <p:spPr bwMode="auto">
          <a:xfrm>
            <a:off x="0" y="6553200"/>
            <a:ext cx="8077200" cy="304800"/>
          </a:xfrm>
          <a:prstGeom prst="rect">
            <a:avLst/>
          </a:prstGeom>
          <a:solidFill>
            <a:srgbClr val="003399"/>
          </a:solidFill>
          <a:ln w="9525">
            <a:noFill/>
            <a:miter lim="800000"/>
            <a:headEnd/>
            <a:tailEnd/>
          </a:ln>
          <a:effectLst/>
        </p:spPr>
        <p:txBody>
          <a:bodyPr wrap="none" anchor="ctr"/>
          <a:lstStyle/>
          <a:p>
            <a:endParaRPr lang="de-CH"/>
          </a:p>
        </p:txBody>
      </p:sp>
      <p:sp>
        <p:nvSpPr>
          <p:cNvPr id="1026" name="Rectangle 2"/>
          <p:cNvSpPr>
            <a:spLocks noGrp="1" noChangeArrowheads="1"/>
          </p:cNvSpPr>
          <p:nvPr>
            <p:ph type="title"/>
          </p:nvPr>
        </p:nvSpPr>
        <p:spPr bwMode="auto">
          <a:xfrm>
            <a:off x="304800" y="228600"/>
            <a:ext cx="8382000" cy="381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de-CH" dirty="0" smtClean="0"/>
              <a:t>Hier klicken, um Master-Titelformat.</a:t>
            </a:r>
          </a:p>
        </p:txBody>
      </p:sp>
      <p:sp>
        <p:nvSpPr>
          <p:cNvPr id="1027" name="Rectangle 3"/>
          <p:cNvSpPr>
            <a:spLocks noGrp="1" noChangeArrowheads="1"/>
          </p:cNvSpPr>
          <p:nvPr>
            <p:ph type="body" idx="1"/>
          </p:nvPr>
        </p:nvSpPr>
        <p:spPr bwMode="auto">
          <a:xfrm>
            <a:off x="381000" y="764704"/>
            <a:ext cx="8305800" cy="5334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CH" dirty="0" smtClean="0"/>
              <a:t>Hier klicken, um Master-Textformat zu bearbeiten.</a:t>
            </a:r>
          </a:p>
          <a:p>
            <a:pPr lvl="1"/>
            <a:r>
              <a:rPr lang="de-CH" dirty="0" smtClean="0"/>
              <a:t>Zweite Ebene</a:t>
            </a:r>
          </a:p>
          <a:p>
            <a:pPr lvl="2"/>
            <a:r>
              <a:rPr lang="de-CH" dirty="0" smtClean="0"/>
              <a:t>Dritte Ebene</a:t>
            </a:r>
          </a:p>
        </p:txBody>
      </p:sp>
      <p:sp>
        <p:nvSpPr>
          <p:cNvPr id="1034" name="Line 10"/>
          <p:cNvSpPr>
            <a:spLocks noChangeShapeType="1"/>
          </p:cNvSpPr>
          <p:nvPr/>
        </p:nvSpPr>
        <p:spPr bwMode="auto">
          <a:xfrm>
            <a:off x="381000" y="609600"/>
            <a:ext cx="8305800" cy="0"/>
          </a:xfrm>
          <a:prstGeom prst="line">
            <a:avLst/>
          </a:prstGeom>
          <a:noFill/>
          <a:ln w="38100">
            <a:solidFill>
              <a:srgbClr val="003399"/>
            </a:solidFill>
            <a:round/>
            <a:headEnd/>
            <a:tailEnd/>
          </a:ln>
          <a:effectLst/>
        </p:spPr>
        <p:txBody>
          <a:bodyPr wrap="none" anchor="ctr"/>
          <a:lstStyle/>
          <a:p>
            <a:endParaRPr lang="de-CH"/>
          </a:p>
        </p:txBody>
      </p:sp>
      <p:pic>
        <p:nvPicPr>
          <p:cNvPr id="1086" name="Picture 29" descr="I:\Werbung\Logo AEH ohne Byline.JPG"/>
          <p:cNvPicPr>
            <a:picLocks noChangeAspect="1" noChangeArrowheads="1"/>
          </p:cNvPicPr>
          <p:nvPr/>
        </p:nvPicPr>
        <p:blipFill>
          <a:blip r:embed="rId7" cstate="print"/>
          <a:srcRect/>
          <a:stretch>
            <a:fillRect/>
          </a:stretch>
        </p:blipFill>
        <p:spPr bwMode="auto">
          <a:xfrm>
            <a:off x="8077200" y="6545263"/>
            <a:ext cx="1044575" cy="338137"/>
          </a:xfrm>
          <a:prstGeom prst="rect">
            <a:avLst/>
          </a:prstGeom>
          <a:noFill/>
          <a:ln w="9525">
            <a:noFill/>
            <a:miter lim="800000"/>
            <a:headEnd/>
            <a:tailEnd/>
          </a:ln>
        </p:spPr>
      </p:pic>
      <p:sp>
        <p:nvSpPr>
          <p:cNvPr id="9" name="Rectangle 4"/>
          <p:cNvSpPr>
            <a:spLocks noGrp="1" noChangeArrowheads="1"/>
          </p:cNvSpPr>
          <p:nvPr>
            <p:ph type="dt" sz="half" idx="2"/>
          </p:nvPr>
        </p:nvSpPr>
        <p:spPr bwMode="auto">
          <a:xfrm>
            <a:off x="350168" y="6583363"/>
            <a:ext cx="2133600" cy="246062"/>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200">
                <a:solidFill>
                  <a:schemeClr val="bg1"/>
                </a:solidFill>
                <a:latin typeface="+mn-lt"/>
              </a:defRPr>
            </a:lvl1pPr>
          </a:lstStyle>
          <a:p>
            <a:fld id="{33547901-5CEF-4472-9171-891B534E5875}" type="datetime6">
              <a:rPr lang="de-DE" smtClean="0"/>
              <a:pPr/>
              <a:t>März 18</a:t>
            </a:fld>
            <a:endParaRPr lang="de-CH"/>
          </a:p>
        </p:txBody>
      </p:sp>
      <p:sp>
        <p:nvSpPr>
          <p:cNvPr id="10" name="Rectangle 5"/>
          <p:cNvSpPr>
            <a:spLocks noGrp="1" noChangeArrowheads="1"/>
          </p:cNvSpPr>
          <p:nvPr>
            <p:ph type="ftr" sz="quarter" idx="3"/>
          </p:nvPr>
        </p:nvSpPr>
        <p:spPr bwMode="auto">
          <a:xfrm>
            <a:off x="2895600" y="6600825"/>
            <a:ext cx="2900536" cy="25717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200">
                <a:solidFill>
                  <a:schemeClr val="bg1"/>
                </a:solidFill>
                <a:latin typeface="+mn-lt"/>
              </a:defRPr>
            </a:lvl1pPr>
          </a:lstStyle>
          <a:p>
            <a:r>
              <a:rPr lang="de-CH" smtClean="0"/>
              <a:t>Präsentation</a:t>
            </a:r>
            <a:endParaRPr lang="de-CH"/>
          </a:p>
        </p:txBody>
      </p:sp>
      <p:sp>
        <p:nvSpPr>
          <p:cNvPr id="11" name="Rectangle 6"/>
          <p:cNvSpPr>
            <a:spLocks noGrp="1" noChangeArrowheads="1"/>
          </p:cNvSpPr>
          <p:nvPr>
            <p:ph type="sldNum" sz="quarter" idx="4"/>
          </p:nvPr>
        </p:nvSpPr>
        <p:spPr bwMode="auto">
          <a:xfrm>
            <a:off x="5867400" y="6613525"/>
            <a:ext cx="2133600" cy="24447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200">
                <a:solidFill>
                  <a:schemeClr val="bg1"/>
                </a:solidFill>
                <a:latin typeface="+mn-lt"/>
              </a:defRPr>
            </a:lvl1pPr>
          </a:lstStyle>
          <a:p>
            <a:fld id="{6A766D96-EF8F-4B16-9351-CBF5C1EF423A}" type="slidenum">
              <a:rPr lang="fr-CH"/>
              <a:pPr/>
              <a:t>‹Nr.›</a:t>
            </a:fld>
            <a:endParaRPr lang="fr-CH"/>
          </a:p>
        </p:txBody>
      </p:sp>
    </p:spTree>
  </p:cSld>
  <p:clrMap bg1="lt1" tx1="dk1" bg2="lt2" tx2="dk2" accent1="accent1" accent2="accent2" accent3="accent3" accent4="accent4" accent5="accent5" accent6="accent6" hlink="hlink" folHlink="folHlink"/>
  <p:sldLayoutIdLst>
    <p:sldLayoutId id="2147483651" r:id="rId1"/>
    <p:sldLayoutId id="2147483657" r:id="rId2"/>
    <p:sldLayoutId id="2147483652" r:id="rId3"/>
    <p:sldLayoutId id="2147483654" r:id="rId4"/>
    <p:sldLayoutId id="2147483655" r:id="rId5"/>
  </p:sldLayoutIdLst>
  <p:hf sldNum="0" hdr="0" ftr="0" dt="0"/>
  <p:txStyles>
    <p:titleStyle>
      <a:lvl1pPr algn="l" rtl="0" eaLnBrk="1" fontAlgn="base" hangingPunct="1">
        <a:spcBef>
          <a:spcPct val="0"/>
        </a:spcBef>
        <a:spcAft>
          <a:spcPct val="0"/>
        </a:spcAft>
        <a:defRPr sz="2400" b="1">
          <a:solidFill>
            <a:srgbClr val="003399"/>
          </a:solidFill>
          <a:latin typeface="+mj-lt"/>
          <a:ea typeface="+mj-ea"/>
          <a:cs typeface="+mj-cs"/>
        </a:defRPr>
      </a:lvl1pPr>
      <a:lvl2pPr algn="l" rtl="0" eaLnBrk="1" fontAlgn="base" hangingPunct="1">
        <a:spcBef>
          <a:spcPct val="0"/>
        </a:spcBef>
        <a:spcAft>
          <a:spcPct val="0"/>
        </a:spcAft>
        <a:defRPr sz="2400" b="1">
          <a:solidFill>
            <a:srgbClr val="003399"/>
          </a:solidFill>
          <a:latin typeface="Verdana" pitchFamily="34" charset="0"/>
        </a:defRPr>
      </a:lvl2pPr>
      <a:lvl3pPr algn="l" rtl="0" eaLnBrk="1" fontAlgn="base" hangingPunct="1">
        <a:spcBef>
          <a:spcPct val="0"/>
        </a:spcBef>
        <a:spcAft>
          <a:spcPct val="0"/>
        </a:spcAft>
        <a:defRPr sz="2400" b="1">
          <a:solidFill>
            <a:srgbClr val="003399"/>
          </a:solidFill>
          <a:latin typeface="Verdana" pitchFamily="34" charset="0"/>
        </a:defRPr>
      </a:lvl3pPr>
      <a:lvl4pPr algn="l" rtl="0" eaLnBrk="1" fontAlgn="base" hangingPunct="1">
        <a:spcBef>
          <a:spcPct val="0"/>
        </a:spcBef>
        <a:spcAft>
          <a:spcPct val="0"/>
        </a:spcAft>
        <a:defRPr sz="2400" b="1">
          <a:solidFill>
            <a:srgbClr val="003399"/>
          </a:solidFill>
          <a:latin typeface="Verdana" pitchFamily="34" charset="0"/>
        </a:defRPr>
      </a:lvl4pPr>
      <a:lvl5pPr algn="l" rtl="0" eaLnBrk="1" fontAlgn="base" hangingPunct="1">
        <a:spcBef>
          <a:spcPct val="0"/>
        </a:spcBef>
        <a:spcAft>
          <a:spcPct val="0"/>
        </a:spcAft>
        <a:defRPr sz="2400" b="1">
          <a:solidFill>
            <a:srgbClr val="003399"/>
          </a:solidFill>
          <a:latin typeface="Verdana" pitchFamily="34" charset="0"/>
        </a:defRPr>
      </a:lvl5pPr>
      <a:lvl6pPr marL="457200" algn="l" rtl="0" eaLnBrk="1" fontAlgn="base" hangingPunct="1">
        <a:spcBef>
          <a:spcPct val="0"/>
        </a:spcBef>
        <a:spcAft>
          <a:spcPct val="0"/>
        </a:spcAft>
        <a:defRPr sz="2400" b="1">
          <a:solidFill>
            <a:srgbClr val="003399"/>
          </a:solidFill>
          <a:latin typeface="Verdana" pitchFamily="34" charset="0"/>
        </a:defRPr>
      </a:lvl6pPr>
      <a:lvl7pPr marL="914400" algn="l" rtl="0" eaLnBrk="1" fontAlgn="base" hangingPunct="1">
        <a:spcBef>
          <a:spcPct val="0"/>
        </a:spcBef>
        <a:spcAft>
          <a:spcPct val="0"/>
        </a:spcAft>
        <a:defRPr sz="2400" b="1">
          <a:solidFill>
            <a:srgbClr val="003399"/>
          </a:solidFill>
          <a:latin typeface="Verdana" pitchFamily="34" charset="0"/>
        </a:defRPr>
      </a:lvl7pPr>
      <a:lvl8pPr marL="1371600" algn="l" rtl="0" eaLnBrk="1" fontAlgn="base" hangingPunct="1">
        <a:spcBef>
          <a:spcPct val="0"/>
        </a:spcBef>
        <a:spcAft>
          <a:spcPct val="0"/>
        </a:spcAft>
        <a:defRPr sz="2400" b="1">
          <a:solidFill>
            <a:srgbClr val="003399"/>
          </a:solidFill>
          <a:latin typeface="Verdana" pitchFamily="34" charset="0"/>
        </a:defRPr>
      </a:lvl8pPr>
      <a:lvl9pPr marL="1828800" algn="l" rtl="0" eaLnBrk="1" fontAlgn="base" hangingPunct="1">
        <a:spcBef>
          <a:spcPct val="0"/>
        </a:spcBef>
        <a:spcAft>
          <a:spcPct val="0"/>
        </a:spcAft>
        <a:defRPr sz="2400" b="1">
          <a:solidFill>
            <a:srgbClr val="003399"/>
          </a:solidFill>
          <a:latin typeface="Verdana" pitchFamily="34" charset="0"/>
        </a:defRPr>
      </a:lvl9pPr>
    </p:titleStyle>
    <p:bodyStyle>
      <a:lvl1pPr marL="342900" indent="-342900" algn="l" rtl="0" eaLnBrk="1" fontAlgn="base" hangingPunct="1">
        <a:spcBef>
          <a:spcPct val="20000"/>
        </a:spcBef>
        <a:spcAft>
          <a:spcPct val="0"/>
        </a:spcAft>
        <a:buClr>
          <a:srgbClr val="003399"/>
        </a:buClr>
        <a:buSzPct val="150000"/>
        <a:buChar char="•"/>
        <a:defRPr sz="2000" b="1">
          <a:solidFill>
            <a:srgbClr val="003399"/>
          </a:solidFill>
          <a:latin typeface="+mn-lt"/>
          <a:ea typeface="+mn-ea"/>
          <a:cs typeface="+mn-cs"/>
        </a:defRPr>
      </a:lvl1pPr>
      <a:lvl2pPr marL="742950" indent="-285750" algn="l" rtl="0" eaLnBrk="1" fontAlgn="base" hangingPunct="1">
        <a:spcBef>
          <a:spcPct val="20000"/>
        </a:spcBef>
        <a:spcAft>
          <a:spcPct val="0"/>
        </a:spcAft>
        <a:buClr>
          <a:srgbClr val="003399"/>
        </a:buClr>
        <a:buSzPct val="150000"/>
        <a:buChar char="-"/>
        <a:defRPr sz="2000" b="1">
          <a:solidFill>
            <a:srgbClr val="003399"/>
          </a:solidFill>
          <a:latin typeface="+mn-lt"/>
        </a:defRPr>
      </a:lvl2pPr>
      <a:lvl3pPr marL="1143000" indent="-228600" algn="l" rtl="0" eaLnBrk="1" fontAlgn="base" hangingPunct="1">
        <a:spcBef>
          <a:spcPct val="20000"/>
        </a:spcBef>
        <a:spcAft>
          <a:spcPct val="0"/>
        </a:spcAft>
        <a:buClr>
          <a:srgbClr val="003399"/>
        </a:buClr>
        <a:buChar char="•"/>
        <a:defRPr b="1">
          <a:solidFill>
            <a:srgbClr val="003399"/>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2339752" y="3356992"/>
            <a:ext cx="4392488" cy="1512168"/>
          </a:xfrm>
        </p:spPr>
        <p:txBody>
          <a:bodyPr/>
          <a:lstStyle/>
          <a:p>
            <a:pPr algn="ctr"/>
            <a:r>
              <a:rPr lang="fr-FR" dirty="0" smtClean="0"/>
              <a:t>Détermination des dangers</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CH" dirty="0" smtClean="0"/>
              <a:t>Planification des mesures</a:t>
            </a:r>
            <a:endParaRPr lang="fr-CH" dirty="0"/>
          </a:p>
        </p:txBody>
      </p:sp>
      <p:sp>
        <p:nvSpPr>
          <p:cNvPr id="3" name="Inhaltsplatzhalter 2"/>
          <p:cNvSpPr>
            <a:spLocks noGrp="1"/>
          </p:cNvSpPr>
          <p:nvPr>
            <p:ph idx="1"/>
          </p:nvPr>
        </p:nvSpPr>
        <p:spPr/>
        <p:txBody>
          <a:bodyPr/>
          <a:lstStyle/>
          <a:p>
            <a:r>
              <a:rPr lang="fr-CH" dirty="0" smtClean="0"/>
              <a:t>Tout d’abord, il </a:t>
            </a:r>
            <a:r>
              <a:rPr lang="fr-CH" dirty="0"/>
              <a:t>y a sans aucun doute le risque: les situations qui violent des règles vitales doivent être corrigées immédiatement. </a:t>
            </a:r>
            <a:r>
              <a:rPr lang="fr-CH" dirty="0" smtClean="0"/>
              <a:t>La «tolérance zéro» s'applique </a:t>
            </a:r>
            <a:r>
              <a:rPr lang="fr-CH" dirty="0"/>
              <a:t>ici.</a:t>
            </a:r>
            <a:endParaRPr lang="de-CH" dirty="0" smtClean="0"/>
          </a:p>
          <a:p>
            <a:r>
              <a:rPr lang="fr-CH" dirty="0" smtClean="0"/>
              <a:t>Conditions </a:t>
            </a:r>
            <a:r>
              <a:rPr lang="fr-CH" dirty="0"/>
              <a:t>cadres extérieures: certaines </a:t>
            </a:r>
            <a:r>
              <a:rPr lang="fr-CH" dirty="0" smtClean="0"/>
              <a:t>constructions, </a:t>
            </a:r>
            <a:r>
              <a:rPr lang="fr-CH" dirty="0"/>
              <a:t>par exemple, ne sont pas possibles à chaque saison de l'année sans créer </a:t>
            </a:r>
            <a:r>
              <a:rPr lang="fr-CH" dirty="0" smtClean="0"/>
              <a:t>des </a:t>
            </a:r>
            <a:r>
              <a:rPr lang="fr-CH" dirty="0"/>
              <a:t>risques supplémentaires.</a:t>
            </a:r>
            <a:endParaRPr lang="de-CH" dirty="0" smtClean="0"/>
          </a:p>
          <a:p>
            <a:r>
              <a:rPr lang="fr-CH" dirty="0"/>
              <a:t>Conditions </a:t>
            </a:r>
            <a:r>
              <a:rPr lang="fr-CH" dirty="0" smtClean="0"/>
              <a:t>cadre opérationnelles : </a:t>
            </a:r>
            <a:r>
              <a:rPr lang="fr-CH" dirty="0"/>
              <a:t>la mise en œuvre des mesures peut, par exemple, dépendre de décisions </a:t>
            </a:r>
            <a:r>
              <a:rPr lang="fr-CH" dirty="0" smtClean="0"/>
              <a:t>que les instance responsables ne peuvent </a:t>
            </a:r>
            <a:r>
              <a:rPr lang="fr-CH" dirty="0"/>
              <a:t>pas </a:t>
            </a:r>
            <a:r>
              <a:rPr lang="fr-CH" dirty="0" smtClean="0"/>
              <a:t>prendre immédiatement.</a:t>
            </a:r>
            <a:endParaRPr lang="de-CH" dirty="0" smtClean="0"/>
          </a:p>
          <a:p>
            <a:r>
              <a:rPr lang="de-CH" i="1" dirty="0" smtClean="0"/>
              <a:t>Nota </a:t>
            </a:r>
            <a:r>
              <a:rPr lang="de-CH" i="1" dirty="0" err="1"/>
              <a:t>Bene</a:t>
            </a:r>
            <a:r>
              <a:rPr lang="de-CH" dirty="0"/>
              <a:t>: </a:t>
            </a:r>
            <a:r>
              <a:rPr lang="fr-CH" dirty="0" smtClean="0"/>
              <a:t>lorsqu'une </a:t>
            </a:r>
            <a:r>
              <a:rPr lang="fr-CH" dirty="0"/>
              <a:t>mesure de protection ne peut pas être mise en œuvre immédiatement, il convient d'évaluer si des mesures spéciales sont nécessaires pour la période allant </a:t>
            </a:r>
            <a:r>
              <a:rPr lang="fr-CH" dirty="0" smtClean="0"/>
              <a:t>jusqu'à </a:t>
            </a:r>
            <a:r>
              <a:rPr lang="fr-CH" dirty="0"/>
              <a:t>la mise en œuvre!</a:t>
            </a:r>
            <a:endParaRPr lang="de-CH" dirty="0" smtClean="0"/>
          </a:p>
          <a:p>
            <a:endParaRPr lang="de-CH" dirty="0"/>
          </a:p>
        </p:txBody>
      </p:sp>
    </p:spTree>
    <p:extLst>
      <p:ext uri="{BB962C8B-B14F-4D97-AF65-F5344CB8AC3E}">
        <p14:creationId xmlns:p14="http://schemas.microsoft.com/office/powerpoint/2010/main" val="1190743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err="1" smtClean="0"/>
              <a:t>Mesures</a:t>
            </a:r>
            <a:r>
              <a:rPr lang="de-CH" dirty="0" smtClean="0"/>
              <a:t> </a:t>
            </a:r>
            <a:r>
              <a:rPr lang="de-CH" dirty="0" err="1" smtClean="0"/>
              <a:t>selon</a:t>
            </a:r>
            <a:r>
              <a:rPr lang="de-CH" dirty="0" smtClean="0"/>
              <a:t> le </a:t>
            </a:r>
            <a:r>
              <a:rPr lang="de-CH" dirty="0" err="1" smtClean="0"/>
              <a:t>principe</a:t>
            </a:r>
            <a:r>
              <a:rPr lang="de-CH" dirty="0" smtClean="0"/>
              <a:t> TOP</a:t>
            </a:r>
            <a:endParaRPr lang="en-GB" dirty="0"/>
          </a:p>
        </p:txBody>
      </p:sp>
      <p:sp>
        <p:nvSpPr>
          <p:cNvPr id="11" name="Textfeld 10"/>
          <p:cNvSpPr txBox="1"/>
          <p:nvPr/>
        </p:nvSpPr>
        <p:spPr>
          <a:xfrm>
            <a:off x="323528" y="2420888"/>
            <a:ext cx="497252" cy="707886"/>
          </a:xfrm>
          <a:prstGeom prst="rect">
            <a:avLst/>
          </a:prstGeom>
          <a:noFill/>
        </p:spPr>
        <p:txBody>
          <a:bodyPr wrap="none" rtlCol="0">
            <a:spAutoFit/>
          </a:bodyPr>
          <a:lstStyle/>
          <a:p>
            <a:pPr>
              <a:buNone/>
            </a:pPr>
            <a:r>
              <a:rPr lang="de-CH" sz="4000" b="1" u="none" dirty="0" smtClean="0">
                <a:solidFill>
                  <a:srgbClr val="FF0000"/>
                </a:solidFill>
                <a:latin typeface="+mn-lt"/>
              </a:rPr>
              <a:t>T</a:t>
            </a:r>
            <a:endParaRPr lang="de-CH" sz="4000" b="1" u="none" dirty="0">
              <a:solidFill>
                <a:srgbClr val="FF0000"/>
              </a:solidFill>
              <a:latin typeface="+mn-lt"/>
            </a:endParaRPr>
          </a:p>
        </p:txBody>
      </p:sp>
      <p:pic>
        <p:nvPicPr>
          <p:cNvPr id="12" name="Picture 4"/>
          <p:cNvPicPr>
            <a:picLocks noChangeAspect="1" noChangeArrowheads="1"/>
          </p:cNvPicPr>
          <p:nvPr/>
        </p:nvPicPr>
        <p:blipFill>
          <a:blip r:embed="rId3" cstate="print"/>
          <a:srcRect/>
          <a:stretch>
            <a:fillRect/>
          </a:stretch>
        </p:blipFill>
        <p:spPr bwMode="auto">
          <a:xfrm>
            <a:off x="827584" y="2385024"/>
            <a:ext cx="1493642" cy="1187992"/>
          </a:xfrm>
          <a:prstGeom prst="rect">
            <a:avLst/>
          </a:prstGeom>
          <a:noFill/>
          <a:ln w="9525">
            <a:noFill/>
            <a:miter lim="800000"/>
            <a:headEnd/>
            <a:tailEnd/>
          </a:ln>
        </p:spPr>
      </p:pic>
      <p:sp>
        <p:nvSpPr>
          <p:cNvPr id="13" name="Rectangle 3"/>
          <p:cNvSpPr txBox="1">
            <a:spLocks noChangeArrowheads="1"/>
          </p:cNvSpPr>
          <p:nvPr/>
        </p:nvSpPr>
        <p:spPr bwMode="auto">
          <a:xfrm>
            <a:off x="2555776" y="2420888"/>
            <a:ext cx="6588224"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kumimoji="0" lang="de-CH" sz="2000" b="1" i="0" u="none" strike="noStrike" kern="0" cap="none" spc="0" normalizeH="0" baseline="0" noProof="0" dirty="0" smtClean="0">
                <a:ln>
                  <a:noFill/>
                </a:ln>
                <a:solidFill>
                  <a:srgbClr val="FF0000"/>
                </a:solidFill>
                <a:effectLst/>
                <a:uLnTx/>
                <a:uFillTx/>
                <a:latin typeface="+mn-lt"/>
                <a:ea typeface="+mn-ea"/>
                <a:cs typeface="+mn-cs"/>
              </a:rPr>
              <a:t>T</a:t>
            </a:r>
            <a:r>
              <a:rPr kumimoji="0" lang="de-CH" sz="2000" i="0" u="none" strike="noStrike" kern="0" cap="none" spc="0" normalizeH="0" baseline="0" noProof="0" dirty="0" smtClean="0">
                <a:ln>
                  <a:noFill/>
                </a:ln>
                <a:solidFill>
                  <a:srgbClr val="003399"/>
                </a:solidFill>
                <a:effectLst/>
                <a:uLnTx/>
                <a:uFillTx/>
                <a:latin typeface="+mn-lt"/>
                <a:ea typeface="+mn-ea"/>
                <a:cs typeface="+mn-cs"/>
              </a:rPr>
              <a:t>echnische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Gefährdung abschirmen</a:t>
            </a:r>
          </a:p>
        </p:txBody>
      </p:sp>
      <p:sp>
        <p:nvSpPr>
          <p:cNvPr id="14" name="Textfeld 13"/>
          <p:cNvSpPr txBox="1"/>
          <p:nvPr/>
        </p:nvSpPr>
        <p:spPr>
          <a:xfrm>
            <a:off x="323528" y="3933056"/>
            <a:ext cx="583814" cy="707886"/>
          </a:xfrm>
          <a:prstGeom prst="rect">
            <a:avLst/>
          </a:prstGeom>
          <a:noFill/>
        </p:spPr>
        <p:txBody>
          <a:bodyPr wrap="none" rtlCol="0">
            <a:spAutoFit/>
          </a:bodyPr>
          <a:lstStyle/>
          <a:p>
            <a:pPr>
              <a:buNone/>
            </a:pPr>
            <a:r>
              <a:rPr lang="de-CH" sz="4000" b="1" u="none" dirty="0" smtClean="0">
                <a:solidFill>
                  <a:srgbClr val="FF0000"/>
                </a:solidFill>
                <a:latin typeface="+mn-lt"/>
              </a:rPr>
              <a:t>O</a:t>
            </a:r>
            <a:endParaRPr lang="de-CH" sz="4000" b="1" u="none" dirty="0">
              <a:solidFill>
                <a:srgbClr val="FF0000"/>
              </a:solidFill>
              <a:latin typeface="+mn-lt"/>
            </a:endParaRPr>
          </a:p>
        </p:txBody>
      </p:sp>
      <p:pic>
        <p:nvPicPr>
          <p:cNvPr id="15" name="Picture 5" descr="Bild1_Org"/>
          <p:cNvPicPr>
            <a:picLocks noChangeAspect="1" noChangeArrowheads="1"/>
          </p:cNvPicPr>
          <p:nvPr/>
        </p:nvPicPr>
        <p:blipFill>
          <a:blip r:embed="rId4" cstate="print"/>
          <a:srcRect l="9464" r="17857" b="11572"/>
          <a:stretch>
            <a:fillRect/>
          </a:stretch>
        </p:blipFill>
        <p:spPr bwMode="auto">
          <a:xfrm>
            <a:off x="827584" y="3717032"/>
            <a:ext cx="1390695" cy="1080120"/>
          </a:xfrm>
          <a:prstGeom prst="rect">
            <a:avLst/>
          </a:prstGeom>
          <a:noFill/>
          <a:ln w="9525">
            <a:noFill/>
            <a:miter lim="800000"/>
            <a:headEnd/>
            <a:tailEnd/>
          </a:ln>
        </p:spPr>
      </p:pic>
      <p:sp>
        <p:nvSpPr>
          <p:cNvPr id="16" name="Rectangle 3"/>
          <p:cNvSpPr txBox="1">
            <a:spLocks noChangeArrowheads="1"/>
          </p:cNvSpPr>
          <p:nvPr/>
        </p:nvSpPr>
        <p:spPr bwMode="auto">
          <a:xfrm>
            <a:off x="2555776" y="3645024"/>
            <a:ext cx="6408712"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lang="de-CH" sz="2000" b="1" u="none" kern="0" dirty="0" smtClean="0">
                <a:solidFill>
                  <a:srgbClr val="FF0000"/>
                </a:solidFill>
                <a:latin typeface="+mn-lt"/>
              </a:rPr>
              <a:t>O</a:t>
            </a:r>
            <a:r>
              <a:rPr lang="de-CH" sz="2000" u="none" kern="0" dirty="0" smtClean="0">
                <a:solidFill>
                  <a:srgbClr val="003399"/>
                </a:solidFill>
                <a:latin typeface="+mn-lt"/>
              </a:rPr>
              <a:t>rganisatorische</a:t>
            </a:r>
            <a:r>
              <a:rPr kumimoji="0" lang="de-CH" sz="2000" i="0" u="none" strike="noStrike" kern="0" cap="none" spc="0" normalizeH="0" baseline="0" noProof="0" dirty="0" smtClean="0">
                <a:ln>
                  <a:noFill/>
                </a:ln>
                <a:solidFill>
                  <a:srgbClr val="003399"/>
                </a:solidFill>
                <a:effectLst/>
                <a:uLnTx/>
                <a:uFillTx/>
                <a:latin typeface="+mn-lt"/>
                <a:ea typeface="+mn-ea"/>
                <a:cs typeface="+mn-cs"/>
              </a:rPr>
              <a:t>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Auf Gefährdung hinweisen</a:t>
            </a:r>
          </a:p>
        </p:txBody>
      </p:sp>
      <p:sp>
        <p:nvSpPr>
          <p:cNvPr id="17" name="Textfeld 16"/>
          <p:cNvSpPr txBox="1"/>
          <p:nvPr/>
        </p:nvSpPr>
        <p:spPr>
          <a:xfrm>
            <a:off x="395536" y="5373216"/>
            <a:ext cx="526106" cy="707886"/>
          </a:xfrm>
          <a:prstGeom prst="rect">
            <a:avLst/>
          </a:prstGeom>
          <a:noFill/>
        </p:spPr>
        <p:txBody>
          <a:bodyPr wrap="none" rtlCol="0">
            <a:spAutoFit/>
          </a:bodyPr>
          <a:lstStyle/>
          <a:p>
            <a:pPr>
              <a:buNone/>
            </a:pPr>
            <a:r>
              <a:rPr lang="de-CH" sz="4000" b="1" u="none" dirty="0" smtClean="0">
                <a:solidFill>
                  <a:srgbClr val="FF0000"/>
                </a:solidFill>
                <a:latin typeface="+mn-lt"/>
              </a:rPr>
              <a:t>P</a:t>
            </a:r>
            <a:endParaRPr lang="de-CH" sz="4000" b="1" u="none" dirty="0">
              <a:solidFill>
                <a:srgbClr val="FF0000"/>
              </a:solidFill>
              <a:latin typeface="+mn-lt"/>
            </a:endParaRPr>
          </a:p>
        </p:txBody>
      </p:sp>
      <p:pic>
        <p:nvPicPr>
          <p:cNvPr id="18" name="Picture 6"/>
          <p:cNvPicPr>
            <a:picLocks noChangeAspect="1" noChangeArrowheads="1"/>
          </p:cNvPicPr>
          <p:nvPr/>
        </p:nvPicPr>
        <p:blipFill>
          <a:blip r:embed="rId5" cstate="print"/>
          <a:srcRect l="14899" r="5760" b="11450"/>
          <a:stretch>
            <a:fillRect/>
          </a:stretch>
        </p:blipFill>
        <p:spPr bwMode="auto">
          <a:xfrm>
            <a:off x="827584" y="4941168"/>
            <a:ext cx="1584176" cy="1108800"/>
          </a:xfrm>
          <a:prstGeom prst="rect">
            <a:avLst/>
          </a:prstGeom>
          <a:noFill/>
          <a:ln w="9525">
            <a:noFill/>
            <a:miter lim="800000"/>
            <a:headEnd/>
            <a:tailEnd/>
          </a:ln>
        </p:spPr>
      </p:pic>
      <p:sp>
        <p:nvSpPr>
          <p:cNvPr id="19" name="Rectangle 3"/>
          <p:cNvSpPr txBox="1">
            <a:spLocks noChangeArrowheads="1"/>
          </p:cNvSpPr>
          <p:nvPr/>
        </p:nvSpPr>
        <p:spPr bwMode="auto">
          <a:xfrm>
            <a:off x="2555776" y="4869160"/>
            <a:ext cx="6264696"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lang="de-CH" sz="2000" b="1" u="none" kern="0" dirty="0" smtClean="0">
                <a:solidFill>
                  <a:srgbClr val="FF0000"/>
                </a:solidFill>
                <a:latin typeface="+mn-lt"/>
              </a:rPr>
              <a:t>P</a:t>
            </a:r>
            <a:r>
              <a:rPr lang="de-CH" sz="2000" u="none" kern="0" dirty="0" smtClean="0">
                <a:solidFill>
                  <a:srgbClr val="003399"/>
                </a:solidFill>
                <a:latin typeface="+mn-lt"/>
              </a:rPr>
              <a:t>ersonenbezogene</a:t>
            </a:r>
            <a:r>
              <a:rPr kumimoji="0" lang="de-CH" sz="2000" i="0" u="none" strike="noStrike" kern="0" cap="none" spc="0" normalizeH="0" baseline="0" noProof="0" dirty="0" smtClean="0">
                <a:ln>
                  <a:noFill/>
                </a:ln>
                <a:solidFill>
                  <a:srgbClr val="003399"/>
                </a:solidFill>
                <a:effectLst/>
                <a:uLnTx/>
                <a:uFillTx/>
                <a:latin typeface="+mn-lt"/>
                <a:ea typeface="+mn-ea"/>
                <a:cs typeface="+mn-cs"/>
              </a:rPr>
              <a:t>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Person schützen</a:t>
            </a:r>
          </a:p>
        </p:txBody>
      </p:sp>
      <p:sp>
        <p:nvSpPr>
          <p:cNvPr id="3" name="Inhaltsplatzhalter 2"/>
          <p:cNvSpPr>
            <a:spLocks noGrp="1"/>
          </p:cNvSpPr>
          <p:nvPr>
            <p:ph idx="1"/>
          </p:nvPr>
        </p:nvSpPr>
        <p:spPr/>
        <p:txBody>
          <a:bodyPr/>
          <a:lstStyle/>
          <a:p>
            <a:endParaRPr lang="de-CH" dirty="0"/>
          </a:p>
        </p:txBody>
      </p:sp>
      <p:sp>
        <p:nvSpPr>
          <p:cNvPr id="4" name="ZoneTexte 3"/>
          <p:cNvSpPr txBox="1"/>
          <p:nvPr/>
        </p:nvSpPr>
        <p:spPr>
          <a:xfrm>
            <a:off x="2555776" y="2132856"/>
            <a:ext cx="4536504" cy="3785652"/>
          </a:xfrm>
          <a:prstGeom prst="rect">
            <a:avLst/>
          </a:prstGeom>
          <a:solidFill>
            <a:schemeClr val="bg1"/>
          </a:solidFill>
        </p:spPr>
        <p:txBody>
          <a:bodyPr wrap="square" rtlCol="0">
            <a:spAutoFit/>
          </a:bodyPr>
          <a:lstStyle/>
          <a:p>
            <a:r>
              <a:rPr lang="fr-CH" sz="2000" dirty="0" smtClean="0">
                <a:solidFill>
                  <a:srgbClr val="003399"/>
                </a:solidFill>
                <a:latin typeface="+mn-lt"/>
              </a:rPr>
              <a:t>Mesures </a:t>
            </a:r>
            <a:r>
              <a:rPr lang="fr-CH" sz="2000" b="1" dirty="0" smtClean="0">
                <a:solidFill>
                  <a:srgbClr val="FF0000"/>
                </a:solidFill>
                <a:latin typeface="+mn-lt"/>
              </a:rPr>
              <a:t>T</a:t>
            </a:r>
            <a:r>
              <a:rPr lang="fr-CH" sz="2000" dirty="0" smtClean="0">
                <a:solidFill>
                  <a:srgbClr val="003399"/>
                </a:solidFill>
                <a:latin typeface="+mn-lt"/>
              </a:rPr>
              <a:t>echniques</a:t>
            </a:r>
          </a:p>
          <a:p>
            <a:r>
              <a:rPr lang="fr-CH" sz="2000" dirty="0" smtClean="0">
                <a:solidFill>
                  <a:srgbClr val="003399"/>
                </a:solidFill>
                <a:latin typeface="+mn-lt"/>
              </a:rPr>
              <a:t>     </a:t>
            </a:r>
            <a:r>
              <a:rPr lang="fr-CH" sz="2000" b="1" dirty="0" smtClean="0">
                <a:solidFill>
                  <a:srgbClr val="003399"/>
                </a:solidFill>
                <a:latin typeface="+mn-lt"/>
              </a:rPr>
              <a:t>Protection contre les dangers</a:t>
            </a:r>
          </a:p>
          <a:p>
            <a:endParaRPr lang="fr-CH" sz="2000" b="1" dirty="0">
              <a:solidFill>
                <a:srgbClr val="003399"/>
              </a:solidFill>
              <a:latin typeface="+mn-lt"/>
            </a:endParaRPr>
          </a:p>
          <a:p>
            <a:pPr>
              <a:lnSpc>
                <a:spcPts val="2000"/>
              </a:lnSpc>
            </a:pPr>
            <a:endParaRPr lang="fr-CH" sz="2000" dirty="0" smtClean="0">
              <a:solidFill>
                <a:srgbClr val="003399"/>
              </a:solidFill>
              <a:latin typeface="+mn-lt"/>
            </a:endParaRPr>
          </a:p>
          <a:p>
            <a:endParaRPr lang="fr-CH" sz="2000" dirty="0" smtClean="0">
              <a:solidFill>
                <a:srgbClr val="003399"/>
              </a:solidFill>
              <a:latin typeface="+mn-lt"/>
            </a:endParaRPr>
          </a:p>
          <a:p>
            <a:r>
              <a:rPr lang="fr-CH" sz="2000" dirty="0" smtClean="0">
                <a:solidFill>
                  <a:srgbClr val="003399"/>
                </a:solidFill>
                <a:latin typeface="+mn-lt"/>
              </a:rPr>
              <a:t>Mesures </a:t>
            </a:r>
            <a:r>
              <a:rPr lang="fr-CH" sz="2000" b="1" dirty="0" smtClean="0">
                <a:solidFill>
                  <a:srgbClr val="FF0000"/>
                </a:solidFill>
                <a:latin typeface="+mn-lt"/>
              </a:rPr>
              <a:t>O</a:t>
            </a:r>
            <a:r>
              <a:rPr lang="fr-CH" sz="2000" dirty="0" smtClean="0">
                <a:solidFill>
                  <a:srgbClr val="003399"/>
                </a:solidFill>
                <a:latin typeface="+mn-lt"/>
              </a:rPr>
              <a:t>rganisationnelles</a:t>
            </a:r>
          </a:p>
          <a:p>
            <a:r>
              <a:rPr lang="fr-CH" sz="2000" b="1" dirty="0">
                <a:solidFill>
                  <a:srgbClr val="003399"/>
                </a:solidFill>
                <a:latin typeface="+mn-lt"/>
              </a:rPr>
              <a:t> </a:t>
            </a:r>
            <a:r>
              <a:rPr lang="fr-CH" sz="2000" b="1" dirty="0" smtClean="0">
                <a:solidFill>
                  <a:srgbClr val="003399"/>
                </a:solidFill>
                <a:latin typeface="+mn-lt"/>
              </a:rPr>
              <a:t>    Signaler les dangers</a:t>
            </a:r>
            <a:endParaRPr lang="fr-CH" sz="2000" b="1" dirty="0">
              <a:solidFill>
                <a:srgbClr val="003399"/>
              </a:solidFill>
              <a:latin typeface="+mn-lt"/>
            </a:endParaRPr>
          </a:p>
          <a:p>
            <a:endParaRPr lang="fr-CH" sz="2000" b="1" dirty="0" smtClean="0">
              <a:solidFill>
                <a:srgbClr val="003399"/>
              </a:solidFill>
              <a:latin typeface="+mn-lt"/>
            </a:endParaRPr>
          </a:p>
          <a:p>
            <a:pPr>
              <a:lnSpc>
                <a:spcPts val="1900"/>
              </a:lnSpc>
            </a:pPr>
            <a:endParaRPr lang="fr-CH" sz="2000" dirty="0" smtClean="0">
              <a:solidFill>
                <a:srgbClr val="003399"/>
              </a:solidFill>
              <a:latin typeface="+mn-lt"/>
            </a:endParaRPr>
          </a:p>
          <a:p>
            <a:endParaRPr lang="fr-CH" sz="2000" dirty="0" smtClean="0">
              <a:solidFill>
                <a:srgbClr val="003399"/>
              </a:solidFill>
              <a:latin typeface="+mn-lt"/>
            </a:endParaRPr>
          </a:p>
          <a:p>
            <a:r>
              <a:rPr lang="fr-CH" sz="2000" dirty="0" smtClean="0">
                <a:solidFill>
                  <a:srgbClr val="003399"/>
                </a:solidFill>
                <a:latin typeface="+mn-lt"/>
              </a:rPr>
              <a:t>Mesures </a:t>
            </a:r>
            <a:r>
              <a:rPr lang="fr-CH" sz="2000" b="1" dirty="0" smtClean="0">
                <a:solidFill>
                  <a:srgbClr val="FF0000"/>
                </a:solidFill>
                <a:latin typeface="+mn-lt"/>
              </a:rPr>
              <a:t>P</a:t>
            </a:r>
            <a:r>
              <a:rPr lang="fr-CH" sz="2000" dirty="0" smtClean="0">
                <a:solidFill>
                  <a:srgbClr val="003399"/>
                </a:solidFill>
                <a:latin typeface="+mn-lt"/>
              </a:rPr>
              <a:t>ersonnelles</a:t>
            </a:r>
          </a:p>
          <a:p>
            <a:r>
              <a:rPr lang="fr-CH" sz="2000" b="1" dirty="0" smtClean="0">
                <a:solidFill>
                  <a:srgbClr val="003399"/>
                </a:solidFill>
                <a:latin typeface="+mn-lt"/>
              </a:rPr>
              <a:t>     Protéger les personnes</a:t>
            </a:r>
          </a:p>
        </p:txBody>
      </p:sp>
    </p:spTree>
    <p:extLst>
      <p:ext uri="{BB962C8B-B14F-4D97-AF65-F5344CB8AC3E}">
        <p14:creationId xmlns:p14="http://schemas.microsoft.com/office/powerpoint/2010/main" val="13642596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CH" dirty="0" smtClean="0"/>
              <a:t>Principes de la prévention des accidents</a:t>
            </a:r>
            <a:endParaRPr lang="fr-CH" dirty="0"/>
          </a:p>
        </p:txBody>
      </p:sp>
      <p:sp>
        <p:nvSpPr>
          <p:cNvPr id="8" name="Textfeld 7"/>
          <p:cNvSpPr txBox="1"/>
          <p:nvPr/>
        </p:nvSpPr>
        <p:spPr>
          <a:xfrm>
            <a:off x="323528" y="1124744"/>
            <a:ext cx="526106" cy="707886"/>
          </a:xfrm>
          <a:prstGeom prst="rect">
            <a:avLst/>
          </a:prstGeom>
          <a:noFill/>
        </p:spPr>
        <p:txBody>
          <a:bodyPr wrap="none" rtlCol="0">
            <a:spAutoFit/>
          </a:bodyPr>
          <a:lstStyle/>
          <a:p>
            <a:pPr>
              <a:buNone/>
            </a:pPr>
            <a:r>
              <a:rPr lang="de-CH" sz="4000" b="1" u="none" dirty="0" smtClean="0">
                <a:solidFill>
                  <a:srgbClr val="FF0000"/>
                </a:solidFill>
                <a:latin typeface="+mn-lt"/>
              </a:rPr>
              <a:t>S</a:t>
            </a:r>
            <a:endParaRPr lang="de-CH" sz="4000" b="1" u="none" dirty="0">
              <a:solidFill>
                <a:srgbClr val="FF0000"/>
              </a:solidFill>
              <a:latin typeface="+mn-lt"/>
            </a:endParaRPr>
          </a:p>
        </p:txBody>
      </p:sp>
      <p:pic>
        <p:nvPicPr>
          <p:cNvPr id="9" name="Picture 3"/>
          <p:cNvPicPr>
            <a:picLocks noChangeAspect="1" noChangeArrowheads="1"/>
          </p:cNvPicPr>
          <p:nvPr/>
        </p:nvPicPr>
        <p:blipFill>
          <a:blip r:embed="rId3" cstate="print"/>
          <a:srcRect l="12179"/>
          <a:stretch>
            <a:fillRect/>
          </a:stretch>
        </p:blipFill>
        <p:spPr bwMode="auto">
          <a:xfrm>
            <a:off x="899592" y="1160888"/>
            <a:ext cx="1379664" cy="1115984"/>
          </a:xfrm>
          <a:prstGeom prst="rect">
            <a:avLst/>
          </a:prstGeom>
          <a:noFill/>
          <a:ln w="9525">
            <a:noFill/>
            <a:miter lim="800000"/>
            <a:headEnd/>
            <a:tailEnd/>
          </a:ln>
        </p:spPr>
      </p:pic>
      <p:sp>
        <p:nvSpPr>
          <p:cNvPr id="10" name="Rectangle 3"/>
          <p:cNvSpPr>
            <a:spLocks noGrp="1" noChangeArrowheads="1"/>
          </p:cNvSpPr>
          <p:nvPr>
            <p:ph idx="1"/>
          </p:nvPr>
        </p:nvSpPr>
        <p:spPr>
          <a:xfrm>
            <a:off x="2627784" y="1196752"/>
            <a:ext cx="6120680" cy="1224136"/>
          </a:xfrm>
        </p:spPr>
        <p:txBody>
          <a:bodyPr/>
          <a:lstStyle/>
          <a:p>
            <a:pPr eaLnBrk="1" hangingPunct="1">
              <a:buFontTx/>
              <a:buNone/>
            </a:pPr>
            <a:r>
              <a:rPr lang="de-CH" sz="2000" dirty="0" smtClean="0">
                <a:solidFill>
                  <a:srgbClr val="FF0000"/>
                </a:solidFill>
              </a:rPr>
              <a:t>S</a:t>
            </a:r>
            <a:r>
              <a:rPr lang="de-CH" sz="2000" b="0" dirty="0" smtClean="0"/>
              <a:t>ubstitution</a:t>
            </a:r>
            <a:r>
              <a:rPr lang="de-CH" sz="2000" b="1" dirty="0" smtClean="0"/>
              <a:t> </a:t>
            </a:r>
          </a:p>
          <a:p>
            <a:pPr indent="0" eaLnBrk="1" hangingPunct="1">
              <a:buClr>
                <a:srgbClr val="FF0000"/>
              </a:buClr>
              <a:buNone/>
            </a:pPr>
            <a:r>
              <a:rPr lang="de-CH" sz="2000" dirty="0" err="1" smtClean="0"/>
              <a:t>Eliminer</a:t>
            </a:r>
            <a:r>
              <a:rPr lang="de-CH" sz="2000" dirty="0" smtClean="0"/>
              <a:t> Gefährdung beseitigen</a:t>
            </a:r>
          </a:p>
        </p:txBody>
      </p:sp>
      <p:sp>
        <p:nvSpPr>
          <p:cNvPr id="11" name="Textfeld 10"/>
          <p:cNvSpPr txBox="1"/>
          <p:nvPr/>
        </p:nvSpPr>
        <p:spPr>
          <a:xfrm>
            <a:off x="323528" y="2420888"/>
            <a:ext cx="497252" cy="707886"/>
          </a:xfrm>
          <a:prstGeom prst="rect">
            <a:avLst/>
          </a:prstGeom>
          <a:noFill/>
        </p:spPr>
        <p:txBody>
          <a:bodyPr wrap="none" rtlCol="0">
            <a:spAutoFit/>
          </a:bodyPr>
          <a:lstStyle/>
          <a:p>
            <a:pPr>
              <a:buNone/>
            </a:pPr>
            <a:r>
              <a:rPr lang="de-CH" sz="4000" b="1" u="none" dirty="0" smtClean="0">
                <a:solidFill>
                  <a:srgbClr val="FF0000"/>
                </a:solidFill>
                <a:latin typeface="+mn-lt"/>
              </a:rPr>
              <a:t>T</a:t>
            </a:r>
            <a:endParaRPr lang="de-CH" sz="4000" b="1" u="none" dirty="0">
              <a:solidFill>
                <a:srgbClr val="FF0000"/>
              </a:solidFill>
              <a:latin typeface="+mn-lt"/>
            </a:endParaRPr>
          </a:p>
        </p:txBody>
      </p:sp>
      <p:pic>
        <p:nvPicPr>
          <p:cNvPr id="12" name="Picture 4"/>
          <p:cNvPicPr>
            <a:picLocks noChangeAspect="1" noChangeArrowheads="1"/>
          </p:cNvPicPr>
          <p:nvPr/>
        </p:nvPicPr>
        <p:blipFill>
          <a:blip r:embed="rId4" cstate="print"/>
          <a:srcRect/>
          <a:stretch>
            <a:fillRect/>
          </a:stretch>
        </p:blipFill>
        <p:spPr bwMode="auto">
          <a:xfrm>
            <a:off x="827584" y="2385024"/>
            <a:ext cx="1493642" cy="1187992"/>
          </a:xfrm>
          <a:prstGeom prst="rect">
            <a:avLst/>
          </a:prstGeom>
          <a:noFill/>
          <a:ln w="9525">
            <a:noFill/>
            <a:miter lim="800000"/>
            <a:headEnd/>
            <a:tailEnd/>
          </a:ln>
        </p:spPr>
      </p:pic>
      <p:sp>
        <p:nvSpPr>
          <p:cNvPr id="13" name="Rectangle 3"/>
          <p:cNvSpPr txBox="1">
            <a:spLocks noChangeArrowheads="1"/>
          </p:cNvSpPr>
          <p:nvPr/>
        </p:nvSpPr>
        <p:spPr bwMode="auto">
          <a:xfrm>
            <a:off x="2555776" y="2420888"/>
            <a:ext cx="6588224"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kumimoji="0" lang="de-CH" sz="2000" b="1" i="0" u="none" strike="noStrike" kern="0" cap="none" spc="0" normalizeH="0" baseline="0" noProof="0" dirty="0" smtClean="0">
                <a:ln>
                  <a:noFill/>
                </a:ln>
                <a:solidFill>
                  <a:srgbClr val="FF0000"/>
                </a:solidFill>
                <a:effectLst/>
                <a:uLnTx/>
                <a:uFillTx/>
                <a:latin typeface="+mn-lt"/>
                <a:ea typeface="+mn-ea"/>
                <a:cs typeface="+mn-cs"/>
              </a:rPr>
              <a:t>T</a:t>
            </a:r>
            <a:r>
              <a:rPr kumimoji="0" lang="de-CH" sz="2000" i="0" u="none" strike="noStrike" kern="0" cap="none" spc="0" normalizeH="0" baseline="0" noProof="0" dirty="0" smtClean="0">
                <a:ln>
                  <a:noFill/>
                </a:ln>
                <a:solidFill>
                  <a:srgbClr val="003399"/>
                </a:solidFill>
                <a:effectLst/>
                <a:uLnTx/>
                <a:uFillTx/>
                <a:latin typeface="+mn-lt"/>
                <a:ea typeface="+mn-ea"/>
                <a:cs typeface="+mn-cs"/>
              </a:rPr>
              <a:t>echnische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Gefährdung abschirmen</a:t>
            </a:r>
          </a:p>
        </p:txBody>
      </p:sp>
      <p:sp>
        <p:nvSpPr>
          <p:cNvPr id="14" name="Textfeld 13"/>
          <p:cNvSpPr txBox="1"/>
          <p:nvPr/>
        </p:nvSpPr>
        <p:spPr>
          <a:xfrm>
            <a:off x="323528" y="3933056"/>
            <a:ext cx="583814" cy="707886"/>
          </a:xfrm>
          <a:prstGeom prst="rect">
            <a:avLst/>
          </a:prstGeom>
          <a:noFill/>
        </p:spPr>
        <p:txBody>
          <a:bodyPr wrap="none" rtlCol="0">
            <a:spAutoFit/>
          </a:bodyPr>
          <a:lstStyle/>
          <a:p>
            <a:pPr>
              <a:buNone/>
            </a:pPr>
            <a:r>
              <a:rPr lang="de-CH" sz="4000" b="1" u="none" dirty="0" smtClean="0">
                <a:solidFill>
                  <a:srgbClr val="FF0000"/>
                </a:solidFill>
                <a:latin typeface="+mn-lt"/>
              </a:rPr>
              <a:t>O</a:t>
            </a:r>
            <a:endParaRPr lang="de-CH" sz="4000" b="1" u="none" dirty="0">
              <a:solidFill>
                <a:srgbClr val="FF0000"/>
              </a:solidFill>
              <a:latin typeface="+mn-lt"/>
            </a:endParaRPr>
          </a:p>
        </p:txBody>
      </p:sp>
      <p:pic>
        <p:nvPicPr>
          <p:cNvPr id="15" name="Picture 5" descr="Bild1_Org"/>
          <p:cNvPicPr>
            <a:picLocks noChangeAspect="1" noChangeArrowheads="1"/>
          </p:cNvPicPr>
          <p:nvPr/>
        </p:nvPicPr>
        <p:blipFill>
          <a:blip r:embed="rId5" cstate="print"/>
          <a:srcRect l="9464" r="17857" b="11572"/>
          <a:stretch>
            <a:fillRect/>
          </a:stretch>
        </p:blipFill>
        <p:spPr bwMode="auto">
          <a:xfrm>
            <a:off x="827584" y="3717032"/>
            <a:ext cx="1390695" cy="1080120"/>
          </a:xfrm>
          <a:prstGeom prst="rect">
            <a:avLst/>
          </a:prstGeom>
          <a:noFill/>
          <a:ln w="9525">
            <a:noFill/>
            <a:miter lim="800000"/>
            <a:headEnd/>
            <a:tailEnd/>
          </a:ln>
        </p:spPr>
      </p:pic>
      <p:sp>
        <p:nvSpPr>
          <p:cNvPr id="16" name="Rectangle 3"/>
          <p:cNvSpPr txBox="1">
            <a:spLocks noChangeArrowheads="1"/>
          </p:cNvSpPr>
          <p:nvPr/>
        </p:nvSpPr>
        <p:spPr bwMode="auto">
          <a:xfrm>
            <a:off x="2555776" y="3645024"/>
            <a:ext cx="6408712"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lang="de-CH" sz="2000" b="1" u="none" kern="0" dirty="0" smtClean="0">
                <a:solidFill>
                  <a:srgbClr val="FF0000"/>
                </a:solidFill>
                <a:latin typeface="+mn-lt"/>
              </a:rPr>
              <a:t>O</a:t>
            </a:r>
            <a:r>
              <a:rPr lang="de-CH" sz="2000" u="none" kern="0" dirty="0" smtClean="0">
                <a:solidFill>
                  <a:srgbClr val="003399"/>
                </a:solidFill>
                <a:latin typeface="+mn-lt"/>
              </a:rPr>
              <a:t>rganisatorische</a:t>
            </a:r>
            <a:r>
              <a:rPr kumimoji="0" lang="de-CH" sz="2000" i="0" u="none" strike="noStrike" kern="0" cap="none" spc="0" normalizeH="0" baseline="0" noProof="0" dirty="0" smtClean="0">
                <a:ln>
                  <a:noFill/>
                </a:ln>
                <a:solidFill>
                  <a:srgbClr val="003399"/>
                </a:solidFill>
                <a:effectLst/>
                <a:uLnTx/>
                <a:uFillTx/>
                <a:latin typeface="+mn-lt"/>
                <a:ea typeface="+mn-ea"/>
                <a:cs typeface="+mn-cs"/>
              </a:rPr>
              <a:t>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Auf Gefährdung hinweisen</a:t>
            </a:r>
          </a:p>
        </p:txBody>
      </p:sp>
      <p:sp>
        <p:nvSpPr>
          <p:cNvPr id="17" name="Textfeld 16"/>
          <p:cNvSpPr txBox="1"/>
          <p:nvPr/>
        </p:nvSpPr>
        <p:spPr>
          <a:xfrm>
            <a:off x="395536" y="5373216"/>
            <a:ext cx="526106" cy="707886"/>
          </a:xfrm>
          <a:prstGeom prst="rect">
            <a:avLst/>
          </a:prstGeom>
          <a:noFill/>
        </p:spPr>
        <p:txBody>
          <a:bodyPr wrap="none" rtlCol="0">
            <a:spAutoFit/>
          </a:bodyPr>
          <a:lstStyle/>
          <a:p>
            <a:pPr>
              <a:buNone/>
            </a:pPr>
            <a:r>
              <a:rPr lang="de-CH" sz="4000" b="1" u="none" dirty="0" smtClean="0">
                <a:solidFill>
                  <a:srgbClr val="FF0000"/>
                </a:solidFill>
                <a:latin typeface="+mn-lt"/>
              </a:rPr>
              <a:t>P</a:t>
            </a:r>
            <a:endParaRPr lang="de-CH" sz="4000" b="1" u="none" dirty="0">
              <a:solidFill>
                <a:srgbClr val="FF0000"/>
              </a:solidFill>
              <a:latin typeface="+mn-lt"/>
            </a:endParaRPr>
          </a:p>
        </p:txBody>
      </p:sp>
      <p:pic>
        <p:nvPicPr>
          <p:cNvPr id="18" name="Picture 6"/>
          <p:cNvPicPr>
            <a:picLocks noChangeAspect="1" noChangeArrowheads="1"/>
          </p:cNvPicPr>
          <p:nvPr/>
        </p:nvPicPr>
        <p:blipFill>
          <a:blip r:embed="rId6" cstate="print"/>
          <a:srcRect l="14899" r="5760" b="11450"/>
          <a:stretch>
            <a:fillRect/>
          </a:stretch>
        </p:blipFill>
        <p:spPr bwMode="auto">
          <a:xfrm>
            <a:off x="827584" y="4941168"/>
            <a:ext cx="1584176" cy="1108800"/>
          </a:xfrm>
          <a:prstGeom prst="rect">
            <a:avLst/>
          </a:prstGeom>
          <a:noFill/>
          <a:ln w="9525">
            <a:noFill/>
            <a:miter lim="800000"/>
            <a:headEnd/>
            <a:tailEnd/>
          </a:ln>
        </p:spPr>
      </p:pic>
      <p:sp>
        <p:nvSpPr>
          <p:cNvPr id="19" name="Rectangle 3"/>
          <p:cNvSpPr txBox="1">
            <a:spLocks noChangeArrowheads="1"/>
          </p:cNvSpPr>
          <p:nvPr/>
        </p:nvSpPr>
        <p:spPr bwMode="auto">
          <a:xfrm>
            <a:off x="2555776" y="4869160"/>
            <a:ext cx="6264696"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Pct val="150000"/>
              <a:buFontTx/>
              <a:buNone/>
              <a:tabLst/>
              <a:defRPr/>
            </a:pPr>
            <a:r>
              <a:rPr lang="de-CH" sz="2000" b="1" u="none" kern="0" dirty="0" smtClean="0">
                <a:solidFill>
                  <a:srgbClr val="FF0000"/>
                </a:solidFill>
                <a:latin typeface="+mn-lt"/>
              </a:rPr>
              <a:t>P</a:t>
            </a:r>
            <a:r>
              <a:rPr lang="de-CH" sz="2000" u="none" kern="0" dirty="0" smtClean="0">
                <a:solidFill>
                  <a:srgbClr val="003399"/>
                </a:solidFill>
                <a:latin typeface="+mn-lt"/>
              </a:rPr>
              <a:t>ersonenbezogene</a:t>
            </a:r>
            <a:r>
              <a:rPr kumimoji="0" lang="de-CH" sz="2000" i="0" u="none" strike="noStrike" kern="0" cap="none" spc="0" normalizeH="0" baseline="0" noProof="0" dirty="0" smtClean="0">
                <a:ln>
                  <a:noFill/>
                </a:ln>
                <a:solidFill>
                  <a:srgbClr val="003399"/>
                </a:solidFill>
                <a:effectLst/>
                <a:uLnTx/>
                <a:uFillTx/>
                <a:latin typeface="+mn-lt"/>
                <a:ea typeface="+mn-ea"/>
                <a:cs typeface="+mn-cs"/>
              </a:rPr>
              <a:t> Massnahme</a:t>
            </a:r>
          </a:p>
          <a:p>
            <a:pPr marL="342900" marR="0" lvl="0" algn="l" defTabSz="914400" rtl="0" eaLnBrk="1" fontAlgn="base" latinLnBrk="0" hangingPunct="1">
              <a:lnSpc>
                <a:spcPct val="100000"/>
              </a:lnSpc>
              <a:spcBef>
                <a:spcPct val="20000"/>
              </a:spcBef>
              <a:spcAft>
                <a:spcPct val="0"/>
              </a:spcAft>
              <a:buClr>
                <a:srgbClr val="FF3300"/>
              </a:buClr>
              <a:buSzPct val="150000"/>
              <a:buNone/>
              <a:tabLst/>
              <a:defRPr/>
            </a:pPr>
            <a:r>
              <a:rPr kumimoji="0" lang="de-CH" sz="2000" b="1" i="0" u="none" strike="noStrike" kern="0" cap="none" spc="0" normalizeH="0" baseline="0" noProof="0" dirty="0" smtClean="0">
                <a:ln>
                  <a:noFill/>
                </a:ln>
                <a:solidFill>
                  <a:srgbClr val="003399"/>
                </a:solidFill>
                <a:effectLst/>
                <a:uLnTx/>
                <a:uFillTx/>
                <a:latin typeface="+mn-lt"/>
                <a:ea typeface="+mn-ea"/>
                <a:cs typeface="+mn-cs"/>
              </a:rPr>
              <a:t>Person schützen</a:t>
            </a:r>
          </a:p>
        </p:txBody>
      </p:sp>
      <p:pic>
        <p:nvPicPr>
          <p:cNvPr id="20" name="Picture 5"/>
          <p:cNvPicPr>
            <a:picLocks noChangeAspect="1" noChangeArrowheads="1"/>
          </p:cNvPicPr>
          <p:nvPr/>
        </p:nvPicPr>
        <p:blipFill>
          <a:blip r:embed="rId7" cstate="print"/>
          <a:srcRect/>
          <a:stretch>
            <a:fillRect/>
          </a:stretch>
        </p:blipFill>
        <p:spPr bwMode="auto">
          <a:xfrm>
            <a:off x="7164288" y="4365104"/>
            <a:ext cx="1812925" cy="1708150"/>
          </a:xfrm>
          <a:prstGeom prst="rect">
            <a:avLst/>
          </a:prstGeom>
          <a:noFill/>
          <a:ln w="12700">
            <a:noFill/>
            <a:miter lim="800000"/>
            <a:headEnd type="none" w="sm" len="sm"/>
            <a:tailEnd type="none" w="sm" len="sm"/>
          </a:ln>
        </p:spPr>
      </p:pic>
      <p:sp>
        <p:nvSpPr>
          <p:cNvPr id="21" name="ZoneTexte 20"/>
          <p:cNvSpPr txBox="1"/>
          <p:nvPr/>
        </p:nvSpPr>
        <p:spPr>
          <a:xfrm>
            <a:off x="2532330" y="1171242"/>
            <a:ext cx="4536504" cy="4901342"/>
          </a:xfrm>
          <a:prstGeom prst="rect">
            <a:avLst/>
          </a:prstGeom>
          <a:solidFill>
            <a:schemeClr val="bg1"/>
          </a:solidFill>
        </p:spPr>
        <p:txBody>
          <a:bodyPr wrap="square" rtlCol="0">
            <a:spAutoFit/>
          </a:bodyPr>
          <a:lstStyle/>
          <a:p>
            <a:r>
              <a:rPr lang="fr-CH" sz="2000" b="1" dirty="0" smtClean="0">
                <a:solidFill>
                  <a:srgbClr val="FF0000"/>
                </a:solidFill>
                <a:latin typeface="+mn-lt"/>
              </a:rPr>
              <a:t>S</a:t>
            </a:r>
            <a:r>
              <a:rPr lang="fr-CH" sz="2000" dirty="0" smtClean="0">
                <a:solidFill>
                  <a:srgbClr val="003399"/>
                </a:solidFill>
                <a:latin typeface="+mn-lt"/>
              </a:rPr>
              <a:t>ubstitution</a:t>
            </a:r>
          </a:p>
          <a:p>
            <a:r>
              <a:rPr lang="fr-CH" sz="2000" b="1" dirty="0" smtClean="0">
                <a:solidFill>
                  <a:srgbClr val="003399"/>
                </a:solidFill>
                <a:latin typeface="+mn-lt"/>
              </a:rPr>
              <a:t>     Éliminer le danger</a:t>
            </a:r>
            <a:endParaRPr lang="fr-CH" sz="2000" b="1" dirty="0">
              <a:solidFill>
                <a:srgbClr val="003399"/>
              </a:solidFill>
            </a:endParaRPr>
          </a:p>
          <a:p>
            <a:pPr>
              <a:lnSpc>
                <a:spcPts val="2000"/>
              </a:lnSpc>
            </a:pPr>
            <a:endParaRPr lang="fr-CH" sz="2000" dirty="0">
              <a:solidFill>
                <a:srgbClr val="003399"/>
              </a:solidFill>
            </a:endParaRPr>
          </a:p>
          <a:p>
            <a:endParaRPr lang="fr-CH" sz="2000" dirty="0" smtClean="0">
              <a:solidFill>
                <a:srgbClr val="003399"/>
              </a:solidFill>
              <a:latin typeface="+mn-lt"/>
            </a:endParaRPr>
          </a:p>
          <a:p>
            <a:r>
              <a:rPr lang="fr-CH" sz="2000" dirty="0" smtClean="0">
                <a:solidFill>
                  <a:srgbClr val="003399"/>
                </a:solidFill>
                <a:latin typeface="+mn-lt"/>
              </a:rPr>
              <a:t>Mesures </a:t>
            </a:r>
            <a:r>
              <a:rPr lang="fr-CH" sz="2000" b="1" dirty="0" smtClean="0">
                <a:solidFill>
                  <a:srgbClr val="FF0000"/>
                </a:solidFill>
                <a:latin typeface="+mn-lt"/>
              </a:rPr>
              <a:t>T</a:t>
            </a:r>
            <a:r>
              <a:rPr lang="fr-CH" sz="2000" dirty="0" smtClean="0">
                <a:solidFill>
                  <a:srgbClr val="003399"/>
                </a:solidFill>
                <a:latin typeface="+mn-lt"/>
              </a:rPr>
              <a:t>echniques</a:t>
            </a:r>
          </a:p>
          <a:p>
            <a:r>
              <a:rPr lang="fr-CH" sz="2000" b="1" dirty="0" smtClean="0">
                <a:solidFill>
                  <a:srgbClr val="003399"/>
                </a:solidFill>
                <a:latin typeface="+mn-lt"/>
              </a:rPr>
              <a:t>contre les dangers </a:t>
            </a:r>
            <a:r>
              <a:rPr lang="fr-CH" sz="2000" b="1" dirty="0">
                <a:solidFill>
                  <a:srgbClr val="003399"/>
                </a:solidFill>
                <a:latin typeface="+mn-lt"/>
              </a:rPr>
              <a:t>protection </a:t>
            </a:r>
            <a:endParaRPr lang="fr-CH" sz="2000" dirty="0" smtClean="0">
              <a:solidFill>
                <a:srgbClr val="003399"/>
              </a:solidFill>
              <a:latin typeface="+mn-lt"/>
            </a:endParaRPr>
          </a:p>
          <a:p>
            <a:pPr>
              <a:lnSpc>
                <a:spcPct val="150000"/>
              </a:lnSpc>
            </a:pPr>
            <a:endParaRPr lang="fr-CH" sz="2000" dirty="0" smtClean="0">
              <a:solidFill>
                <a:srgbClr val="003399"/>
              </a:solidFill>
              <a:latin typeface="+mn-lt"/>
            </a:endParaRPr>
          </a:p>
          <a:p>
            <a:endParaRPr lang="fr-CH" sz="2000" dirty="0" smtClean="0">
              <a:solidFill>
                <a:srgbClr val="003399"/>
              </a:solidFill>
              <a:latin typeface="+mn-lt"/>
            </a:endParaRPr>
          </a:p>
          <a:p>
            <a:r>
              <a:rPr lang="fr-CH" sz="2000" dirty="0" smtClean="0">
                <a:solidFill>
                  <a:srgbClr val="003399"/>
                </a:solidFill>
                <a:latin typeface="+mn-lt"/>
              </a:rPr>
              <a:t>Mesures </a:t>
            </a:r>
            <a:r>
              <a:rPr lang="fr-CH" sz="2000" b="1" dirty="0" smtClean="0">
                <a:solidFill>
                  <a:srgbClr val="FF0000"/>
                </a:solidFill>
                <a:latin typeface="+mn-lt"/>
              </a:rPr>
              <a:t>O</a:t>
            </a:r>
            <a:r>
              <a:rPr lang="fr-CH" sz="2000" dirty="0" smtClean="0">
                <a:solidFill>
                  <a:srgbClr val="003399"/>
                </a:solidFill>
                <a:latin typeface="+mn-lt"/>
              </a:rPr>
              <a:t>rganisationnelles</a:t>
            </a:r>
          </a:p>
          <a:p>
            <a:r>
              <a:rPr lang="fr-CH" sz="2000" b="1" dirty="0">
                <a:solidFill>
                  <a:srgbClr val="003399"/>
                </a:solidFill>
                <a:latin typeface="+mn-lt"/>
              </a:rPr>
              <a:t> </a:t>
            </a:r>
            <a:r>
              <a:rPr lang="fr-CH" sz="2000" b="1" dirty="0" smtClean="0">
                <a:solidFill>
                  <a:srgbClr val="003399"/>
                </a:solidFill>
                <a:latin typeface="+mn-lt"/>
              </a:rPr>
              <a:t>    Signaler les dangers</a:t>
            </a:r>
            <a:endParaRPr lang="fr-CH" sz="2000" b="1" dirty="0">
              <a:solidFill>
                <a:srgbClr val="003399"/>
              </a:solidFill>
              <a:latin typeface="+mn-lt"/>
            </a:endParaRPr>
          </a:p>
          <a:p>
            <a:endParaRPr lang="fr-CH" sz="2000" b="1" dirty="0" smtClean="0">
              <a:solidFill>
                <a:srgbClr val="003399"/>
              </a:solidFill>
              <a:latin typeface="+mn-lt"/>
            </a:endParaRPr>
          </a:p>
          <a:p>
            <a:pPr>
              <a:lnSpc>
                <a:spcPts val="1900"/>
              </a:lnSpc>
            </a:pPr>
            <a:endParaRPr lang="fr-CH" sz="2000" dirty="0" smtClean="0">
              <a:solidFill>
                <a:srgbClr val="003399"/>
              </a:solidFill>
              <a:latin typeface="+mn-lt"/>
            </a:endParaRPr>
          </a:p>
          <a:p>
            <a:r>
              <a:rPr lang="fr-CH" sz="2000" dirty="0" smtClean="0">
                <a:solidFill>
                  <a:srgbClr val="003399"/>
                </a:solidFill>
                <a:latin typeface="+mn-lt"/>
              </a:rPr>
              <a:t>Mesures </a:t>
            </a:r>
            <a:r>
              <a:rPr lang="fr-CH" sz="2000" b="1" dirty="0" smtClean="0">
                <a:solidFill>
                  <a:srgbClr val="FF0000"/>
                </a:solidFill>
                <a:latin typeface="+mn-lt"/>
              </a:rPr>
              <a:t>P</a:t>
            </a:r>
            <a:r>
              <a:rPr lang="fr-CH" sz="2000" dirty="0" smtClean="0">
                <a:solidFill>
                  <a:srgbClr val="003399"/>
                </a:solidFill>
                <a:latin typeface="+mn-lt"/>
              </a:rPr>
              <a:t>ersonnelles</a:t>
            </a:r>
          </a:p>
          <a:p>
            <a:r>
              <a:rPr lang="fr-CH" sz="2000" b="1" dirty="0" smtClean="0">
                <a:solidFill>
                  <a:srgbClr val="003399"/>
                </a:solidFill>
                <a:latin typeface="+mn-lt"/>
              </a:rPr>
              <a:t>     Protéger les personnes</a:t>
            </a:r>
          </a:p>
          <a:p>
            <a:endParaRPr lang="fr-CH" sz="2000" b="1" dirty="0" smtClean="0">
              <a:solidFill>
                <a:srgbClr val="0041C4"/>
              </a:solidFill>
              <a:latin typeface="+mn-lt"/>
            </a:endParaRPr>
          </a:p>
        </p:txBody>
      </p:sp>
    </p:spTree>
    <p:extLst>
      <p:ext uri="{BB962C8B-B14F-4D97-AF65-F5344CB8AC3E}">
        <p14:creationId xmlns:p14="http://schemas.microsoft.com/office/powerpoint/2010/main" val="1359007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CH" dirty="0" smtClean="0"/>
              <a:t>Planification des mesures</a:t>
            </a:r>
            <a:endParaRPr lang="fr-CH" dirty="0"/>
          </a:p>
        </p:txBody>
      </p:sp>
      <p:pic>
        <p:nvPicPr>
          <p:cNvPr id="3" name="Grafik 2"/>
          <p:cNvPicPr>
            <a:picLocks noChangeAspect="1"/>
          </p:cNvPicPr>
          <p:nvPr/>
        </p:nvPicPr>
        <p:blipFill rotWithShape="1">
          <a:blip r:embed="rId2"/>
          <a:srcRect l="406" t="1130" r="1257" b="7664"/>
          <a:stretch/>
        </p:blipFill>
        <p:spPr>
          <a:xfrm>
            <a:off x="220881" y="836712"/>
            <a:ext cx="8549838" cy="532859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01666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smtClean="0"/>
              <a:t>Vos </a:t>
            </a:r>
            <a:r>
              <a:rPr lang="fr-CH" dirty="0" smtClean="0"/>
              <a:t>tâches</a:t>
            </a:r>
            <a:endParaRPr lang="fr-CH" dirty="0"/>
          </a:p>
        </p:txBody>
      </p:sp>
      <p:sp>
        <p:nvSpPr>
          <p:cNvPr id="3" name="Inhaltsplatzhalter 2"/>
          <p:cNvSpPr>
            <a:spLocks noGrp="1"/>
          </p:cNvSpPr>
          <p:nvPr>
            <p:ph idx="1"/>
          </p:nvPr>
        </p:nvSpPr>
        <p:spPr/>
        <p:txBody>
          <a:bodyPr/>
          <a:lstStyle/>
          <a:p>
            <a:pPr lvl="0"/>
            <a:r>
              <a:rPr lang="fr-CH" dirty="0"/>
              <a:t>Si un événement indésirable survient en cours d'année dans le domaine de la sécurité et de la protection de la santé au travail, qui nécessite des mesures de protection, planifiez et programmez immédiatement les mesures appropriées.</a:t>
            </a:r>
            <a:endParaRPr lang="de-CH" dirty="0" smtClean="0"/>
          </a:p>
          <a:p>
            <a:pPr lvl="0"/>
            <a:endParaRPr lang="de-CH" dirty="0"/>
          </a:p>
          <a:p>
            <a:pPr lvl="0"/>
            <a:r>
              <a:rPr lang="fr-CH" dirty="0"/>
              <a:t>C</a:t>
            </a:r>
            <a:r>
              <a:rPr lang="fr-CH" dirty="0" smtClean="0"/>
              <a:t>onsignez </a:t>
            </a:r>
            <a:r>
              <a:rPr lang="fr-CH" dirty="0"/>
              <a:t>par écrit les mesures prises </a:t>
            </a:r>
            <a:r>
              <a:rPr lang="fr-CH" dirty="0" smtClean="0"/>
              <a:t>chaque </a:t>
            </a:r>
            <a:r>
              <a:rPr lang="fr-CH" dirty="0"/>
              <a:t>année </a:t>
            </a:r>
            <a:r>
              <a:rPr lang="fr-CH" dirty="0" smtClean="0"/>
              <a:t>dans </a:t>
            </a:r>
            <a:r>
              <a:rPr lang="fr-CH" dirty="0"/>
              <a:t>le </a:t>
            </a:r>
            <a:r>
              <a:rPr lang="fr-CH" dirty="0" smtClean="0"/>
              <a:t>«journal de mise en œuvre».</a:t>
            </a:r>
            <a:endParaRPr lang="de-CH" dirty="0" smtClean="0"/>
          </a:p>
          <a:p>
            <a:pPr marL="0" indent="0">
              <a:buNone/>
            </a:pPr>
            <a:endParaRPr lang="de-CH" dirty="0"/>
          </a:p>
        </p:txBody>
      </p:sp>
    </p:spTree>
    <p:extLst>
      <p:ext uri="{BB962C8B-B14F-4D97-AF65-F5344CB8AC3E}">
        <p14:creationId xmlns:p14="http://schemas.microsoft.com/office/powerpoint/2010/main" val="67995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err="1" smtClean="0"/>
              <a:t>Prochaines</a:t>
            </a:r>
            <a:r>
              <a:rPr lang="de-CH" dirty="0" smtClean="0"/>
              <a:t> </a:t>
            </a:r>
            <a:r>
              <a:rPr lang="de-CH" dirty="0" err="1" smtClean="0"/>
              <a:t>étapes</a:t>
            </a:r>
            <a:endParaRPr lang="de-CH" dirty="0"/>
          </a:p>
        </p:txBody>
      </p:sp>
      <p:sp>
        <p:nvSpPr>
          <p:cNvPr id="3" name="Inhaltsplatzhalter 2"/>
          <p:cNvSpPr>
            <a:spLocks noGrp="1"/>
          </p:cNvSpPr>
          <p:nvPr>
            <p:ph idx="1"/>
          </p:nvPr>
        </p:nvSpPr>
        <p:spPr/>
        <p:txBody>
          <a:bodyPr/>
          <a:lstStyle/>
          <a:p>
            <a:r>
              <a:rPr lang="fr-CH" dirty="0" smtClean="0"/>
              <a:t>Table des matières pour l'identification des dangers</a:t>
            </a:r>
          </a:p>
          <a:p>
            <a:pPr lvl="1"/>
            <a:r>
              <a:rPr lang="fr-CH" dirty="0" smtClean="0"/>
              <a:t>Enlever les modules qui ne sont pas pertinents</a:t>
            </a:r>
          </a:p>
          <a:p>
            <a:pPr marL="903288" indent="0">
              <a:buNone/>
            </a:pPr>
            <a:endParaRPr lang="fr-CH" dirty="0" smtClean="0"/>
          </a:p>
          <a:p>
            <a:r>
              <a:rPr lang="fr-CH" dirty="0" smtClean="0"/>
              <a:t>Travail de groupe à quatre postes, en tournus </a:t>
            </a:r>
          </a:p>
          <a:p>
            <a:pPr lvl="1"/>
            <a:r>
              <a:rPr lang="fr-CH" dirty="0" smtClean="0">
                <a:ea typeface="+mn-ea"/>
                <a:cs typeface="+mn-cs"/>
              </a:rPr>
              <a:t>Bureau</a:t>
            </a:r>
            <a:endParaRPr lang="fr-CH" dirty="0">
              <a:ea typeface="+mn-ea"/>
              <a:cs typeface="+mn-cs"/>
            </a:endParaRPr>
          </a:p>
          <a:p>
            <a:pPr lvl="1"/>
            <a:r>
              <a:rPr lang="fr-CH" dirty="0">
                <a:ea typeface="+mn-ea"/>
                <a:cs typeface="+mn-cs"/>
              </a:rPr>
              <a:t>Bâtiment</a:t>
            </a:r>
          </a:p>
          <a:p>
            <a:pPr lvl="1"/>
            <a:r>
              <a:rPr lang="fr-CH" dirty="0">
                <a:ea typeface="+mn-ea"/>
                <a:cs typeface="+mn-cs"/>
              </a:rPr>
              <a:t>Urgence</a:t>
            </a:r>
          </a:p>
          <a:p>
            <a:pPr lvl="1"/>
            <a:r>
              <a:rPr lang="fr-CH" dirty="0">
                <a:ea typeface="+mn-ea"/>
                <a:cs typeface="+mn-cs"/>
              </a:rPr>
              <a:t>Réception/guichet</a:t>
            </a:r>
          </a:p>
        </p:txBody>
      </p:sp>
    </p:spTree>
    <p:extLst>
      <p:ext uri="{BB962C8B-B14F-4D97-AF65-F5344CB8AC3E}">
        <p14:creationId xmlns:p14="http://schemas.microsoft.com/office/powerpoint/2010/main" val="2619425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Structure du manuel</a:t>
            </a:r>
            <a:endParaRPr lang="fr-FR" dirty="0"/>
          </a:p>
        </p:txBody>
      </p:sp>
      <p:sp>
        <p:nvSpPr>
          <p:cNvPr id="3" name="Inhaltsplatzhalter 2"/>
          <p:cNvSpPr>
            <a:spLocks noGrp="1"/>
          </p:cNvSpPr>
          <p:nvPr>
            <p:ph idx="1"/>
          </p:nvPr>
        </p:nvSpPr>
        <p:spPr>
          <a:xfrm>
            <a:off x="381000" y="764704"/>
            <a:ext cx="8511480" cy="5334000"/>
          </a:xfrm>
        </p:spPr>
        <p:txBody>
          <a:bodyPr/>
          <a:lstStyle/>
          <a:p>
            <a:pPr defTabSz="598488">
              <a:tabLst>
                <a:tab pos="2151063" algn="l"/>
              </a:tabLst>
            </a:pPr>
            <a:r>
              <a:rPr lang="fr-FR" dirty="0" smtClean="0"/>
              <a:t>Chapitre  1 :	Lignes directrices, objectifs de sécurité</a:t>
            </a:r>
          </a:p>
          <a:p>
            <a:pPr defTabSz="598488">
              <a:tabLst>
                <a:tab pos="2151063" algn="l"/>
              </a:tabLst>
            </a:pPr>
            <a:r>
              <a:rPr lang="fr-FR" dirty="0" smtClean="0"/>
              <a:t>Chapitre  2 </a:t>
            </a:r>
            <a:r>
              <a:rPr lang="fr-FR" dirty="0"/>
              <a:t>: </a:t>
            </a:r>
            <a:r>
              <a:rPr lang="fr-FR" dirty="0" smtClean="0"/>
              <a:t>	Organisation de la sécurité</a:t>
            </a:r>
          </a:p>
          <a:p>
            <a:pPr defTabSz="598488">
              <a:tabLst>
                <a:tab pos="2151063" algn="l"/>
              </a:tabLst>
            </a:pPr>
            <a:r>
              <a:rPr lang="fr-FR" dirty="0"/>
              <a:t>Chapitre  </a:t>
            </a:r>
            <a:r>
              <a:rPr lang="fr-FR" dirty="0" smtClean="0"/>
              <a:t>3 </a:t>
            </a:r>
            <a:r>
              <a:rPr lang="fr-FR" dirty="0"/>
              <a:t>: </a:t>
            </a:r>
            <a:r>
              <a:rPr lang="fr-FR" dirty="0" smtClean="0"/>
              <a:t>	Formation, instruction, information</a:t>
            </a:r>
          </a:p>
          <a:p>
            <a:pPr defTabSz="598488">
              <a:tabLst>
                <a:tab pos="2151063" algn="l"/>
              </a:tabLst>
            </a:pPr>
            <a:r>
              <a:rPr lang="fr-FR" dirty="0"/>
              <a:t>Chapitre  </a:t>
            </a:r>
            <a:r>
              <a:rPr lang="fr-FR" dirty="0" smtClean="0"/>
              <a:t>4 </a:t>
            </a:r>
            <a:r>
              <a:rPr lang="fr-FR" dirty="0"/>
              <a:t>: </a:t>
            </a:r>
            <a:r>
              <a:rPr lang="fr-FR" dirty="0" smtClean="0"/>
              <a:t>	Règles de sécurité</a:t>
            </a:r>
          </a:p>
          <a:p>
            <a:pPr defTabSz="598488">
              <a:tabLst>
                <a:tab pos="2151063" algn="l"/>
              </a:tabLst>
            </a:pPr>
            <a:r>
              <a:rPr lang="fr-FR" dirty="0" smtClean="0">
                <a:solidFill>
                  <a:srgbClr val="FF0000"/>
                </a:solidFill>
              </a:rPr>
              <a:t>Chapitre  5 :	Détermination des dangers, évaluation des risques</a:t>
            </a:r>
          </a:p>
          <a:p>
            <a:pPr defTabSz="598488">
              <a:tabLst>
                <a:tab pos="2151063" algn="l"/>
              </a:tabLst>
            </a:pPr>
            <a:r>
              <a:rPr lang="fr-FR" dirty="0" smtClean="0">
                <a:solidFill>
                  <a:srgbClr val="FF0000"/>
                </a:solidFill>
              </a:rPr>
              <a:t>Chapitre  6 :	Planification et réalisation des mesures</a:t>
            </a:r>
          </a:p>
          <a:p>
            <a:pPr defTabSz="598488">
              <a:tabLst>
                <a:tab pos="2151063" algn="l"/>
              </a:tabLst>
            </a:pPr>
            <a:r>
              <a:rPr lang="fr-FR" dirty="0"/>
              <a:t>Chapitre  </a:t>
            </a:r>
            <a:r>
              <a:rPr lang="fr-FR" dirty="0" smtClean="0"/>
              <a:t>7 </a:t>
            </a:r>
            <a:r>
              <a:rPr lang="fr-FR" dirty="0"/>
              <a:t>: </a:t>
            </a:r>
            <a:r>
              <a:rPr lang="fr-FR" dirty="0" smtClean="0"/>
              <a:t>	Organisation des secours</a:t>
            </a:r>
          </a:p>
          <a:p>
            <a:pPr defTabSz="598488">
              <a:tabLst>
                <a:tab pos="2151063" algn="l"/>
              </a:tabLst>
            </a:pPr>
            <a:r>
              <a:rPr lang="fr-FR" dirty="0"/>
              <a:t>Chapitre  </a:t>
            </a:r>
            <a:r>
              <a:rPr lang="fr-FR" dirty="0" smtClean="0"/>
              <a:t>8 </a:t>
            </a:r>
            <a:r>
              <a:rPr lang="fr-FR" dirty="0"/>
              <a:t>: </a:t>
            </a:r>
            <a:r>
              <a:rPr lang="fr-FR" dirty="0" smtClean="0"/>
              <a:t>	Participation</a:t>
            </a:r>
          </a:p>
          <a:p>
            <a:pPr defTabSz="598488">
              <a:tabLst>
                <a:tab pos="1792288" algn="l"/>
                <a:tab pos="2151063" algn="l"/>
              </a:tabLst>
            </a:pPr>
            <a:r>
              <a:rPr lang="fr-FR" dirty="0" smtClean="0"/>
              <a:t>Chapitre  9 :	Protection de la santé</a:t>
            </a:r>
          </a:p>
          <a:p>
            <a:pPr defTabSz="598488">
              <a:tabLst>
                <a:tab pos="2151063" algn="l"/>
              </a:tabLst>
            </a:pPr>
            <a:r>
              <a:rPr lang="fr-FR" dirty="0"/>
              <a:t>Chapitre </a:t>
            </a:r>
            <a:r>
              <a:rPr lang="fr-FR" dirty="0" smtClean="0"/>
              <a:t>10 </a:t>
            </a:r>
            <a:r>
              <a:rPr lang="fr-FR" dirty="0"/>
              <a:t>: </a:t>
            </a:r>
            <a:r>
              <a:rPr lang="fr-FR" dirty="0" smtClean="0"/>
              <a:t>	Contrôle, audit</a:t>
            </a:r>
          </a:p>
          <a:p>
            <a:endParaRPr lang="fr-FR" dirty="0"/>
          </a:p>
        </p:txBody>
      </p:sp>
    </p:spTree>
    <p:extLst>
      <p:ext uri="{BB962C8B-B14F-4D97-AF65-F5344CB8AC3E}">
        <p14:creationId xmlns:p14="http://schemas.microsoft.com/office/powerpoint/2010/main" val="3344001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Manuel : détermination des dangers</a:t>
            </a:r>
            <a:endParaRPr lang="fr-FR" dirty="0"/>
          </a:p>
        </p:txBody>
      </p:sp>
      <p:sp>
        <p:nvSpPr>
          <p:cNvPr id="3" name="Inhaltsplatzhalter 2"/>
          <p:cNvSpPr>
            <a:spLocks noGrp="1"/>
          </p:cNvSpPr>
          <p:nvPr>
            <p:ph idx="1"/>
          </p:nvPr>
        </p:nvSpPr>
        <p:spPr/>
        <p:txBody>
          <a:bodyPr/>
          <a:lstStyle/>
          <a:p>
            <a:r>
              <a:rPr lang="fr-FR" dirty="0" smtClean="0"/>
              <a:t>Pourquoi déterminer les dangers et évaluer les risques ?</a:t>
            </a:r>
          </a:p>
          <a:p>
            <a:pPr lvl="1"/>
            <a:r>
              <a:rPr lang="fr-FR" dirty="0" smtClean="0"/>
              <a:t>Les risques d’accident et les atteintes à la santé ne peuvent être réduits, voire éliminés, que lorsqu’ils sont connus. À cet effet, leur détermination et leur évaluation systématiques sont impératives</a:t>
            </a:r>
          </a:p>
          <a:p>
            <a:pPr marL="457200" lvl="1" indent="0">
              <a:buNone/>
            </a:pPr>
            <a:endParaRPr lang="fr-FR" dirty="0" smtClean="0"/>
          </a:p>
          <a:p>
            <a:pPr lvl="1"/>
            <a:endParaRPr lang="fr-FR" dirty="0" smtClean="0"/>
          </a:p>
          <a:p>
            <a:r>
              <a:rPr lang="fr-FR" dirty="0" smtClean="0"/>
              <a:t>Trois manière de procéder sont possibles :</a:t>
            </a:r>
          </a:p>
          <a:p>
            <a:pPr lvl="1"/>
            <a:r>
              <a:rPr lang="fr-FR" dirty="0" smtClean="0"/>
              <a:t>des spécialistes MSST dans l’entreprise, qui déterminent les dangers et en déduisent les mesures de protection nécessaires</a:t>
            </a:r>
          </a:p>
          <a:p>
            <a:pPr lvl="1"/>
            <a:r>
              <a:rPr lang="fr-FR" dirty="0"/>
              <a:t>r</a:t>
            </a:r>
            <a:r>
              <a:rPr lang="fr-FR" dirty="0" smtClean="0"/>
              <a:t>ecours à des spécialistes MSST externes</a:t>
            </a:r>
          </a:p>
          <a:p>
            <a:pPr lvl="1"/>
            <a:r>
              <a:rPr lang="fr-FR" dirty="0" smtClean="0"/>
              <a:t>mise </a:t>
            </a:r>
            <a:r>
              <a:rPr lang="fr-FR" dirty="0"/>
              <a:t>en œuvre des moyens et des ressources élaborés par des </a:t>
            </a:r>
            <a:r>
              <a:rPr lang="fr-FR" dirty="0" smtClean="0"/>
              <a:t>spécialistes MSST</a:t>
            </a:r>
          </a:p>
          <a:p>
            <a:endParaRPr lang="fr-FR" dirty="0" smtClean="0"/>
          </a:p>
          <a:p>
            <a:endParaRPr lang="fr-FR" dirty="0"/>
          </a:p>
        </p:txBody>
      </p:sp>
    </p:spTree>
    <p:extLst>
      <p:ext uri="{BB962C8B-B14F-4D97-AF65-F5344CB8AC3E}">
        <p14:creationId xmlns:p14="http://schemas.microsoft.com/office/powerpoint/2010/main" val="2434496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Évaluation des risques</a:t>
            </a:r>
            <a:endParaRPr lang="fr-FR" dirty="0"/>
          </a:p>
        </p:txBody>
      </p:sp>
      <p:sp>
        <p:nvSpPr>
          <p:cNvPr id="3" name="Inhaltsplatzhalter 2"/>
          <p:cNvSpPr>
            <a:spLocks noGrp="1"/>
          </p:cNvSpPr>
          <p:nvPr>
            <p:ph idx="1"/>
          </p:nvPr>
        </p:nvSpPr>
        <p:spPr/>
        <p:txBody>
          <a:bodyPr/>
          <a:lstStyle/>
          <a:p>
            <a:r>
              <a:rPr lang="fr-FR" dirty="0" smtClean="0"/>
              <a:t>Pourquoi en avons-nous besoin ?</a:t>
            </a:r>
          </a:p>
          <a:p>
            <a:pPr lvl="1"/>
            <a:r>
              <a:rPr lang="fr-FR" dirty="0"/>
              <a:t>Détermination des dangers</a:t>
            </a:r>
            <a:br>
              <a:rPr lang="fr-FR" dirty="0"/>
            </a:br>
            <a:r>
              <a:rPr lang="fr-FR" dirty="0"/>
              <a:t>dans l’entreprise</a:t>
            </a:r>
          </a:p>
          <a:p>
            <a:pPr marL="0" indent="0">
              <a:buNone/>
            </a:pPr>
            <a:endParaRPr lang="fr-FR" dirty="0" smtClean="0"/>
          </a:p>
          <a:p>
            <a:r>
              <a:rPr lang="fr-FR" dirty="0" smtClean="0"/>
              <a:t>Dernière version</a:t>
            </a:r>
          </a:p>
          <a:p>
            <a:pPr lvl="1"/>
            <a:r>
              <a:rPr lang="fr-FR" dirty="0" smtClean="0"/>
              <a:t>28 mai 2013</a:t>
            </a:r>
          </a:p>
          <a:p>
            <a:endParaRPr lang="fr-FR" dirty="0" smtClean="0"/>
          </a:p>
          <a:p>
            <a:r>
              <a:rPr lang="fr-FR" dirty="0" smtClean="0"/>
              <a:t>Actualisation</a:t>
            </a:r>
          </a:p>
          <a:p>
            <a:pPr lvl="1"/>
            <a:r>
              <a:rPr lang="fr-FR" dirty="0" smtClean="0"/>
              <a:t>pour </a:t>
            </a:r>
            <a:r>
              <a:rPr lang="fr-FR" dirty="0" err="1" smtClean="0"/>
              <a:t>re</a:t>
            </a:r>
            <a:r>
              <a:rPr lang="fr-FR" dirty="0" smtClean="0"/>
              <a:t>-certification</a:t>
            </a:r>
          </a:p>
          <a:p>
            <a:pPr lvl="1"/>
            <a:r>
              <a:rPr lang="fr-FR" dirty="0" smtClean="0"/>
              <a:t>tous les 5 ans</a:t>
            </a:r>
          </a:p>
          <a:p>
            <a:endParaRPr lang="fr-FR" dirty="0"/>
          </a:p>
        </p:txBody>
      </p:sp>
      <p:pic>
        <p:nvPicPr>
          <p:cNvPr id="4" name="Grafik 3"/>
          <p:cNvPicPr>
            <a:picLocks noChangeAspect="1"/>
          </p:cNvPicPr>
          <p:nvPr/>
        </p:nvPicPr>
        <p:blipFill>
          <a:blip r:embed="rId2"/>
          <a:stretch>
            <a:fillRect/>
          </a:stretch>
        </p:blipFill>
        <p:spPr>
          <a:xfrm>
            <a:off x="4932040" y="1169762"/>
            <a:ext cx="3501512" cy="4947144"/>
          </a:xfrm>
          <a:prstGeom prst="rect">
            <a:avLst/>
          </a:prstGeom>
        </p:spPr>
      </p:pic>
    </p:spTree>
    <p:extLst>
      <p:ext uri="{BB962C8B-B14F-4D97-AF65-F5344CB8AC3E}">
        <p14:creationId xmlns:p14="http://schemas.microsoft.com/office/powerpoint/2010/main" val="724140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Processus considérés</a:t>
            </a:r>
            <a:endParaRPr lang="fr-FR" dirty="0"/>
          </a:p>
        </p:txBody>
      </p:sp>
      <p:sp>
        <p:nvSpPr>
          <p:cNvPr id="3" name="Inhaltsplatzhalter 2"/>
          <p:cNvSpPr>
            <a:spLocks noGrp="1"/>
          </p:cNvSpPr>
          <p:nvPr>
            <p:ph sz="half" idx="1"/>
          </p:nvPr>
        </p:nvSpPr>
        <p:spPr>
          <a:xfrm>
            <a:off x="404618" y="657128"/>
            <a:ext cx="4205481" cy="5334000"/>
          </a:xfrm>
        </p:spPr>
        <p:txBody>
          <a:bodyPr/>
          <a:lstStyle/>
          <a:p>
            <a:pPr marL="93663" indent="-93663"/>
            <a:r>
              <a:rPr lang="fr-FR" sz="1600" u="sng" dirty="0" smtClean="0"/>
              <a:t>Bureau</a:t>
            </a:r>
          </a:p>
          <a:p>
            <a:pPr marL="93663" lvl="1" indent="0"/>
            <a:r>
              <a:rPr lang="fr-FR" sz="1600" dirty="0" smtClean="0"/>
              <a:t>Travail à l’écran, de bureau (</a:t>
            </a:r>
            <a:r>
              <a:rPr lang="fr-FR" sz="1600" dirty="0" err="1" smtClean="0"/>
              <a:t>gén</a:t>
            </a:r>
            <a:r>
              <a:rPr lang="fr-FR" sz="1600" dirty="0" smtClean="0"/>
              <a:t>.)</a:t>
            </a:r>
          </a:p>
          <a:p>
            <a:pPr marL="93663" lvl="1" indent="0"/>
            <a:r>
              <a:rPr lang="fr-FR" sz="1600" dirty="0" smtClean="0"/>
              <a:t>Archivage /bibliothèque</a:t>
            </a:r>
          </a:p>
          <a:p>
            <a:pPr marL="93663" indent="-93663"/>
            <a:r>
              <a:rPr lang="fr-FR" sz="1600" u="sng" dirty="0" smtClean="0"/>
              <a:t> </a:t>
            </a:r>
            <a:r>
              <a:rPr lang="fr-FR" sz="1600" u="sng" dirty="0"/>
              <a:t>B</a:t>
            </a:r>
            <a:r>
              <a:rPr lang="fr-FR" sz="1600" u="sng" dirty="0" smtClean="0"/>
              <a:t>âtiment</a:t>
            </a:r>
          </a:p>
          <a:p>
            <a:pPr marL="176213" lvl="1" indent="-82550"/>
            <a:r>
              <a:rPr lang="fr-FR" sz="1600" dirty="0"/>
              <a:t>Circuler et rester sur place ; voies</a:t>
            </a:r>
            <a:br>
              <a:rPr lang="fr-FR" sz="1600" dirty="0"/>
            </a:br>
            <a:r>
              <a:rPr lang="fr-FR" sz="1600" dirty="0"/>
              <a:t>de circulation, portes et fenêtres</a:t>
            </a:r>
          </a:p>
          <a:p>
            <a:pPr marL="176213" lvl="1" indent="-82550"/>
            <a:r>
              <a:rPr lang="fr-FR" sz="1600" dirty="0"/>
              <a:t>Installations électriques</a:t>
            </a:r>
          </a:p>
          <a:p>
            <a:pPr marL="93663" lvl="1" indent="-93663"/>
            <a:r>
              <a:rPr lang="fr-FR" sz="1600" dirty="0" smtClean="0"/>
              <a:t>Issues de secours et alarmes</a:t>
            </a:r>
          </a:p>
          <a:p>
            <a:pPr marL="93663" indent="-93663"/>
            <a:r>
              <a:rPr lang="fr-FR" sz="1600" u="sng" dirty="0" smtClean="0"/>
              <a:t> Logistique de l’entreprise</a:t>
            </a:r>
          </a:p>
          <a:p>
            <a:pPr marL="93663" lvl="1" indent="0"/>
            <a:r>
              <a:rPr lang="fr-FR" sz="1600" dirty="0" smtClean="0"/>
              <a:t>Charger, décharger des véhicules</a:t>
            </a:r>
          </a:p>
          <a:p>
            <a:pPr marL="93663" lvl="1" indent="0"/>
            <a:r>
              <a:rPr lang="fr-FR" sz="1600" dirty="0" smtClean="0"/>
              <a:t>Manipulation manuelle de charges  </a:t>
            </a:r>
          </a:p>
          <a:p>
            <a:pPr marL="93663" lvl="1" indent="0"/>
            <a:r>
              <a:rPr lang="fr-FR" sz="1600" dirty="0" smtClean="0"/>
              <a:t>Entreposage dans rayonnages</a:t>
            </a:r>
          </a:p>
          <a:p>
            <a:pPr marL="93663" lvl="1" indent="0"/>
            <a:r>
              <a:rPr lang="fr-FR" sz="1600" dirty="0" smtClean="0"/>
              <a:t>Transport dans l’entreprise</a:t>
            </a:r>
          </a:p>
          <a:p>
            <a:pPr marL="93663" indent="-93663"/>
            <a:r>
              <a:rPr lang="fr-FR" sz="1600" u="sng" dirty="0" smtClean="0"/>
              <a:t> Service / entretien</a:t>
            </a:r>
          </a:p>
          <a:p>
            <a:pPr marL="176213" lvl="1" indent="-82550"/>
            <a:r>
              <a:rPr lang="fr-FR" sz="1600" dirty="0" smtClean="0"/>
              <a:t>Élimination des déchets : </a:t>
            </a:r>
            <a:r>
              <a:rPr lang="fr-FR" sz="1600" dirty="0" err="1" smtClean="0"/>
              <a:t>déchique-teuse</a:t>
            </a:r>
            <a:r>
              <a:rPr lang="fr-FR" sz="1600" dirty="0" smtClean="0"/>
              <a:t>, compacteur de déchets et carton</a:t>
            </a:r>
          </a:p>
          <a:p>
            <a:pPr marL="176213" lvl="1" indent="-82550"/>
            <a:r>
              <a:rPr lang="fr-FR" sz="1600" dirty="0" smtClean="0"/>
              <a:t>Travaux de nettoyage </a:t>
            </a:r>
          </a:p>
          <a:p>
            <a:pPr marL="176213" lvl="1" indent="-82550"/>
            <a:r>
              <a:rPr lang="fr-FR" sz="1600" dirty="0" smtClean="0"/>
              <a:t>Travaux d’entretien et réparations</a:t>
            </a:r>
          </a:p>
          <a:p>
            <a:pPr marL="176213" lvl="1" indent="-82550"/>
            <a:r>
              <a:rPr lang="fr-FR" sz="1600" dirty="0" smtClean="0"/>
              <a:t>Travaux à l’extérieur (espaces verts, service d’hiver)</a:t>
            </a:r>
          </a:p>
          <a:p>
            <a:endParaRPr lang="fr-FR" sz="1600" dirty="0" smtClean="0"/>
          </a:p>
          <a:p>
            <a:endParaRPr lang="fr-FR" sz="1600" dirty="0" smtClean="0"/>
          </a:p>
          <a:p>
            <a:endParaRPr lang="fr-FR" sz="1600" dirty="0"/>
          </a:p>
        </p:txBody>
      </p:sp>
      <p:sp>
        <p:nvSpPr>
          <p:cNvPr id="4" name="Inhaltsplatzhalter 3"/>
          <p:cNvSpPr>
            <a:spLocks noGrp="1"/>
          </p:cNvSpPr>
          <p:nvPr>
            <p:ph sz="half" idx="13"/>
          </p:nvPr>
        </p:nvSpPr>
        <p:spPr>
          <a:xfrm>
            <a:off x="4610100" y="686726"/>
            <a:ext cx="4076700" cy="5334000"/>
          </a:xfrm>
        </p:spPr>
        <p:txBody>
          <a:bodyPr/>
          <a:lstStyle/>
          <a:p>
            <a:pPr marL="182563" indent="-182563"/>
            <a:r>
              <a:rPr lang="fr-FR" sz="1600" dirty="0" smtClean="0"/>
              <a:t> </a:t>
            </a:r>
            <a:r>
              <a:rPr lang="fr-FR" sz="1600" u="sng" dirty="0" smtClean="0"/>
              <a:t>Contact avec public / service externe</a:t>
            </a:r>
          </a:p>
          <a:p>
            <a:pPr marL="355600" lvl="1"/>
            <a:r>
              <a:rPr lang="fr-FR" sz="1600" dirty="0" smtClean="0"/>
              <a:t>Contact avec le public </a:t>
            </a:r>
          </a:p>
          <a:p>
            <a:pPr marL="355600" lvl="1"/>
            <a:r>
              <a:rPr lang="fr-FR" sz="1600" dirty="0" smtClean="0"/>
              <a:t>Travail au guichet (caisse chômage)</a:t>
            </a:r>
          </a:p>
          <a:p>
            <a:pPr marL="355600" lvl="1"/>
            <a:r>
              <a:rPr lang="fr-FR" sz="1600" dirty="0"/>
              <a:t>Circulation, visites </a:t>
            </a:r>
            <a:r>
              <a:rPr lang="fr-FR" sz="1600" dirty="0" smtClean="0"/>
              <a:t>d’entreprise</a:t>
            </a:r>
          </a:p>
          <a:p>
            <a:pPr marL="355600" lvl="1"/>
            <a:r>
              <a:rPr lang="fr-FR" sz="1600" dirty="0" smtClean="0"/>
              <a:t>Séances à l’extérieur, assemblées</a:t>
            </a:r>
          </a:p>
          <a:p>
            <a:pPr marL="355600" lvl="1"/>
            <a:r>
              <a:rPr lang="fr-FR" sz="1600" dirty="0" smtClean="0"/>
              <a:t>Actions de protestation, manifs </a:t>
            </a:r>
          </a:p>
          <a:p>
            <a:pPr marL="182563" indent="-182563"/>
            <a:r>
              <a:rPr lang="fr-FR" sz="1600" dirty="0" smtClean="0"/>
              <a:t> </a:t>
            </a:r>
            <a:r>
              <a:rPr lang="fr-FR" sz="1600" u="sng" dirty="0"/>
              <a:t>C</a:t>
            </a:r>
            <a:r>
              <a:rPr lang="fr-FR" sz="1600" u="sng" dirty="0" smtClean="0"/>
              <a:t>antine (cuisine, service)</a:t>
            </a:r>
          </a:p>
          <a:p>
            <a:pPr marL="182563" indent="-182563"/>
            <a:r>
              <a:rPr lang="fr-FR" sz="1600" dirty="0" smtClean="0"/>
              <a:t> </a:t>
            </a:r>
            <a:r>
              <a:rPr lang="fr-FR" sz="1600" u="sng" dirty="0" smtClean="0"/>
              <a:t>Reproduction / expédition</a:t>
            </a:r>
          </a:p>
          <a:p>
            <a:pPr marL="355600" lvl="1"/>
            <a:r>
              <a:rPr lang="fr-FR" sz="1600" dirty="0" smtClean="0"/>
              <a:t>Machine à copier, plier, couper</a:t>
            </a:r>
          </a:p>
          <a:p>
            <a:pPr marL="355600" lvl="1"/>
            <a:r>
              <a:rPr lang="fr-FR" sz="1600" dirty="0" smtClean="0"/>
              <a:t>Assemblage d’imprimés</a:t>
            </a:r>
          </a:p>
          <a:p>
            <a:pPr marL="355600" lvl="1"/>
            <a:r>
              <a:rPr lang="fr-FR" sz="1600" dirty="0" smtClean="0"/>
              <a:t>Machine d’emballage, pour paquets</a:t>
            </a:r>
          </a:p>
          <a:p>
            <a:pPr marL="355600" lvl="1"/>
            <a:r>
              <a:rPr lang="fr-FR" sz="1600" dirty="0" smtClean="0"/>
              <a:t>Poste interne</a:t>
            </a:r>
          </a:p>
          <a:p>
            <a:r>
              <a:rPr lang="fr-FR" sz="1600" u="sng" dirty="0" smtClean="0"/>
              <a:t>Risques généraux et domaine de l’organisation du travail</a:t>
            </a:r>
          </a:p>
          <a:p>
            <a:pPr marL="355600" lvl="1"/>
            <a:r>
              <a:rPr lang="fr-FR" sz="1600" dirty="0" smtClean="0"/>
              <a:t>Facteurs environnementaux</a:t>
            </a:r>
          </a:p>
          <a:p>
            <a:pPr marL="355600" lvl="1"/>
            <a:r>
              <a:rPr lang="fr-FR" sz="1600" dirty="0" smtClean="0"/>
              <a:t>Organisation du travail</a:t>
            </a:r>
          </a:p>
          <a:p>
            <a:pPr marL="355600" lvl="1"/>
            <a:r>
              <a:rPr lang="fr-FR" sz="1600" dirty="0" smtClean="0"/>
              <a:t>Prévention des urgences</a:t>
            </a:r>
          </a:p>
          <a:p>
            <a:pPr marL="355600" lvl="1"/>
            <a:r>
              <a:rPr lang="fr-FR" sz="1600" dirty="0" smtClean="0"/>
              <a:t>Protection de la maternité, jeunesse</a:t>
            </a:r>
          </a:p>
          <a:p>
            <a:pPr marL="355600" lvl="1"/>
            <a:r>
              <a:rPr lang="fr-FR" sz="1600" dirty="0" smtClean="0"/>
              <a:t>Instruction, comportement, participation</a:t>
            </a:r>
            <a:endParaRPr lang="fr-FR" sz="1600" dirty="0"/>
          </a:p>
        </p:txBody>
      </p:sp>
    </p:spTree>
    <p:extLst>
      <p:ext uri="{BB962C8B-B14F-4D97-AF65-F5344CB8AC3E}">
        <p14:creationId xmlns:p14="http://schemas.microsoft.com/office/powerpoint/2010/main" val="3346680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fr-FR" dirty="0" smtClean="0"/>
              <a:t>Évaluation des risques</a:t>
            </a:r>
            <a:endParaRPr lang="fr-FR" dirty="0"/>
          </a:p>
        </p:txBody>
      </p:sp>
      <p:pic>
        <p:nvPicPr>
          <p:cNvPr id="9" name="Grafik 8"/>
          <p:cNvPicPr>
            <a:picLocks noChangeAspect="1"/>
          </p:cNvPicPr>
          <p:nvPr/>
        </p:nvPicPr>
        <p:blipFill>
          <a:blip r:embed="rId2"/>
          <a:stretch>
            <a:fillRect/>
          </a:stretch>
        </p:blipFill>
        <p:spPr>
          <a:xfrm>
            <a:off x="251520" y="764704"/>
            <a:ext cx="8687319" cy="5481071"/>
          </a:xfrm>
          <a:prstGeom prst="rect">
            <a:avLst/>
          </a:prstGeom>
        </p:spPr>
      </p:pic>
    </p:spTree>
    <p:extLst>
      <p:ext uri="{BB962C8B-B14F-4D97-AF65-F5344CB8AC3E}">
        <p14:creationId xmlns:p14="http://schemas.microsoft.com/office/powerpoint/2010/main" val="4413433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Détermination des dangers</a:t>
            </a:r>
            <a:endParaRPr lang="fr-FR" dirty="0"/>
          </a:p>
        </p:txBody>
      </p:sp>
      <p:sp>
        <p:nvSpPr>
          <p:cNvPr id="3" name="Inhaltsplatzhalter 2"/>
          <p:cNvSpPr>
            <a:spLocks noGrp="1"/>
          </p:cNvSpPr>
          <p:nvPr>
            <p:ph idx="1"/>
          </p:nvPr>
        </p:nvSpPr>
        <p:spPr/>
        <p:txBody>
          <a:bodyPr/>
          <a:lstStyle/>
          <a:p>
            <a:r>
              <a:rPr lang="fr-FR" dirty="0" smtClean="0"/>
              <a:t>Pourquoi en avons-nous besoin ?</a:t>
            </a:r>
          </a:p>
          <a:p>
            <a:pPr lvl="1"/>
            <a:r>
              <a:rPr lang="fr-FR" dirty="0"/>
              <a:t>d</a:t>
            </a:r>
            <a:r>
              <a:rPr lang="fr-FR" dirty="0" smtClean="0"/>
              <a:t>étermination des dangers</a:t>
            </a:r>
            <a:br>
              <a:rPr lang="fr-FR" dirty="0" smtClean="0"/>
            </a:br>
            <a:r>
              <a:rPr lang="fr-FR" dirty="0" smtClean="0"/>
              <a:t>dans l’entreprise</a:t>
            </a:r>
          </a:p>
          <a:p>
            <a:endParaRPr lang="fr-FR" dirty="0" smtClean="0"/>
          </a:p>
          <a:p>
            <a:r>
              <a:rPr lang="fr-FR" dirty="0" smtClean="0"/>
              <a:t>Dernière version</a:t>
            </a:r>
          </a:p>
          <a:p>
            <a:pPr lvl="1"/>
            <a:r>
              <a:rPr lang="fr-FR" dirty="0" smtClean="0"/>
              <a:t>25 février 2014</a:t>
            </a:r>
          </a:p>
          <a:p>
            <a:endParaRPr lang="fr-FR" dirty="0" smtClean="0"/>
          </a:p>
          <a:p>
            <a:r>
              <a:rPr lang="fr-FR" dirty="0" smtClean="0"/>
              <a:t>Actualisation</a:t>
            </a:r>
          </a:p>
          <a:p>
            <a:pPr lvl="1"/>
            <a:r>
              <a:rPr lang="fr-FR" dirty="0"/>
              <a:t>a</a:t>
            </a:r>
            <a:r>
              <a:rPr lang="fr-FR" dirty="0" smtClean="0"/>
              <a:t>daptation à l’évaluation</a:t>
            </a:r>
            <a:br>
              <a:rPr lang="fr-FR" dirty="0" smtClean="0"/>
            </a:br>
            <a:r>
              <a:rPr lang="fr-FR" dirty="0" smtClean="0"/>
              <a:t>des risques</a:t>
            </a:r>
          </a:p>
          <a:p>
            <a:pPr lvl="1"/>
            <a:endParaRPr lang="fr-FR" dirty="0" smtClean="0"/>
          </a:p>
          <a:p>
            <a:r>
              <a:rPr lang="fr-FR" dirty="0" smtClean="0"/>
              <a:t>Application</a:t>
            </a:r>
          </a:p>
          <a:p>
            <a:pPr lvl="1"/>
            <a:r>
              <a:rPr lang="fr-FR" dirty="0"/>
              <a:t>t</a:t>
            </a:r>
            <a:r>
              <a:rPr lang="fr-FR" dirty="0" smtClean="0"/>
              <a:t>ous les 3 ans dans les</a:t>
            </a:r>
            <a:br>
              <a:rPr lang="fr-FR" dirty="0" smtClean="0"/>
            </a:br>
            <a:r>
              <a:rPr lang="fr-FR" dirty="0" smtClean="0"/>
              <a:t>entreprises</a:t>
            </a:r>
            <a:endParaRPr lang="fr-FR" dirty="0"/>
          </a:p>
        </p:txBody>
      </p:sp>
      <p:pic>
        <p:nvPicPr>
          <p:cNvPr id="7" name="Grafik 6"/>
          <p:cNvPicPr>
            <a:picLocks noChangeAspect="1"/>
          </p:cNvPicPr>
          <p:nvPr/>
        </p:nvPicPr>
        <p:blipFill rotWithShape="1">
          <a:blip r:embed="rId2"/>
          <a:srcRect l="3520" t="1451" r="2152" b="1451"/>
          <a:stretch/>
        </p:blipFill>
        <p:spPr>
          <a:xfrm>
            <a:off x="5076056" y="836712"/>
            <a:ext cx="3889084" cy="5523626"/>
          </a:xfrm>
          <a:prstGeom prst="rect">
            <a:avLst/>
          </a:prstGeom>
          <a:ln>
            <a:no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276424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CH" dirty="0" smtClean="0"/>
              <a:t>Liste de </a:t>
            </a:r>
            <a:r>
              <a:rPr lang="de-CH" dirty="0" err="1" smtClean="0"/>
              <a:t>contrôle</a:t>
            </a:r>
            <a:endParaRPr lang="de-CH" dirty="0"/>
          </a:p>
        </p:txBody>
      </p:sp>
      <p:pic>
        <p:nvPicPr>
          <p:cNvPr id="7" name="Grafik 6"/>
          <p:cNvPicPr>
            <a:picLocks noChangeAspect="1"/>
          </p:cNvPicPr>
          <p:nvPr/>
        </p:nvPicPr>
        <p:blipFill rotWithShape="1">
          <a:blip r:embed="rId2"/>
          <a:srcRect l="2031" r="115"/>
          <a:stretch/>
        </p:blipFill>
        <p:spPr>
          <a:xfrm>
            <a:off x="2400600" y="692696"/>
            <a:ext cx="4190400" cy="5668541"/>
          </a:xfrm>
          <a:prstGeom prst="rect">
            <a:avLst/>
          </a:prstGeom>
        </p:spPr>
      </p:pic>
    </p:spTree>
    <p:extLst>
      <p:ext uri="{BB962C8B-B14F-4D97-AF65-F5344CB8AC3E}">
        <p14:creationId xmlns:p14="http://schemas.microsoft.com/office/powerpoint/2010/main" val="3993912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smtClean="0"/>
              <a:t>Vos tâches</a:t>
            </a:r>
            <a:endParaRPr lang="fr-FR" dirty="0"/>
          </a:p>
        </p:txBody>
      </p:sp>
      <p:sp>
        <p:nvSpPr>
          <p:cNvPr id="3" name="Inhaltsplatzhalter 2"/>
          <p:cNvSpPr>
            <a:spLocks noGrp="1"/>
          </p:cNvSpPr>
          <p:nvPr>
            <p:ph idx="1"/>
          </p:nvPr>
        </p:nvSpPr>
        <p:spPr/>
        <p:txBody>
          <a:bodyPr/>
          <a:lstStyle/>
          <a:p>
            <a:pPr lvl="0">
              <a:tabLst>
                <a:tab pos="447675" algn="l"/>
              </a:tabLst>
            </a:pPr>
            <a:r>
              <a:rPr lang="fr-FR" dirty="0" smtClean="0"/>
              <a:t>Évaluez tous les trois ans</a:t>
            </a:r>
            <a:br>
              <a:rPr lang="fr-FR" dirty="0" smtClean="0"/>
            </a:br>
            <a:r>
              <a:rPr lang="fr-FR" dirty="0" smtClean="0"/>
              <a:t>les postes de travail dans votre domaine d’activité</a:t>
            </a:r>
            <a:br>
              <a:rPr lang="fr-FR" dirty="0" smtClean="0"/>
            </a:br>
            <a:r>
              <a:rPr lang="fr-FR" dirty="0" smtClean="0"/>
              <a:t>avec les listes de contrôle</a:t>
            </a:r>
          </a:p>
          <a:p>
            <a:pPr marL="0" lvl="0" indent="0">
              <a:buNone/>
              <a:tabLst>
                <a:tab pos="538163" algn="l"/>
              </a:tabLst>
            </a:pPr>
            <a:r>
              <a:rPr lang="fr-FR" dirty="0" smtClean="0"/>
              <a:t> </a:t>
            </a:r>
          </a:p>
          <a:p>
            <a:pPr lvl="0"/>
            <a:r>
              <a:rPr lang="fr-FR" dirty="0" smtClean="0"/>
              <a:t>Définissez les mesures nécessaires</a:t>
            </a:r>
            <a:br>
              <a:rPr lang="fr-FR" dirty="0" smtClean="0"/>
            </a:br>
            <a:r>
              <a:rPr lang="fr-FR" dirty="0" smtClean="0"/>
              <a:t>et ordonnez leur application (qui, quoi [jusqu’à] quand)</a:t>
            </a:r>
            <a:br>
              <a:rPr lang="fr-FR" dirty="0" smtClean="0"/>
            </a:br>
            <a:endParaRPr lang="fr-FR" dirty="0" smtClean="0"/>
          </a:p>
          <a:p>
            <a:pPr lvl="0"/>
            <a:endParaRPr lang="fr-FR" dirty="0" smtClean="0"/>
          </a:p>
          <a:p>
            <a:pPr lvl="1"/>
            <a:r>
              <a:rPr lang="fr-CH" dirty="0"/>
              <a:t>En cas de modifications importantes</a:t>
            </a:r>
            <a:r>
              <a:rPr lang="fr-CH" dirty="0" smtClean="0"/>
              <a:t>, </a:t>
            </a:r>
            <a:r>
              <a:rPr lang="fr-CH" dirty="0"/>
              <a:t>par exemple en cas de transformation ou de nouvelle utilisation des </a:t>
            </a:r>
            <a:r>
              <a:rPr lang="fr-CH" dirty="0" smtClean="0"/>
              <a:t>locaux, il faut </a:t>
            </a:r>
            <a:r>
              <a:rPr lang="fr-CH" dirty="0"/>
              <a:t>immédiatement </a:t>
            </a:r>
            <a:r>
              <a:rPr lang="fr-CH" dirty="0" smtClean="0"/>
              <a:t>effectuer l'évaluation. </a:t>
            </a:r>
          </a:p>
          <a:p>
            <a:pPr lvl="1"/>
            <a:r>
              <a:rPr lang="fr-CH" dirty="0"/>
              <a:t>S'il y a des processus que vous ne pouvez pas vérifier avec les listes de contrôle </a:t>
            </a:r>
            <a:r>
              <a:rPr lang="fr-CH" dirty="0" smtClean="0"/>
              <a:t>ni avec </a:t>
            </a:r>
            <a:r>
              <a:rPr lang="fr-CH" dirty="0"/>
              <a:t>votre propre expertise, vous devez faire appel à un spécialiste </a:t>
            </a:r>
            <a:r>
              <a:rPr lang="fr-FR" dirty="0"/>
              <a:t>MSST </a:t>
            </a:r>
            <a:r>
              <a:rPr lang="fr-CH" dirty="0" smtClean="0"/>
              <a:t>: </a:t>
            </a:r>
            <a:r>
              <a:rPr lang="fr-CH" dirty="0"/>
              <a:t>-&gt; contactez votre coordinateur</a:t>
            </a:r>
            <a:r>
              <a:rPr lang="fr-CH" dirty="0" smtClean="0"/>
              <a:t>.</a:t>
            </a:r>
            <a:endParaRPr lang="fr-FR" dirty="0" smtClean="0"/>
          </a:p>
        </p:txBody>
      </p:sp>
    </p:spTree>
    <p:extLst>
      <p:ext uri="{BB962C8B-B14F-4D97-AF65-F5344CB8AC3E}">
        <p14:creationId xmlns:p14="http://schemas.microsoft.com/office/powerpoint/2010/main" val="1126355087"/>
      </p:ext>
    </p:extLst>
  </p:cSld>
  <p:clrMapOvr>
    <a:masterClrMapping/>
  </p:clrMapOvr>
  <p:timing>
    <p:tnLst>
      <p:par>
        <p:cTn id="1" dur="indefinite" restart="never" nodeType="tmRoot"/>
      </p:par>
    </p:tnLst>
  </p:timing>
</p:sld>
</file>

<file path=ppt/theme/theme1.xml><?xml version="1.0" encoding="utf-8"?>
<a:theme xmlns:a="http://schemas.openxmlformats.org/drawingml/2006/main" name="Muster Präsentatio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txDef>
      <a:spPr>
        <a:noFill/>
      </a:spPr>
      <a:bodyPr wrap="square" rtlCol="0">
        <a:spAutoFit/>
      </a:bodyPr>
      <a:lstStyle>
        <a:defPPr>
          <a:defRPr sz="2000" dirty="0" err="1" smtClean="0">
            <a:latin typeface="+mn-lt"/>
          </a:defRPr>
        </a:defPPr>
      </a:lstStyle>
    </a:txDef>
  </a:objectDefaults>
  <a:extraClrSchemeLst>
    <a:extraClrScheme>
      <a:clrScheme name="Folienvorlage Entwurf 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lienvorlage Entwurf 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lienvorlage Entwurf 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lienvorlage Entwurf 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lienvorlage Entwurf 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lienvorlage Entwurf 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lienvorlage Entwurf 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enutzerdefiniert 1">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C9C477BB751054BB6B16E76204AD299" ma:contentTypeVersion="15" ma:contentTypeDescription="Ein neues Dokument erstellen." ma:contentTypeScope="" ma:versionID="2fcad5e6ca1386241b936259b564c0a7">
  <xsd:schema xmlns:xsd="http://www.w3.org/2001/XMLSchema" xmlns:xs="http://www.w3.org/2001/XMLSchema" xmlns:p="http://schemas.microsoft.com/office/2006/metadata/properties" xmlns:ns2="aaf50e29-3fe8-4294-8ac9-649b59a6f5ad" xmlns:ns3="66637f10-b3f2-4943-b602-96b52fdbe74e" targetNamespace="http://schemas.microsoft.com/office/2006/metadata/properties" ma:root="true" ma:fieldsID="ae18ba0a17d303afbd3e3f0b1553733c" ns2:_="" ns3:_="">
    <xsd:import namespace="aaf50e29-3fe8-4294-8ac9-649b59a6f5ad"/>
    <xsd:import namespace="66637f10-b3f2-4943-b602-96b52fdbe74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50e29-3fe8-4294-8ac9-649b59a6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f578a7db-929c-47b4-93dc-4c5113086ff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637f10-b3f2-4943-b602-96b52fdbe74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26ec1d1-6dd1-482a-9e40-f122bb537335}" ma:internalName="TaxCatchAll" ma:showField="CatchAllData" ma:web="66637f10-b3f2-4943-b602-96b52fdbe74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f50e29-3fe8-4294-8ac9-649b59a6f5ad">
      <Terms xmlns="http://schemas.microsoft.com/office/infopath/2007/PartnerControls"/>
    </lcf76f155ced4ddcb4097134ff3c332f>
    <TaxCatchAll xmlns="66637f10-b3f2-4943-b602-96b52fdbe74e" xsi:nil="true"/>
  </documentManagement>
</p:properties>
</file>

<file path=customXml/itemProps1.xml><?xml version="1.0" encoding="utf-8"?>
<ds:datastoreItem xmlns:ds="http://schemas.openxmlformats.org/officeDocument/2006/customXml" ds:itemID="{7302B848-E7D7-414A-948B-FC43F3D3561F}"/>
</file>

<file path=customXml/itemProps2.xml><?xml version="1.0" encoding="utf-8"?>
<ds:datastoreItem xmlns:ds="http://schemas.openxmlformats.org/officeDocument/2006/customXml" ds:itemID="{67DCC043-BEEE-47D9-A1EF-91981AE6E6BC}"/>
</file>

<file path=customXml/itemProps3.xml><?xml version="1.0" encoding="utf-8"?>
<ds:datastoreItem xmlns:ds="http://schemas.openxmlformats.org/officeDocument/2006/customXml" ds:itemID="{949F3569-C7C2-4183-B4C4-C5A530C02A9D}"/>
</file>

<file path=docProps/app.xml><?xml version="1.0" encoding="utf-8"?>
<Properties xmlns="http://schemas.openxmlformats.org/officeDocument/2006/extended-properties" xmlns:vt="http://schemas.openxmlformats.org/officeDocument/2006/docPropsVTypes">
  <Template>AEH-Präsentation</Template>
  <TotalTime>0</TotalTime>
  <Words>470</Words>
  <Application>Microsoft Office PowerPoint</Application>
  <PresentationFormat>Bildschirmpräsentation (4:3)</PresentationFormat>
  <Paragraphs>197</Paragraphs>
  <Slides>15</Slides>
  <Notes>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15</vt:i4>
      </vt:variant>
    </vt:vector>
  </HeadingPairs>
  <TitlesOfParts>
    <vt:vector size="20" baseType="lpstr">
      <vt:lpstr>Arial</vt:lpstr>
      <vt:lpstr>Symbol</vt:lpstr>
      <vt:lpstr>Times New Roman</vt:lpstr>
      <vt:lpstr>Verdana</vt:lpstr>
      <vt:lpstr>Muster Präsentation</vt:lpstr>
      <vt:lpstr>PowerPoint-Präsentation</vt:lpstr>
      <vt:lpstr>Structure du manuel</vt:lpstr>
      <vt:lpstr>Manuel : détermination des dangers</vt:lpstr>
      <vt:lpstr>Évaluation des risques</vt:lpstr>
      <vt:lpstr>Processus considérés</vt:lpstr>
      <vt:lpstr>Évaluation des risques</vt:lpstr>
      <vt:lpstr>Détermination des dangers</vt:lpstr>
      <vt:lpstr>Liste de contrôle</vt:lpstr>
      <vt:lpstr>Vos tâches</vt:lpstr>
      <vt:lpstr>Planification des mesures</vt:lpstr>
      <vt:lpstr>Mesures selon le principe TOP</vt:lpstr>
      <vt:lpstr>Principes de la prévention des accidents</vt:lpstr>
      <vt:lpstr>Planification des mesures</vt:lpstr>
      <vt:lpstr>Vos tâches</vt:lpstr>
      <vt:lpstr>Prochaines étapes</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Tanja Vitale</dc:creator>
  <cp:lastModifiedBy>Albineta Qela</cp:lastModifiedBy>
  <cp:revision>51</cp:revision>
  <cp:lastPrinted>2018-03-12T15:11:09Z</cp:lastPrinted>
  <dcterms:created xsi:type="dcterms:W3CDTF">2017-10-12T10:27:59Z</dcterms:created>
  <dcterms:modified xsi:type="dcterms:W3CDTF">2018-03-13T12:19:44Z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0x0101005C9C477BB751054BB6B16E76204AD299</vt:lpwstr>
  </property>
</Properties>
</file>