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3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526C1-1510-4091-B06D-62ADA201B6A8}" type="datetimeFigureOut">
              <a:rPr lang="de-CH" smtClean="0"/>
              <a:t>20.05.2021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412C-BC9C-4E0D-AED9-307607E371FB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076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e.wikipedia.org/wiki/Ethik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e.wikipedia.org/wiki/Wertvorstellung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de-DE" dirty="0" smtClean="0"/>
          </a:p>
          <a:p>
            <a:pPr rtl="0"/>
            <a:r>
              <a:rPr lang="de-DE" dirty="0" smtClean="0"/>
              <a:t>Persönliche Integrität =</a:t>
            </a:r>
            <a:r>
              <a:rPr lang="de-DE" baseline="0" dirty="0" smtClean="0"/>
              <a:t> </a:t>
            </a:r>
            <a:r>
              <a:rPr lang="de-DE" dirty="0" smtClean="0">
                <a:hlinkClick r:id="rId3" action="ppaction://hlinkfile" tooltip="Ethik"/>
              </a:rPr>
              <a:t>Ethik</a:t>
            </a:r>
            <a:r>
              <a:rPr lang="de-DE" dirty="0" smtClean="0"/>
              <a:t>. </a:t>
            </a:r>
          </a:p>
          <a:p>
            <a:pPr rtl="0"/>
            <a:r>
              <a:rPr lang="de-DE" dirty="0" smtClean="0"/>
              <a:t>Ein integrer Mensch lebt in dem Bewusstsein, dass sich seine persönlichen Überzeugungen, Maßstäbe und </a:t>
            </a:r>
            <a:r>
              <a:rPr lang="de-DE" dirty="0" smtClean="0">
                <a:hlinkClick r:id="rId4" action="ppaction://hlinkfile" tooltip="Wertvorstellung"/>
              </a:rPr>
              <a:t>Wertvorstellungen</a:t>
            </a:r>
            <a:r>
              <a:rPr lang="de-DE" dirty="0" smtClean="0"/>
              <a:t> in seinem Verhalten ausdrücken. </a:t>
            </a:r>
            <a:r>
              <a:rPr lang="de-DE" b="1" i="1" dirty="0" smtClean="0"/>
              <a:t>Persönliche Integrität</a:t>
            </a:r>
            <a:r>
              <a:rPr lang="de-DE" b="1" dirty="0" smtClean="0"/>
              <a:t> ist als </a:t>
            </a:r>
            <a:r>
              <a:rPr lang="de-DE" b="1" i="1" dirty="0" smtClean="0"/>
              <a:t>Treue zu sich selbst</a:t>
            </a:r>
            <a:r>
              <a:rPr lang="de-DE" dirty="0" smtClean="0"/>
              <a:t> gekennzeichnet worden. </a:t>
            </a:r>
          </a:p>
          <a:p>
            <a:pPr rtl="0"/>
            <a:r>
              <a:rPr lang="de-DE" dirty="0" smtClean="0"/>
              <a:t>Der Begriff „Integrität“ ist komplex und vielschichtig. Integrität ist etwas, wofür eine Person einerseits </a:t>
            </a:r>
            <a:r>
              <a:rPr lang="de-DE" b="1" dirty="0" smtClean="0"/>
              <a:t>selbst verantwortlich </a:t>
            </a:r>
            <a:r>
              <a:rPr lang="de-DE" dirty="0" smtClean="0"/>
              <a:t>ist. Andererseits hängt Integrität auch </a:t>
            </a:r>
            <a:r>
              <a:rPr lang="de-DE" b="1" dirty="0" smtClean="0"/>
              <a:t>vom Verhalten der Mitmenschen</a:t>
            </a:r>
            <a:r>
              <a:rPr lang="de-DE" dirty="0" smtClean="0"/>
              <a:t> und von den gesellschaftlichen Lebensbedingungen ab. </a:t>
            </a:r>
          </a:p>
          <a:p>
            <a:pPr rtl="0"/>
            <a:r>
              <a:rPr lang="de-DE" dirty="0" smtClean="0"/>
              <a:t>Die Persönlichkeit eines Menschen, seine Ganzheit und Unversehrtheit ein </a:t>
            </a:r>
            <a:r>
              <a:rPr lang="de-DE" b="1" dirty="0" smtClean="0"/>
              <a:t>zerbrechliches Gut sei und gegen Angriffe von außen geschützt werden müsse.</a:t>
            </a:r>
            <a:r>
              <a:rPr lang="de-DE" dirty="0" smtClean="0"/>
              <a:t> 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412C-BC9C-4E0D-AED9-307607E371FB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42715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412C-BC9C-4E0D-AED9-307607E371FB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8317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CH" dirty="0" smtClean="0"/>
              <a:t>Oder auf</a:t>
            </a:r>
            <a:r>
              <a:rPr lang="de-CH" baseline="0" dirty="0" smtClean="0"/>
              <a:t>grund Geschlechtszugehörigkeit</a:t>
            </a:r>
          </a:p>
          <a:p>
            <a:pPr marL="0" lvl="1" defTabSz="914213">
              <a:buFontTx/>
              <a:buChar char="-"/>
              <a:defRPr/>
            </a:pPr>
            <a:r>
              <a:rPr lang="de-CH" dirty="0" smtClean="0"/>
              <a:t>unerwünschte Einladungen mit eindeutiger Absicht</a:t>
            </a:r>
            <a:endParaRPr lang="de-CH" baseline="0" dirty="0" smtClean="0"/>
          </a:p>
          <a:p>
            <a:pPr marL="0" lvl="1" defTabSz="914213">
              <a:buFontTx/>
              <a:buChar char="-"/>
              <a:defRPr/>
            </a:pPr>
            <a:r>
              <a:rPr lang="de-CH" dirty="0" smtClean="0"/>
              <a:t>Annäherungsversuche, die mit Versprechen von Vorteilen oder Androhen von Nachteilen einhergehen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412C-BC9C-4E0D-AED9-307607E371FB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1535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indent="-180975">
              <a:buNone/>
              <a:tabLst>
                <a:tab pos="177800" algn="l"/>
              </a:tabLst>
            </a:pPr>
            <a:r>
              <a:rPr lang="de-CH" dirty="0" smtClean="0"/>
              <a:t>Massnahmen zum Schutz der Betroffenen </a:t>
            </a:r>
            <a:endParaRPr lang="de-DE" dirty="0" smtClean="0"/>
          </a:p>
          <a:p>
            <a:pPr>
              <a:tabLst>
                <a:tab pos="177800" algn="l"/>
              </a:tabLst>
            </a:pPr>
            <a:r>
              <a:rPr lang="de-DE" dirty="0" smtClean="0"/>
              <a:t>Neue Arbeitszuteilung</a:t>
            </a:r>
          </a:p>
          <a:p>
            <a:pPr>
              <a:tabLst>
                <a:tab pos="177800" algn="l"/>
              </a:tabLst>
            </a:pPr>
            <a:r>
              <a:rPr lang="de-DE" dirty="0" smtClean="0"/>
              <a:t>Freistellung</a:t>
            </a:r>
          </a:p>
          <a:p>
            <a:pPr>
              <a:tabLst>
                <a:tab pos="177800" algn="l"/>
              </a:tabLst>
            </a:pPr>
            <a:r>
              <a:rPr lang="de-DE" dirty="0" err="1" smtClean="0"/>
              <a:t>Beizug</a:t>
            </a:r>
            <a:r>
              <a:rPr lang="de-DE" dirty="0" smtClean="0"/>
              <a:t> von Fachpersonen </a:t>
            </a:r>
          </a:p>
          <a:p>
            <a:pPr lvl="1">
              <a:tabLst>
                <a:tab pos="177800" algn="l"/>
              </a:tabLst>
            </a:pPr>
            <a:r>
              <a:rPr lang="de-DE" dirty="0" smtClean="0"/>
              <a:t>Arzt, Psychologe, Anwalt </a:t>
            </a:r>
          </a:p>
          <a:p>
            <a:endParaRPr lang="de-CH" dirty="0" smtClean="0"/>
          </a:p>
          <a:p>
            <a:pPr>
              <a:buNone/>
            </a:pPr>
            <a:r>
              <a:rPr lang="de-CH" dirty="0" smtClean="0"/>
              <a:t>Massnahmen gegen Belästiger</a:t>
            </a:r>
          </a:p>
          <a:p>
            <a:pPr>
              <a:tabLst>
                <a:tab pos="177800" algn="l"/>
              </a:tabLst>
            </a:pPr>
            <a:r>
              <a:rPr lang="de-DE" dirty="0" smtClean="0"/>
              <a:t>Vermerk im Personaldossier</a:t>
            </a:r>
          </a:p>
          <a:p>
            <a:pPr>
              <a:tabLst>
                <a:tab pos="177800" algn="l"/>
              </a:tabLst>
            </a:pPr>
            <a:r>
              <a:rPr lang="de-DE" dirty="0" smtClean="0"/>
              <a:t>Weisung z.B. psychologische Beratung oder Entschuldigung</a:t>
            </a:r>
          </a:p>
          <a:p>
            <a:pPr>
              <a:tabLst>
                <a:tab pos="177800" algn="l"/>
              </a:tabLst>
            </a:pPr>
            <a:r>
              <a:rPr lang="de-DE" dirty="0" smtClean="0"/>
              <a:t>Verwarnung, Verweis, Versetzung</a:t>
            </a:r>
          </a:p>
          <a:p>
            <a:pPr>
              <a:tabLst>
                <a:tab pos="177800" algn="l"/>
              </a:tabLst>
            </a:pPr>
            <a:r>
              <a:rPr lang="de-DE" dirty="0" smtClean="0"/>
              <a:t>Kündigungsandrohung, Kündigung, Fristlose Kündigung</a:t>
            </a:r>
            <a:endParaRPr lang="de-CH" dirty="0" smtClean="0"/>
          </a:p>
          <a:p>
            <a:pPr>
              <a:tabLst>
                <a:tab pos="177800" algn="l"/>
              </a:tabLst>
            </a:pPr>
            <a:r>
              <a:rPr lang="de-CH" dirty="0" smtClean="0"/>
              <a:t>Klage / Beschwerdeverfahren</a:t>
            </a:r>
          </a:p>
          <a:p>
            <a:pPr>
              <a:tabLst>
                <a:tab pos="177800" algn="l"/>
              </a:tabLst>
            </a:pPr>
            <a:endParaRPr lang="de-CH" dirty="0" smtClean="0"/>
          </a:p>
          <a:p>
            <a:pPr>
              <a:buNone/>
              <a:tabLst>
                <a:tab pos="177800" algn="l"/>
              </a:tabLst>
            </a:pPr>
            <a:r>
              <a:rPr lang="de-CH" dirty="0" smtClean="0"/>
              <a:t>Wichtig: Massnahmen bei falscher Anschuldigung</a:t>
            </a:r>
          </a:p>
          <a:p>
            <a:endParaRPr lang="de-CH" dirty="0" smtClean="0"/>
          </a:p>
          <a:p>
            <a:pPr marL="180975" indent="-180975">
              <a:buNone/>
              <a:tabLst>
                <a:tab pos="177800" algn="l"/>
              </a:tabLst>
            </a:pPr>
            <a:endParaRPr lang="de-DE" b="1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412C-BC9C-4E0D-AED9-307607E371FB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04239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Cover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pc="-5" dirty="0" smtClean="0"/>
              <a:t>AEH Zentrum für Arbeitsmedizin, Ergonomie und Hygiene │ Tanja Vitale│ 26.02.2019</a:t>
            </a:r>
            <a:endParaRPr lang="de-CH" dirty="0"/>
          </a:p>
        </p:txBody>
      </p:sp>
      <p:sp>
        <p:nvSpPr>
          <p:cNvPr id="4" name="object 2"/>
          <p:cNvSpPr/>
          <p:nvPr userDrawn="1"/>
        </p:nvSpPr>
        <p:spPr>
          <a:xfrm>
            <a:off x="3" y="1330280"/>
            <a:ext cx="4752340" cy="4492625"/>
          </a:xfrm>
          <a:custGeom>
            <a:avLst/>
            <a:gdLst/>
            <a:ahLst/>
            <a:cxnLst/>
            <a:rect l="l" t="t" r="r" b="b"/>
            <a:pathLst>
              <a:path w="4752340" h="4492625">
                <a:moveTo>
                  <a:pt x="4752047" y="0"/>
                </a:moveTo>
                <a:lnTo>
                  <a:pt x="0" y="0"/>
                </a:lnTo>
                <a:lnTo>
                  <a:pt x="0" y="4492282"/>
                </a:lnTo>
                <a:lnTo>
                  <a:pt x="567461" y="4492282"/>
                </a:lnTo>
                <a:lnTo>
                  <a:pt x="567461" y="4489754"/>
                </a:lnTo>
                <a:lnTo>
                  <a:pt x="2167909" y="4489754"/>
                </a:lnTo>
                <a:lnTo>
                  <a:pt x="4752047" y="0"/>
                </a:lnTo>
                <a:close/>
              </a:path>
              <a:path w="4752340" h="4492625">
                <a:moveTo>
                  <a:pt x="2167909" y="4489754"/>
                </a:moveTo>
                <a:lnTo>
                  <a:pt x="567461" y="4489754"/>
                </a:lnTo>
                <a:lnTo>
                  <a:pt x="2166454" y="4492282"/>
                </a:lnTo>
                <a:lnTo>
                  <a:pt x="2167909" y="4489754"/>
                </a:lnTo>
                <a:close/>
              </a:path>
            </a:pathLst>
          </a:custGeom>
          <a:solidFill>
            <a:srgbClr val="5AAED9"/>
          </a:solidFill>
        </p:spPr>
        <p:txBody>
          <a:bodyPr wrap="square" lIns="0" tIns="0" rIns="0" bIns="0" rtlCol="0"/>
          <a:lstStyle/>
          <a:p>
            <a:endParaRPr>
              <a:solidFill>
                <a:srgbClr val="5AAED9"/>
              </a:solidFill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AA055BFA-473A-544E-89A7-14D08E87C5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7459" y="3296770"/>
            <a:ext cx="5228741" cy="1732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smtClean="0">
                <a:effectLst/>
                <a:latin typeface="Arial" panose="020B0604020202020204" pitchFamily="34" charset="0"/>
              </a:rPr>
              <a:t>Formatvorlagen des Textmasters bearbeiten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E5B812-74ED-234C-B699-199E5B86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784" y="2089854"/>
            <a:ext cx="2917619" cy="91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2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Bulle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FDF995B-F761-004A-80E5-49D48C13B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7299" y="610151"/>
            <a:ext cx="10610394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00D11701-C05C-0843-9E88-4B617B7BD1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7299" y="1912818"/>
            <a:ext cx="10610395" cy="3883418"/>
          </a:xfrm>
          <a:prstGeom prst="rect">
            <a:avLst/>
          </a:prstGeom>
        </p:spPr>
        <p:txBody>
          <a:bodyPr lIns="0" tIns="0" rIns="0" bIns="0"/>
          <a:lstStyle>
            <a:lvl1pPr marL="3420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5AAED9"/>
              </a:buClr>
              <a:buSzTx/>
              <a:buFont typeface="Arial" panose="020B0604020202020204" pitchFamily="34" charset="0"/>
              <a:buChar char="•"/>
              <a:tabLst/>
              <a:defRPr sz="20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02000" indent="-342000">
              <a:spcBef>
                <a:spcPts val="0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71563" indent="-285750">
              <a:spcBef>
                <a:spcPts val="100"/>
              </a:spcBef>
              <a:buFont typeface="Symbol" panose="05050102010706020507" pitchFamily="18" charset="2"/>
              <a:buChar char="-"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47788" indent="-185738">
              <a:spcBef>
                <a:spcPts val="100"/>
              </a:spcBef>
              <a:buFont typeface="Arial" panose="020B0604020202020204" pitchFamily="34" charset="0"/>
              <a:buChar char="∙"/>
              <a:tabLst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marL="702000" lvl="1" indent="-342000">
              <a:buFont typeface="Arial" panose="020B0604020202020204" pitchFamily="34" charset="0"/>
              <a:buChar char="•"/>
            </a:pPr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 smtClean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6855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16">
            <a:extLst>
              <a:ext uri="{FF2B5EF4-FFF2-40B4-BE49-F238E27FC236}">
                <a16:creationId xmlns:a16="http://schemas.microsoft.com/office/drawing/2014/main" id="{A5CC825C-7A50-A548-A76E-539A104911C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00633" y="1913371"/>
            <a:ext cx="5474972" cy="3882865"/>
          </a:xfrm>
          <a:prstGeom prst="rect">
            <a:avLst/>
          </a:prstGeom>
        </p:spPr>
        <p:txBody>
          <a:bodyPr lIns="0" tIns="0" rIns="0" bIns="0"/>
          <a:lstStyle>
            <a:lvl1pPr marL="341313" indent="-341313" algn="l" rtl="0" eaLnBrk="1" latinLnBrk="0" hangingPunct="1">
              <a:spcBef>
                <a:spcPts val="0"/>
              </a:spcBef>
              <a:spcAft>
                <a:spcPts val="300"/>
              </a:spcAft>
              <a:buClr>
                <a:srgbClr val="5AAED9"/>
              </a:buClr>
              <a:defRPr lang="de-DE" sz="20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02000" indent="-342000" algn="l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lang="de-DE" sz="18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71563" indent="-285750" algn="l" rtl="0" eaLnBrk="1" latinLnBrk="0" hangingPunct="1">
              <a:spcBef>
                <a:spcPts val="100"/>
              </a:spcBef>
              <a:buFont typeface="Symbol" panose="05050102010706020507" pitchFamily="18" charset="2"/>
              <a:buChar char="-"/>
              <a:defRPr lang="de-DE" sz="1600" b="0" i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47788" indent="-185738" algn="l" rtl="0" eaLnBrk="1" latinLnBrk="0" hangingPunct="1">
              <a:spcBef>
                <a:spcPts val="100"/>
              </a:spcBef>
              <a:buFont typeface="Arial" panose="020B0604020202020204" pitchFamily="34" charset="0"/>
              <a:buChar char="∙"/>
              <a:defRPr lang="de-CH" sz="14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marL="702000" lvl="1" indent="-342000">
              <a:buFont typeface="Arial" panose="020B0604020202020204" pitchFamily="34" charset="0"/>
              <a:buChar char="•"/>
            </a:pPr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0"/>
            <a:endParaRPr lang="de-CH" sz="2200" b="0" dirty="0">
              <a:latin typeface="Arial"/>
              <a:cs typeface="Arial"/>
            </a:endParaRPr>
          </a:p>
        </p:txBody>
      </p:sp>
      <p:sp>
        <p:nvSpPr>
          <p:cNvPr id="6" name="Textplatzhalter 18">
            <a:extLst>
              <a:ext uri="{FF2B5EF4-FFF2-40B4-BE49-F238E27FC236}">
                <a16:creationId xmlns:a16="http://schemas.microsoft.com/office/drawing/2014/main" id="{EF7A609F-5767-354C-9988-F37FB521F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7299" y="610151"/>
            <a:ext cx="5488305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Inhaltsplatzhalter 16">
            <a:extLst>
              <a:ext uri="{FF2B5EF4-FFF2-40B4-BE49-F238E27FC236}">
                <a16:creationId xmlns:a16="http://schemas.microsoft.com/office/drawing/2014/main" id="{EF2A964C-D39B-3140-8921-520391F5ECB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67473" y="1936625"/>
            <a:ext cx="2530219" cy="16487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 smtClean="0">
                <a:latin typeface="Arial"/>
                <a:cs typeface="Arial"/>
              </a:rPr>
              <a:t>Formatvorlagen des Textmasters bearbeiten</a:t>
            </a:r>
          </a:p>
        </p:txBody>
      </p:sp>
      <p:sp>
        <p:nvSpPr>
          <p:cNvPr id="8" name="Textplatzhalter 18">
            <a:extLst>
              <a:ext uri="{FF2B5EF4-FFF2-40B4-BE49-F238E27FC236}">
                <a16:creationId xmlns:a16="http://schemas.microsoft.com/office/drawing/2014/main" id="{CA69596C-DB15-0642-B5AE-0EA587A846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967473" y="3737773"/>
            <a:ext cx="2530219" cy="11390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 smtClean="0">
                <a:latin typeface="Arial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E0D62EA-EE21-B745-87F3-730D0CE04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 smtClean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7007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EH Generell - Bild/Graphik/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6">
            <a:extLst>
              <a:ext uri="{FF2B5EF4-FFF2-40B4-BE49-F238E27FC236}">
                <a16:creationId xmlns:a16="http://schemas.microsoft.com/office/drawing/2014/main" id="{EF2A964C-D39B-3140-8921-520391F5ECB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00059" y="1913371"/>
            <a:ext cx="10597634" cy="38828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360680" lvl="0">
              <a:lnSpc>
                <a:spcPct val="100000"/>
              </a:lnSpc>
              <a:spcBef>
                <a:spcPts val="100"/>
              </a:spcBef>
            </a:pPr>
            <a:r>
              <a:rPr lang="de-DE" sz="1800" smtClean="0">
                <a:latin typeface="Arial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E0D62EA-EE21-B745-87F3-730D0CE04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Textplatzhalter 18">
            <a:extLst>
              <a:ext uri="{FF2B5EF4-FFF2-40B4-BE49-F238E27FC236}">
                <a16:creationId xmlns:a16="http://schemas.microsoft.com/office/drawing/2014/main" id="{EFDF995B-F761-004A-80E5-49D48C13BD2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7299" y="610151"/>
            <a:ext cx="10610394" cy="9873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 b="1" i="0">
                <a:solidFill>
                  <a:srgbClr val="5AAED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 smtClean="0"/>
              <a:t>AEH Zentrum für Arbeitsmedizin, Ergonomie und Hygiene │ Tanja Vitale│ 26.02.2019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26395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lvl1pPr algn="r">
              <a:defRPr sz="7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pc="-5" dirty="0" smtClean="0"/>
              <a:t>AEH Zentrum für Arbeitsmedizin, Ergonomie und Hygiene │ Tanja Vitale│ 26.02.2019</a:t>
            </a:r>
            <a:endParaRPr lang="de-CH" dirty="0"/>
          </a:p>
        </p:txBody>
      </p:sp>
      <p:sp>
        <p:nvSpPr>
          <p:cNvPr id="5" name="Foliennummernplatzhalter 5"/>
          <p:cNvSpPr txBox="1">
            <a:spLocks/>
          </p:cNvSpPr>
          <p:nvPr userDrawn="1"/>
        </p:nvSpPr>
        <p:spPr>
          <a:xfrm>
            <a:off x="11182832" y="6255607"/>
            <a:ext cx="36879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C60A68E-BC88-44A5-B0C3-6F43BC100C4D}" type="slidenum">
              <a:rPr lang="de-CH" sz="700" b="1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‹N°›</a:t>
            </a:fld>
            <a:endParaRPr lang="de-CH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734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0" r:id="rId2"/>
    <p:sldLayoutId id="2147483651" r:id="rId3"/>
    <p:sldLayoutId id="2147483702" r:id="rId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CH" spc="-5" dirty="0" smtClean="0"/>
              <a:t>AEH Centre de médecine du travail, d’ergonomie et d’hygiène du travail </a:t>
            </a:r>
            <a:r>
              <a:rPr lang="de-DE" spc="-5" dirty="0" smtClean="0"/>
              <a:t>│ Tanja Vitale│ 26.02.2019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H" smtClean="0"/>
              <a:t>Focus 2021 </a:t>
            </a:r>
            <a:r>
              <a:rPr lang="fr-CH" dirty="0" smtClean="0"/>
              <a:t>:</a:t>
            </a:r>
          </a:p>
          <a:p>
            <a:r>
              <a:rPr lang="fr-CH" dirty="0" smtClean="0"/>
              <a:t>Gestion des agressions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5746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2"/>
          </p:nvPr>
        </p:nvSpPr>
        <p:spPr>
          <a:xfrm flipH="1">
            <a:off x="1155029" y="353243"/>
            <a:ext cx="10491538" cy="958351"/>
          </a:xfrm>
        </p:spPr>
        <p:txBody>
          <a:bodyPr/>
          <a:lstStyle/>
          <a:p>
            <a:r>
              <a:rPr lang="fr-CH" dirty="0" smtClean="0"/>
              <a:t>Types de violations de l’intégrité personnelle</a:t>
            </a:r>
            <a:endParaRPr lang="fr-CH" dirty="0"/>
          </a:p>
        </p:txBody>
      </p:sp>
      <p:pic>
        <p:nvPicPr>
          <p:cNvPr id="9" name="Grafik 8" descr="mobbing.jpg"/>
          <p:cNvPicPr>
            <a:picLocks noChangeAspect="1"/>
          </p:cNvPicPr>
          <p:nvPr/>
        </p:nvPicPr>
        <p:blipFill>
          <a:blip r:embed="rId3" cstate="screen"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702" y="1340868"/>
            <a:ext cx="7252799" cy="4838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Explosion 1 9"/>
          <p:cNvSpPr/>
          <p:nvPr/>
        </p:nvSpPr>
        <p:spPr>
          <a:xfrm rot="21107178">
            <a:off x="2602592" y="1289046"/>
            <a:ext cx="2337003" cy="1664165"/>
          </a:xfrm>
          <a:prstGeom prst="irregularSeal1">
            <a:avLst/>
          </a:prstGeom>
          <a:solidFill>
            <a:srgbClr val="CC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err="1" smtClean="0">
                <a:latin typeface="Arial" pitchFamily="34" charset="0"/>
                <a:cs typeface="Arial" pitchFamily="34" charset="0"/>
              </a:rPr>
              <a:t>Mobbing</a:t>
            </a:r>
            <a:endParaRPr lang="fr-CH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xplosion 1 10"/>
          <p:cNvSpPr/>
          <p:nvPr/>
        </p:nvSpPr>
        <p:spPr>
          <a:xfrm rot="20532198">
            <a:off x="2451610" y="4240686"/>
            <a:ext cx="4283075" cy="1911764"/>
          </a:xfrm>
          <a:prstGeom prst="irregularSeal1">
            <a:avLst/>
          </a:prstGeom>
          <a:solidFill>
            <a:srgbClr val="99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latin typeface="Arial" pitchFamily="34" charset="0"/>
                <a:cs typeface="Arial" pitchFamily="34" charset="0"/>
              </a:rPr>
              <a:t>Harcèlement sexuel</a:t>
            </a:r>
            <a:endParaRPr lang="fr-CH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xplosion 1 11"/>
          <p:cNvSpPr/>
          <p:nvPr/>
        </p:nvSpPr>
        <p:spPr>
          <a:xfrm rot="191182">
            <a:off x="7523446" y="4834830"/>
            <a:ext cx="2049313" cy="1368879"/>
          </a:xfrm>
          <a:prstGeom prst="irregularSeal1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latin typeface="Arial" pitchFamily="34" charset="0"/>
                <a:cs typeface="Arial" pitchFamily="34" charset="0"/>
              </a:rPr>
              <a:t>Violence</a:t>
            </a:r>
            <a:endParaRPr lang="fr-CH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Explosion 1 16"/>
          <p:cNvSpPr/>
          <p:nvPr/>
        </p:nvSpPr>
        <p:spPr>
          <a:xfrm rot="966380">
            <a:off x="6405516" y="1281433"/>
            <a:ext cx="3827690" cy="1826077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b="1" dirty="0" smtClean="0">
                <a:latin typeface="Arial" pitchFamily="34" charset="0"/>
                <a:cs typeface="Arial" pitchFamily="34" charset="0"/>
              </a:rPr>
              <a:t>Discrimination</a:t>
            </a:r>
            <a:endParaRPr lang="fr-CH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3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CH" dirty="0" smtClean="0"/>
              <a:t>Définition de la violence</a:t>
            </a:r>
            <a:endParaRPr lang="fr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887298" y="1367387"/>
            <a:ext cx="10610395" cy="3883418"/>
          </a:xfrm>
        </p:spPr>
        <p:txBody>
          <a:bodyPr/>
          <a:lstStyle/>
          <a:p>
            <a:r>
              <a:rPr lang="fr-CH" dirty="0" smtClean="0"/>
              <a:t>Tout moyen utilisé pour imposer sa propre volonté à une autre personne contre son gré, ou pour lui faire faire quelque chose qu’il ou elle ne veut pas faire.</a:t>
            </a:r>
          </a:p>
          <a:p>
            <a:endParaRPr lang="de-CH" dirty="0"/>
          </a:p>
          <a:p>
            <a:r>
              <a:rPr lang="fr-CH" dirty="0" smtClean="0"/>
              <a:t>Violence physique :</a:t>
            </a:r>
          </a:p>
          <a:p>
            <a:r>
              <a:rPr lang="fr-CH" dirty="0" smtClean="0"/>
              <a:t>Lancer des objets sur la personne</a:t>
            </a:r>
          </a:p>
          <a:p>
            <a:r>
              <a:rPr lang="fr-CH" dirty="0" smtClean="0"/>
              <a:t>Pousser, secouer, gifler, frapper</a:t>
            </a:r>
          </a:p>
          <a:p>
            <a:endParaRPr lang="de-CH" dirty="0"/>
          </a:p>
          <a:p>
            <a:r>
              <a:rPr lang="fr-CH" dirty="0"/>
              <a:t>Violence </a:t>
            </a:r>
            <a:r>
              <a:rPr lang="fr-CH" dirty="0" smtClean="0"/>
              <a:t>psychique :</a:t>
            </a:r>
            <a:endParaRPr lang="de-CH" dirty="0"/>
          </a:p>
          <a:p>
            <a:r>
              <a:rPr lang="fr-CH" dirty="0" smtClean="0"/>
              <a:t>Menaces, contrainte, faire peur</a:t>
            </a:r>
          </a:p>
          <a:p>
            <a:r>
              <a:rPr lang="fr-CH" dirty="0" smtClean="0"/>
              <a:t>Isolement</a:t>
            </a:r>
          </a:p>
          <a:p>
            <a:r>
              <a:rPr lang="fr-CH" dirty="0" smtClean="0"/>
              <a:t>Injures</a:t>
            </a:r>
            <a:r>
              <a:rPr lang="de-CH" dirty="0" smtClean="0"/>
              <a:t>, </a:t>
            </a:r>
            <a:r>
              <a:rPr lang="fr-CH" dirty="0" smtClean="0"/>
              <a:t>humiliations</a:t>
            </a:r>
            <a:r>
              <a:rPr lang="de-CH" dirty="0" smtClean="0"/>
              <a:t>, </a:t>
            </a:r>
            <a:r>
              <a:rPr lang="fr-CH" dirty="0" smtClean="0"/>
              <a:t>insultes</a:t>
            </a:r>
          </a:p>
          <a:p>
            <a:r>
              <a:rPr lang="fr-CH" dirty="0" smtClean="0"/>
              <a:t>Harcèlement</a:t>
            </a:r>
            <a:r>
              <a:rPr lang="de-CH" dirty="0" smtClean="0"/>
              <a:t>, </a:t>
            </a:r>
            <a:r>
              <a:rPr lang="fr-CH" dirty="0" smtClean="0"/>
              <a:t>terreur</a:t>
            </a:r>
            <a:r>
              <a:rPr lang="de-CH" dirty="0" smtClean="0"/>
              <a:t>, </a:t>
            </a:r>
            <a:r>
              <a:rPr lang="fr-CH" dirty="0" smtClean="0"/>
              <a:t>harcèlement</a:t>
            </a:r>
            <a:r>
              <a:rPr lang="de-CH" dirty="0" smtClean="0"/>
              <a:t> </a:t>
            </a:r>
            <a:r>
              <a:rPr lang="fr-CH" dirty="0" smtClean="0"/>
              <a:t>obsessionnel</a:t>
            </a:r>
            <a:br>
              <a:rPr lang="fr-CH" dirty="0" smtClean="0"/>
            </a:br>
            <a:r>
              <a:rPr lang="de-CH" dirty="0" smtClean="0"/>
              <a:t> (« </a:t>
            </a:r>
            <a:r>
              <a:rPr lang="fr-CH" dirty="0" err="1" smtClean="0"/>
              <a:t>stalking</a:t>
            </a:r>
            <a:r>
              <a:rPr lang="fr-CH" dirty="0" smtClean="0"/>
              <a:t> »</a:t>
            </a:r>
            <a:r>
              <a:rPr lang="de-CH" dirty="0" smtClean="0"/>
              <a:t>)</a:t>
            </a:r>
            <a:endParaRPr lang="de-CH" dirty="0"/>
          </a:p>
          <a:p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dirty="0" smtClean="0"/>
              <a:t>AEH Zentrum für Arbeitsmedizin, Ergonomie und Hygiene │ 26.02.2019</a:t>
            </a:r>
            <a:endParaRPr lang="de-CH" dirty="0"/>
          </a:p>
        </p:txBody>
      </p:sp>
      <p:pic>
        <p:nvPicPr>
          <p:cNvPr id="7" name="Picture 5" descr="C:\Users\AufderMaur\AppData\Local\Microsoft\Windows\Temporary Internet Files\Content.IE5\823JSXOZ\original[1]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3879" y="2354766"/>
            <a:ext cx="4251065" cy="2896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56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CH" dirty="0" smtClean="0"/>
              <a:t>Définition du harcèlement sexuel</a:t>
            </a:r>
            <a:endParaRPr lang="fr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887298" y="1597530"/>
            <a:ext cx="10610395" cy="3883418"/>
          </a:xfrm>
        </p:spPr>
        <p:txBody>
          <a:bodyPr/>
          <a:lstStyle/>
          <a:p>
            <a:r>
              <a:rPr lang="fr-CH" sz="2400" dirty="0" smtClean="0"/>
              <a:t>Comportement à </a:t>
            </a:r>
            <a:r>
              <a:rPr lang="fr-CH" sz="2400" smtClean="0"/>
              <a:t>caractère sexuel /_____</a:t>
            </a:r>
            <a:endParaRPr lang="fr-CH" sz="2400" dirty="0" smtClean="0"/>
          </a:p>
          <a:p>
            <a:r>
              <a:rPr lang="fr-CH" sz="2400" dirty="0" smtClean="0"/>
              <a:t>Qui n’est pas souhaité par une partie </a:t>
            </a:r>
          </a:p>
          <a:p>
            <a:r>
              <a:rPr lang="fr-CH" sz="2400" dirty="0" smtClean="0"/>
              <a:t>Qui heurte la personne dans sa dignité</a:t>
            </a:r>
          </a:p>
          <a:p>
            <a:endParaRPr lang="de-CH" sz="2400" dirty="0"/>
          </a:p>
          <a:p>
            <a:r>
              <a:rPr lang="fr-CH" sz="2400" dirty="0" smtClean="0"/>
              <a:t>Remarques suggestives sur l’apparence</a:t>
            </a:r>
          </a:p>
          <a:p>
            <a:r>
              <a:rPr lang="fr-CH" sz="2400" dirty="0" smtClean="0"/>
              <a:t>Remarques ou plaisanteries sexistes</a:t>
            </a:r>
          </a:p>
          <a:p>
            <a:r>
              <a:rPr lang="fr-CH" sz="2400" dirty="0" smtClean="0"/>
              <a:t>Montrer du matériel pornographique</a:t>
            </a:r>
          </a:p>
          <a:p>
            <a:r>
              <a:rPr lang="fr-CH" sz="2400" dirty="0" smtClean="0"/>
              <a:t>Contacts corporels non souhaités</a:t>
            </a:r>
          </a:p>
          <a:p>
            <a:r>
              <a:rPr lang="fr-CH" sz="2400" dirty="0" smtClean="0"/>
              <a:t>Avances</a:t>
            </a:r>
          </a:p>
          <a:p>
            <a:r>
              <a:rPr lang="fr-CH" sz="2400" dirty="0" smtClean="0"/>
              <a:t>Persécution, agressions sexuelles</a:t>
            </a:r>
          </a:p>
          <a:p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dirty="0" smtClean="0"/>
              <a:t>AEH Zentrum für Arbeitsmedizin, Ergonomie und Hygiene │  26.02.2019</a:t>
            </a:r>
            <a:endParaRPr lang="de-CH" dirty="0"/>
          </a:p>
        </p:txBody>
      </p:sp>
      <p:pic>
        <p:nvPicPr>
          <p:cNvPr id="5" name="Grafik 4" descr="frau2-123052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3323" y="1597530"/>
            <a:ext cx="2956521" cy="443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3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2"/>
          </p:nvPr>
        </p:nvSpPr>
        <p:spPr>
          <a:xfrm>
            <a:off x="868218" y="358248"/>
            <a:ext cx="10610394" cy="987379"/>
          </a:xfrm>
        </p:spPr>
        <p:txBody>
          <a:bodyPr/>
          <a:lstStyle/>
          <a:p>
            <a:r>
              <a:rPr lang="fr-CH" dirty="0" smtClean="0"/>
              <a:t>Règlement pour la protection de l’intégrité personnelle</a:t>
            </a:r>
          </a:p>
          <a:p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dirty="0" smtClean="0"/>
              <a:t>AEH Zentrum für Arbeitsmedizin, Ergonomie und Hygiene │ 26.02.2019</a:t>
            </a: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251" y="1126171"/>
            <a:ext cx="4552720" cy="347892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68217" y="1345627"/>
            <a:ext cx="6222393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6300" indent="-457200">
              <a:spcAft>
                <a:spcPts val="300"/>
              </a:spcAft>
              <a:buClr>
                <a:srgbClr val="5AAED9"/>
              </a:buClr>
              <a:buFont typeface="+mj-lt"/>
              <a:buAutoNum type="arabicPeriod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Déclaration de principe : tolérance zéro !</a:t>
            </a:r>
          </a:p>
          <a:p>
            <a:pPr marL="456300" indent="-457200">
              <a:spcAft>
                <a:spcPts val="300"/>
              </a:spcAft>
              <a:buClr>
                <a:srgbClr val="5AAED9"/>
              </a:buClr>
              <a:buFont typeface="+mj-lt"/>
              <a:buAutoNum type="arabicPeriod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Bases légales</a:t>
            </a:r>
          </a:p>
          <a:p>
            <a:pPr marL="456300" indent="-457200">
              <a:spcAft>
                <a:spcPts val="300"/>
              </a:spcAft>
              <a:buClr>
                <a:srgbClr val="5AAED9"/>
              </a:buClr>
              <a:buFont typeface="+mj-lt"/>
              <a:buAutoNum type="arabicPeriod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Définition des termes, y compris exemples</a:t>
            </a:r>
          </a:p>
          <a:p>
            <a:pPr marL="456300" indent="-457200">
              <a:spcAft>
                <a:spcPts val="300"/>
              </a:spcAft>
              <a:buClr>
                <a:srgbClr val="5AAED9"/>
              </a:buClr>
              <a:buFont typeface="+mj-lt"/>
              <a:buAutoNum type="arabicPeriod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 du déroulement (procédure informelle et formelle, service de médiation interne et/ou externe)</a:t>
            </a:r>
          </a:p>
          <a:p>
            <a:pPr marL="342000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endParaRPr lang="de-CH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Publier les règles</a:t>
            </a:r>
          </a:p>
          <a:p>
            <a:pPr marL="342000" lvl="1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Former les supérieur-e-s hiérarchiques</a:t>
            </a:r>
          </a:p>
          <a:p>
            <a:pPr marL="342000" lvl="1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Former des personnes de confiance à l’interne</a:t>
            </a:r>
          </a:p>
          <a:p>
            <a:pPr marL="342000" lvl="1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Informer le personnel</a:t>
            </a:r>
          </a:p>
          <a:p>
            <a:pPr marL="342000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endParaRPr lang="fr-CH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900">
              <a:spcAft>
                <a:spcPts val="300"/>
              </a:spcAft>
              <a:buClr>
                <a:srgbClr val="5AAED9"/>
              </a:buClr>
              <a:buFont typeface="Arial" panose="020B0604020202020204" pitchFamily="34" charset="0"/>
              <a:buChar char="•"/>
            </a:pPr>
            <a:r>
              <a:rPr lang="fr-CH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Assumer sa responsabilité en tant que responsable (cadre?)</a:t>
            </a:r>
            <a:endParaRPr lang="fr-CH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861" y="3885839"/>
            <a:ext cx="5389501" cy="2176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8251" y="838200"/>
            <a:ext cx="4987090" cy="304763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4491" y="4009894"/>
            <a:ext cx="5300850" cy="205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9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H" dirty="0" smtClean="0"/>
              <a:t>Tâches</a:t>
            </a:r>
            <a:r>
              <a:rPr lang="de-CH" dirty="0" smtClean="0"/>
              <a:t> </a:t>
            </a:r>
            <a:r>
              <a:rPr lang="fr-CH" dirty="0" smtClean="0"/>
              <a:t>des</a:t>
            </a:r>
            <a:r>
              <a:rPr lang="de-CH" dirty="0" smtClean="0"/>
              <a:t> </a:t>
            </a:r>
            <a:r>
              <a:rPr lang="de-CH" dirty="0" err="1" smtClean="0"/>
              <a:t>PàS</a:t>
            </a:r>
            <a:r>
              <a:rPr lang="de-CH" dirty="0" smtClean="0"/>
              <a:t> </a:t>
            </a:r>
            <a:r>
              <a:rPr lang="fr-CH" dirty="0" smtClean="0"/>
              <a:t>pour</a:t>
            </a:r>
            <a:r>
              <a:rPr lang="de-CH" dirty="0" smtClean="0"/>
              <a:t> </a:t>
            </a:r>
            <a:r>
              <a:rPr lang="fr-CH" dirty="0" smtClean="0"/>
              <a:t>2020</a:t>
            </a:r>
            <a:endParaRPr lang="fr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smtClean="0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664" y="3192661"/>
            <a:ext cx="10842436" cy="279330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665" y="403540"/>
            <a:ext cx="4869435" cy="346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23" y="3268665"/>
            <a:ext cx="11175539" cy="29664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9955" y="228600"/>
            <a:ext cx="5177738" cy="363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587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H" dirty="0"/>
              <a:t>Tâches pour</a:t>
            </a:r>
            <a:r>
              <a:rPr lang="de-CH" dirty="0" smtClean="0"/>
              <a:t> 2020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smtClean="0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991" y="3384645"/>
            <a:ext cx="11404251" cy="266131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325" y="403540"/>
            <a:ext cx="4089775" cy="2907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325" y="228600"/>
            <a:ext cx="4032368" cy="28319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991" y="3093682"/>
            <a:ext cx="11564008" cy="297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6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H" dirty="0" smtClean="0"/>
              <a:t>Tâches pour 2020</a:t>
            </a:r>
            <a:endParaRPr lang="fr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smtClean="0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487" y="3575341"/>
            <a:ext cx="11632018" cy="241565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325" y="403540"/>
            <a:ext cx="4089775" cy="2907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324" y="228600"/>
            <a:ext cx="4174225" cy="308213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439" y="3485670"/>
            <a:ext cx="11777886" cy="250532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6" y="3485670"/>
            <a:ext cx="12077699" cy="278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80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39024">
            <a:off x="9096759" y="1848803"/>
            <a:ext cx="2334232" cy="3303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CH" dirty="0" smtClean="0"/>
              <a:t>Mise en œuvre du  focus </a:t>
            </a:r>
            <a:br>
              <a:rPr lang="fr-CH" dirty="0" smtClean="0"/>
            </a:br>
            <a:r>
              <a:rPr lang="fr-CH" dirty="0" smtClean="0"/>
              <a:t>« Gestion des agressions / prévention de la violence »</a:t>
            </a:r>
            <a:endParaRPr lang="fr-CH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887300" y="1912818"/>
            <a:ext cx="6796390" cy="3883418"/>
          </a:xfrm>
        </p:spPr>
        <p:txBody>
          <a:bodyPr/>
          <a:lstStyle/>
          <a:p>
            <a:pPr lvl="0"/>
            <a:r>
              <a:rPr lang="fr-CH" dirty="0" smtClean="0"/>
              <a:t>Contrôle spécifique au moyen de la liste de contrôle (si cela n’a pas déjà été mis en place au cours des trois dernières années)</a:t>
            </a:r>
          </a:p>
          <a:p>
            <a:pPr lvl="0"/>
            <a:endParaRPr lang="de-CH" dirty="0" smtClean="0"/>
          </a:p>
          <a:p>
            <a:pPr lvl="0"/>
            <a:r>
              <a:rPr lang="fr-CH" dirty="0" smtClean="0"/>
              <a:t>Intégration de la thématique « Gestion des agressions » dans le concept d’urgence</a:t>
            </a:r>
            <a:endParaRPr lang="fr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 spc="-5" smtClean="0"/>
              <a:t>AEH Zentrum für Arbeitsmedizin, Ergonomie und Hygiene │ Tanja Vitale│ 26.02.2019</a:t>
            </a:r>
            <a:endParaRPr lang="de-CH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996" y="1752901"/>
            <a:ext cx="2343253" cy="3309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53032">
            <a:off x="7800787" y="1922699"/>
            <a:ext cx="2337268" cy="3309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4402860"/>
      </p:ext>
    </p:extLst>
  </p:cSld>
  <p:clrMapOvr>
    <a:masterClrMapping/>
  </p:clrMapOvr>
</p:sld>
</file>

<file path=ppt/theme/theme1.xml><?xml version="1.0" encoding="utf-8"?>
<a:theme xmlns:a="http://schemas.openxmlformats.org/drawingml/2006/main" name="AEH Generell">
  <a:themeElements>
    <a:clrScheme name="AEH">
      <a:dk1>
        <a:sysClr val="windowText" lastClr="000000"/>
      </a:dk1>
      <a:lt1>
        <a:sysClr val="window" lastClr="FFFFFF"/>
      </a:lt1>
      <a:dk2>
        <a:srgbClr val="7F7F7F"/>
      </a:dk2>
      <a:lt2>
        <a:srgbClr val="E7E6E6"/>
      </a:lt2>
      <a:accent1>
        <a:srgbClr val="6EA3E0"/>
      </a:accent1>
      <a:accent2>
        <a:srgbClr val="B6DC35"/>
      </a:accent2>
      <a:accent3>
        <a:srgbClr val="0D0E0E"/>
      </a:accent3>
      <a:accent4>
        <a:srgbClr val="E1A54D"/>
      </a:accent4>
      <a:accent5>
        <a:srgbClr val="A5D9D6"/>
      </a:accent5>
      <a:accent6>
        <a:srgbClr val="467FBD"/>
      </a:accent6>
      <a:hlink>
        <a:srgbClr val="48A1FA"/>
      </a:hlink>
      <a:folHlink>
        <a:srgbClr val="48A1FA"/>
      </a:folHlink>
    </a:clrScheme>
    <a:fontScheme name="AE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Vorlage Generell" id="{9338676D-91B0-4C91-B29F-5F604520D8CF}" vid="{E21DE1BC-ADEB-4186-AA8F-F8D09D4E741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Vorlage Generell</Template>
  <TotalTime>0</TotalTime>
  <Words>540</Words>
  <Application>Microsoft Office PowerPoint</Application>
  <PresentationFormat>Grand écran</PresentationFormat>
  <Paragraphs>83</Paragraphs>
  <Slides>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Symbol</vt:lpstr>
      <vt:lpstr>AEH Generell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AEH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Tanja Vitale</dc:creator>
  <cp:lastModifiedBy> </cp:lastModifiedBy>
  <cp:revision>30</cp:revision>
  <cp:lastPrinted>2020-03-10T07:44:23Z</cp:lastPrinted>
  <dcterms:created xsi:type="dcterms:W3CDTF">2020-03-02T11:00:04Z</dcterms:created>
  <dcterms:modified xsi:type="dcterms:W3CDTF">2021-05-20T06:21:54Z</dcterms:modified>
</cp:coreProperties>
</file>