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1889" r:id="rId2"/>
    <p:sldId id="1915" r:id="rId3"/>
    <p:sldId id="1897" r:id="rId4"/>
    <p:sldId id="1898" r:id="rId5"/>
    <p:sldId id="1928" r:id="rId6"/>
    <p:sldId id="2017" r:id="rId7"/>
    <p:sldId id="1977" r:id="rId8"/>
    <p:sldId id="1949" r:id="rId9"/>
    <p:sldId id="1985" r:id="rId10"/>
    <p:sldId id="1982" r:id="rId11"/>
    <p:sldId id="1981" r:id="rId12"/>
    <p:sldId id="1958" r:id="rId13"/>
    <p:sldId id="1986" r:id="rId14"/>
    <p:sldId id="1959" r:id="rId15"/>
    <p:sldId id="2013" r:id="rId16"/>
    <p:sldId id="1983" r:id="rId17"/>
    <p:sldId id="1930" r:id="rId18"/>
    <p:sldId id="2020" r:id="rId19"/>
    <p:sldId id="1989" r:id="rId20"/>
    <p:sldId id="1994" r:id="rId21"/>
    <p:sldId id="2005" r:id="rId22"/>
    <p:sldId id="1991" r:id="rId23"/>
    <p:sldId id="1992" r:id="rId24"/>
    <p:sldId id="2038" r:id="rId25"/>
    <p:sldId id="2015" r:id="rId26"/>
    <p:sldId id="1993" r:id="rId27"/>
    <p:sldId id="2001" r:id="rId28"/>
    <p:sldId id="2033" r:id="rId29"/>
    <p:sldId id="2006" r:id="rId30"/>
    <p:sldId id="2007" r:id="rId31"/>
    <p:sldId id="2032" r:id="rId32"/>
    <p:sldId id="2028" r:id="rId33"/>
    <p:sldId id="1974" r:id="rId34"/>
    <p:sldId id="2034" r:id="rId35"/>
    <p:sldId id="2035" r:id="rId36"/>
    <p:sldId id="1885" r:id="rId37"/>
    <p:sldId id="1965" r:id="rId38"/>
    <p:sldId id="2031" r:id="rId39"/>
    <p:sldId id="1838" r:id="rId40"/>
    <p:sldId id="1839" r:id="rId41"/>
    <p:sldId id="2039" r:id="rId42"/>
    <p:sldId id="2040" r:id="rId43"/>
  </p:sldIdLst>
  <p:sldSz cx="9144000" cy="6858000" type="screen4x3"/>
  <p:notesSz cx="6797675" cy="9926638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l Weilbach" initials="KW" lastIdx="1" clrIdx="0"/>
  <p:cmAuthor id="2" name="Microsoft Office User" initials="MOU" lastIdx="3" clrIdx="1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285" autoAdjust="0"/>
    <p:restoredTop sz="87483" autoAdjust="0"/>
  </p:normalViewPr>
  <p:slideViewPr>
    <p:cSldViewPr snapToGrid="0" snapToObjects="1">
      <p:cViewPr varScale="1">
        <p:scale>
          <a:sx n="60" d="100"/>
          <a:sy n="60" d="100"/>
        </p:scale>
        <p:origin x="780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4" d="100"/>
        <a:sy n="1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16143F-107C-40D0-B082-63EFF8F9C97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0C1C50E5-488F-4143-81B3-B3C6C771675D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pPr algn="ctr"/>
          <a:r>
            <a:rPr lang="fr-CH" b="1" u="none" noProof="0" dirty="0"/>
            <a:t>En cas de lacune au niveau de </a:t>
          </a:r>
          <a:r>
            <a:rPr lang="fr-CH" b="1" u="none" noProof="0" dirty="0" smtClean="0"/>
            <a:t>l’organisation personnelle :</a:t>
          </a:r>
          <a:endParaRPr lang="fr-CH" b="1" u="none" noProof="0" dirty="0"/>
        </a:p>
        <a:p>
          <a:pPr algn="l"/>
          <a:r>
            <a:rPr lang="fr-CH" noProof="0" dirty="0" smtClean="0"/>
            <a:t>- Liste </a:t>
          </a:r>
          <a:r>
            <a:rPr lang="fr-CH" noProof="0" dirty="0"/>
            <a:t>des choses à faire</a:t>
          </a:r>
        </a:p>
        <a:p>
          <a:pPr algn="l"/>
          <a:r>
            <a:rPr lang="fr-CH" noProof="0" dirty="0"/>
            <a:t>- </a:t>
          </a:r>
          <a:r>
            <a:rPr lang="fr-CH" noProof="0" dirty="0" smtClean="0"/>
            <a:t>Rappel </a:t>
          </a:r>
          <a:r>
            <a:rPr lang="fr-CH" noProof="0" dirty="0"/>
            <a:t>des rendez-vous </a:t>
          </a:r>
          <a:r>
            <a:rPr lang="fr-CH" noProof="0" dirty="0" smtClean="0"/>
            <a:t>       importants</a:t>
          </a:r>
          <a:endParaRPr lang="fr-CH" noProof="0" dirty="0"/>
        </a:p>
        <a:p>
          <a:pPr algn="l"/>
          <a:r>
            <a:rPr lang="fr-CH" noProof="0" dirty="0"/>
            <a:t>- </a:t>
          </a:r>
          <a:r>
            <a:rPr lang="fr-CH" noProof="0" dirty="0" smtClean="0"/>
            <a:t>Diviser </a:t>
          </a:r>
          <a:r>
            <a:rPr lang="fr-CH" noProof="0" dirty="0"/>
            <a:t>les tâches en sous-tâches</a:t>
          </a:r>
        </a:p>
      </dgm:t>
    </dgm:pt>
    <dgm:pt modelId="{B2B95378-3222-4B12-9EF9-A3B3B32CCC95}" type="parTrans" cxnId="{F0C944DC-56DA-47D3-B086-8050750CED43}">
      <dgm:prSet/>
      <dgm:spPr/>
      <dgm:t>
        <a:bodyPr/>
        <a:lstStyle/>
        <a:p>
          <a:endParaRPr lang="de-DE"/>
        </a:p>
      </dgm:t>
    </dgm:pt>
    <dgm:pt modelId="{032D8976-9B88-4BAA-AE0B-BB5135113954}" type="sibTrans" cxnId="{F0C944DC-56DA-47D3-B086-8050750CED43}">
      <dgm:prSet/>
      <dgm:spPr/>
      <dgm:t>
        <a:bodyPr/>
        <a:lstStyle/>
        <a:p>
          <a:endParaRPr lang="de-DE"/>
        </a:p>
      </dgm:t>
    </dgm:pt>
    <dgm:pt modelId="{D8EACFF6-6B2B-4CEB-9F7A-71CB8D1C7EB7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pPr algn="l"/>
          <a:r>
            <a:rPr lang="fr-FR" b="1" u="none" noProof="0" dirty="0"/>
            <a:t>En cas de </a:t>
          </a:r>
          <a:r>
            <a:rPr lang="fr-FR" b="1" u="none" noProof="0" dirty="0" smtClean="0"/>
            <a:t>difficultés </a:t>
          </a:r>
          <a:r>
            <a:rPr lang="fr-FR" b="1" u="none" noProof="0" dirty="0"/>
            <a:t>de </a:t>
          </a:r>
          <a:r>
            <a:rPr lang="fr-FR" b="1" u="none" noProof="0" dirty="0" smtClean="0"/>
            <a:t>concentration :</a:t>
          </a:r>
          <a:endParaRPr lang="fr-FR" noProof="0" dirty="0"/>
        </a:p>
        <a:p>
          <a:pPr algn="l"/>
          <a:r>
            <a:rPr lang="fr-FR" noProof="0" dirty="0"/>
            <a:t>- </a:t>
          </a:r>
          <a:r>
            <a:rPr lang="fr-FR" noProof="0" dirty="0" smtClean="0"/>
            <a:t>Éviter </a:t>
          </a:r>
          <a:r>
            <a:rPr lang="fr-FR" noProof="0" dirty="0"/>
            <a:t>les distractions</a:t>
          </a:r>
        </a:p>
        <a:p>
          <a:pPr algn="l"/>
          <a:r>
            <a:rPr lang="fr-FR" noProof="0" dirty="0"/>
            <a:t>- Bon éclairage</a:t>
          </a:r>
        </a:p>
        <a:p>
          <a:pPr algn="l"/>
          <a:r>
            <a:rPr lang="fr-FR" noProof="0" dirty="0"/>
            <a:t>- Environnement calme</a:t>
          </a:r>
        </a:p>
        <a:p>
          <a:pPr algn="l"/>
          <a:r>
            <a:rPr lang="fr-FR" noProof="0" dirty="0"/>
            <a:t>- Aménager des pauses</a:t>
          </a:r>
        </a:p>
      </dgm:t>
    </dgm:pt>
    <dgm:pt modelId="{69F3DA76-0042-45B0-AEB2-D7172A3C39DF}" type="parTrans" cxnId="{2410380F-3B4F-4BEE-9F84-613BF6020749}">
      <dgm:prSet/>
      <dgm:spPr/>
      <dgm:t>
        <a:bodyPr/>
        <a:lstStyle/>
        <a:p>
          <a:endParaRPr lang="de-DE"/>
        </a:p>
      </dgm:t>
    </dgm:pt>
    <dgm:pt modelId="{5530785B-FE06-40A6-A860-1D20A0C71BDF}" type="sibTrans" cxnId="{2410380F-3B4F-4BEE-9F84-613BF6020749}">
      <dgm:prSet/>
      <dgm:spPr/>
      <dgm:t>
        <a:bodyPr/>
        <a:lstStyle/>
        <a:p>
          <a:endParaRPr lang="de-DE"/>
        </a:p>
      </dgm:t>
    </dgm:pt>
    <dgm:pt modelId="{263C5223-2A31-453A-8960-B82352475EF9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pPr algn="l"/>
          <a:r>
            <a:rPr lang="fr-FR" b="1" u="none" noProof="0" dirty="0"/>
            <a:t>En cas de problèmes de </a:t>
          </a:r>
          <a:r>
            <a:rPr lang="fr-FR" b="1" u="none" noProof="0" dirty="0" smtClean="0"/>
            <a:t>mémoire </a:t>
          </a:r>
          <a:r>
            <a:rPr lang="fr-CH" b="1" u="none" noProof="0" dirty="0" smtClean="0"/>
            <a:t>:</a:t>
          </a:r>
          <a:endParaRPr lang="fr-CH" b="1" u="none" noProof="0" dirty="0"/>
        </a:p>
        <a:p>
          <a:pPr algn="l"/>
          <a:r>
            <a:rPr lang="fr-CH" noProof="0" dirty="0"/>
            <a:t>- Aides écrites</a:t>
          </a:r>
        </a:p>
        <a:p>
          <a:pPr algn="l"/>
          <a:r>
            <a:rPr lang="fr-CH" noProof="0" dirty="0"/>
            <a:t>- Donner du temps supplémentaire pour apprendre de nouvelles choses</a:t>
          </a:r>
        </a:p>
        <a:p>
          <a:pPr algn="l"/>
          <a:r>
            <a:rPr lang="fr-CH" noProof="0" dirty="0"/>
            <a:t>- Listes </a:t>
          </a:r>
          <a:r>
            <a:rPr lang="fr-CH" noProof="0" dirty="0" smtClean="0"/>
            <a:t>de contrôle</a:t>
          </a:r>
          <a:endParaRPr lang="fr-CH" noProof="0" dirty="0"/>
        </a:p>
      </dgm:t>
    </dgm:pt>
    <dgm:pt modelId="{6AC4F48B-CE3C-4998-852D-9E3A434861E6}" type="parTrans" cxnId="{F26B5001-CB7E-47EC-9DF6-1ADA078107B0}">
      <dgm:prSet/>
      <dgm:spPr/>
      <dgm:t>
        <a:bodyPr/>
        <a:lstStyle/>
        <a:p>
          <a:endParaRPr lang="de-DE"/>
        </a:p>
      </dgm:t>
    </dgm:pt>
    <dgm:pt modelId="{E140E2DD-FD5B-495F-B39C-6F23A44B7C94}" type="sibTrans" cxnId="{F26B5001-CB7E-47EC-9DF6-1ADA078107B0}">
      <dgm:prSet/>
      <dgm:spPr/>
      <dgm:t>
        <a:bodyPr/>
        <a:lstStyle/>
        <a:p>
          <a:endParaRPr lang="de-DE"/>
        </a:p>
      </dgm:t>
    </dgm:pt>
    <dgm:pt modelId="{D76D8DDD-6118-4DAE-9C86-9190C94DCE08}" type="pres">
      <dgm:prSet presAssocID="{4816143F-107C-40D0-B082-63EFF8F9C97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39655C9-CFCB-45D0-9ADF-17F869920B46}" type="pres">
      <dgm:prSet presAssocID="{0C1C50E5-488F-4143-81B3-B3C6C771675D}" presName="node" presStyleLbl="node1" presStyleIdx="0" presStyleCnt="3" custLinFactNeighborX="306" custLinFactNeighborY="910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864C263-0E75-4F07-88E5-B3D6267D8C3C}" type="pres">
      <dgm:prSet presAssocID="{032D8976-9B88-4BAA-AE0B-BB5135113954}" presName="sibTrans" presStyleCnt="0"/>
      <dgm:spPr/>
    </dgm:pt>
    <dgm:pt modelId="{D1DEE35A-B346-4D09-B4AB-28382BDCAA76}" type="pres">
      <dgm:prSet presAssocID="{D8EACFF6-6B2B-4CEB-9F7A-71CB8D1C7EB7}" presName="node" presStyleLbl="node1" presStyleIdx="1" presStyleCnt="3" custLinFactNeighborY="828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F8C365F-19DB-41B1-85B0-BF8605BA41D0}" type="pres">
      <dgm:prSet presAssocID="{5530785B-FE06-40A6-A860-1D20A0C71BDF}" presName="sibTrans" presStyleCnt="0"/>
      <dgm:spPr/>
    </dgm:pt>
    <dgm:pt modelId="{0A1A800D-1292-43D7-A7C5-9ECE5B48B9B1}" type="pres">
      <dgm:prSet presAssocID="{263C5223-2A31-453A-8960-B82352475EF9}" presName="node" presStyleLbl="node1" presStyleIdx="2" presStyleCnt="3" custLinFactNeighborX="2674" custLinFactNeighborY="2140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23DD7E1-36E4-BC44-9AF1-BE8C72D6F101}" type="presOf" srcId="{0C1C50E5-488F-4143-81B3-B3C6C771675D}" destId="{939655C9-CFCB-45D0-9ADF-17F869920B46}" srcOrd="0" destOrd="0" presId="urn:microsoft.com/office/officeart/2005/8/layout/default"/>
    <dgm:cxn modelId="{7D73B22E-1C85-3544-A914-65BC17BF1003}" type="presOf" srcId="{4816143F-107C-40D0-B082-63EFF8F9C97A}" destId="{D76D8DDD-6118-4DAE-9C86-9190C94DCE08}" srcOrd="0" destOrd="0" presId="urn:microsoft.com/office/officeart/2005/8/layout/default"/>
    <dgm:cxn modelId="{F26B5001-CB7E-47EC-9DF6-1ADA078107B0}" srcId="{4816143F-107C-40D0-B082-63EFF8F9C97A}" destId="{263C5223-2A31-453A-8960-B82352475EF9}" srcOrd="2" destOrd="0" parTransId="{6AC4F48B-CE3C-4998-852D-9E3A434861E6}" sibTransId="{E140E2DD-FD5B-495F-B39C-6F23A44B7C94}"/>
    <dgm:cxn modelId="{D73C8D6C-4D32-E44B-B671-A66835C55CC7}" type="presOf" srcId="{263C5223-2A31-453A-8960-B82352475EF9}" destId="{0A1A800D-1292-43D7-A7C5-9ECE5B48B9B1}" srcOrd="0" destOrd="0" presId="urn:microsoft.com/office/officeart/2005/8/layout/default"/>
    <dgm:cxn modelId="{2410380F-3B4F-4BEE-9F84-613BF6020749}" srcId="{4816143F-107C-40D0-B082-63EFF8F9C97A}" destId="{D8EACFF6-6B2B-4CEB-9F7A-71CB8D1C7EB7}" srcOrd="1" destOrd="0" parTransId="{69F3DA76-0042-45B0-AEB2-D7172A3C39DF}" sibTransId="{5530785B-FE06-40A6-A860-1D20A0C71BDF}"/>
    <dgm:cxn modelId="{F0C944DC-56DA-47D3-B086-8050750CED43}" srcId="{4816143F-107C-40D0-B082-63EFF8F9C97A}" destId="{0C1C50E5-488F-4143-81B3-B3C6C771675D}" srcOrd="0" destOrd="0" parTransId="{B2B95378-3222-4B12-9EF9-A3B3B32CCC95}" sibTransId="{032D8976-9B88-4BAA-AE0B-BB5135113954}"/>
    <dgm:cxn modelId="{AA412284-5455-0444-B760-1CEE800F4264}" type="presOf" srcId="{D8EACFF6-6B2B-4CEB-9F7A-71CB8D1C7EB7}" destId="{D1DEE35A-B346-4D09-B4AB-28382BDCAA76}" srcOrd="0" destOrd="0" presId="urn:microsoft.com/office/officeart/2005/8/layout/default"/>
    <dgm:cxn modelId="{9C4E6059-034C-8A43-9EB1-865AFE5A8281}" type="presParOf" srcId="{D76D8DDD-6118-4DAE-9C86-9190C94DCE08}" destId="{939655C9-CFCB-45D0-9ADF-17F869920B46}" srcOrd="0" destOrd="0" presId="urn:microsoft.com/office/officeart/2005/8/layout/default"/>
    <dgm:cxn modelId="{72ACB56E-CFAA-8B47-BB5E-CB9CEEDC81C8}" type="presParOf" srcId="{D76D8DDD-6118-4DAE-9C86-9190C94DCE08}" destId="{5864C263-0E75-4F07-88E5-B3D6267D8C3C}" srcOrd="1" destOrd="0" presId="urn:microsoft.com/office/officeart/2005/8/layout/default"/>
    <dgm:cxn modelId="{A911321A-2CEB-8940-AF48-EF779C89F9A9}" type="presParOf" srcId="{D76D8DDD-6118-4DAE-9C86-9190C94DCE08}" destId="{D1DEE35A-B346-4D09-B4AB-28382BDCAA76}" srcOrd="2" destOrd="0" presId="urn:microsoft.com/office/officeart/2005/8/layout/default"/>
    <dgm:cxn modelId="{3B2B7D5A-029C-7049-97FE-BD948ADDAFE5}" type="presParOf" srcId="{D76D8DDD-6118-4DAE-9C86-9190C94DCE08}" destId="{3F8C365F-19DB-41B1-85B0-BF8605BA41D0}" srcOrd="3" destOrd="0" presId="urn:microsoft.com/office/officeart/2005/8/layout/default"/>
    <dgm:cxn modelId="{FE2CE65F-158B-5440-97EA-7E24515673D8}" type="presParOf" srcId="{D76D8DDD-6118-4DAE-9C86-9190C94DCE08}" destId="{0A1A800D-1292-43D7-A7C5-9ECE5B48B9B1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BBE06B-9DA2-4A76-BC3A-93FD3E14BDF0}" type="doc">
      <dgm:prSet loTypeId="urn:microsoft.com/office/officeart/2005/8/layout/process1" loCatId="process" qsTypeId="urn:microsoft.com/office/officeart/2005/8/quickstyle/simple1" qsCatId="simple" csTypeId="urn:microsoft.com/office/officeart/2005/8/colors/accent0_3" csCatId="mainScheme" phldr="1"/>
      <dgm:spPr/>
    </dgm:pt>
    <dgm:pt modelId="{C103A427-701F-481E-84B4-71886E272CEC}">
      <dgm:prSet phldrT="[Text]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fr-CH" noProof="0" dirty="0" smtClean="0"/>
            <a:t>Identifier</a:t>
          </a:r>
          <a:r>
            <a:rPr lang="de-DE" dirty="0" smtClean="0"/>
            <a:t> </a:t>
          </a:r>
          <a:r>
            <a:rPr lang="de-DE" dirty="0"/>
            <a:t>les </a:t>
          </a:r>
          <a:r>
            <a:rPr lang="fr-CH" noProof="0" dirty="0" smtClean="0"/>
            <a:t>menaces potentielles</a:t>
          </a:r>
          <a:endParaRPr lang="fr-CH" noProof="0" dirty="0"/>
        </a:p>
      </dgm:t>
    </dgm:pt>
    <dgm:pt modelId="{5B960F72-0FD4-410E-A1DB-98F5BCB0E71B}" type="parTrans" cxnId="{B6C23CA3-C764-43CE-94C0-841598854E81}">
      <dgm:prSet/>
      <dgm:spPr/>
      <dgm:t>
        <a:bodyPr/>
        <a:lstStyle/>
        <a:p>
          <a:endParaRPr lang="de-DE"/>
        </a:p>
      </dgm:t>
    </dgm:pt>
    <dgm:pt modelId="{FBE5EFA4-15B0-4CC3-A87A-1492D5473195}" type="sibTrans" cxnId="{B6C23CA3-C764-43CE-94C0-841598854E81}">
      <dgm:prSet/>
      <dgm:spPr/>
      <dgm:t>
        <a:bodyPr/>
        <a:lstStyle/>
        <a:p>
          <a:endParaRPr lang="de-DE" dirty="0"/>
        </a:p>
      </dgm:t>
    </dgm:pt>
    <dgm:pt modelId="{6879A455-FCB1-4692-BC2F-8C48A2FEDC7F}">
      <dgm:prSet phldrT="[Text]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fr-CH" noProof="0" dirty="0" smtClean="0"/>
            <a:t>Première</a:t>
          </a:r>
          <a:r>
            <a:rPr lang="de-DE" dirty="0" smtClean="0"/>
            <a:t> </a:t>
          </a:r>
          <a:r>
            <a:rPr lang="fr-CH" noProof="0" dirty="0" smtClean="0"/>
            <a:t>évaluation</a:t>
          </a:r>
          <a:endParaRPr lang="fr-CH" noProof="0" dirty="0"/>
        </a:p>
      </dgm:t>
    </dgm:pt>
    <dgm:pt modelId="{BA252BE6-AC27-4E30-A6AB-438FB870708E}" type="parTrans" cxnId="{C3128795-BCC0-4EF8-A586-B314F3F037A8}">
      <dgm:prSet/>
      <dgm:spPr/>
      <dgm:t>
        <a:bodyPr/>
        <a:lstStyle/>
        <a:p>
          <a:endParaRPr lang="de-DE"/>
        </a:p>
      </dgm:t>
    </dgm:pt>
    <dgm:pt modelId="{CE9B7B04-6FA1-4140-A588-9043001405DD}" type="sibTrans" cxnId="{C3128795-BCC0-4EF8-A586-B314F3F037A8}">
      <dgm:prSet/>
      <dgm:spPr/>
      <dgm:t>
        <a:bodyPr/>
        <a:lstStyle/>
        <a:p>
          <a:endParaRPr lang="de-DE" dirty="0"/>
        </a:p>
      </dgm:t>
    </dgm:pt>
    <dgm:pt modelId="{E25EF54F-3A4C-420D-A417-7411418D52AB}">
      <dgm:prSet phldrT="[Text]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fr-CH" noProof="0" dirty="0"/>
            <a:t>Recherche </a:t>
          </a:r>
          <a:r>
            <a:rPr lang="fr-CH" noProof="0" dirty="0" smtClean="0"/>
            <a:t>d‘informations </a:t>
          </a:r>
          <a:r>
            <a:rPr lang="fr-CH" noProof="0" dirty="0"/>
            <a:t>et </a:t>
          </a:r>
          <a:r>
            <a:rPr lang="fr-CH" noProof="0" dirty="0" smtClean="0"/>
            <a:t>analyse plus poussée</a:t>
          </a:r>
          <a:endParaRPr lang="fr-CH" noProof="0" dirty="0"/>
        </a:p>
      </dgm:t>
    </dgm:pt>
    <dgm:pt modelId="{5EFD154D-C02F-41F3-B6F8-F80450EB0CF8}" type="parTrans" cxnId="{163D5882-5F9E-48BA-A874-615C37469AAE}">
      <dgm:prSet/>
      <dgm:spPr/>
      <dgm:t>
        <a:bodyPr/>
        <a:lstStyle/>
        <a:p>
          <a:endParaRPr lang="de-DE"/>
        </a:p>
      </dgm:t>
    </dgm:pt>
    <dgm:pt modelId="{77020139-D41A-4563-9847-283FE07547F2}" type="sibTrans" cxnId="{163D5882-5F9E-48BA-A874-615C37469AAE}">
      <dgm:prSet/>
      <dgm:spPr/>
      <dgm:t>
        <a:bodyPr/>
        <a:lstStyle/>
        <a:p>
          <a:endParaRPr lang="de-DE" dirty="0"/>
        </a:p>
      </dgm:t>
    </dgm:pt>
    <dgm:pt modelId="{AFC870F9-4A1C-4A74-9ADC-4F5EC12683A7}">
      <dgm:prSet phldrT="[Text]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fr-CH" noProof="0" dirty="0" smtClean="0"/>
            <a:t>Gestion</a:t>
          </a:r>
          <a:r>
            <a:rPr lang="de-DE" dirty="0" smtClean="0"/>
            <a:t> </a:t>
          </a:r>
          <a:r>
            <a:rPr lang="de-DE" dirty="0"/>
            <a:t>de </a:t>
          </a:r>
          <a:r>
            <a:rPr lang="fr-CH" noProof="0" dirty="0" smtClean="0"/>
            <a:t>cas</a:t>
          </a:r>
          <a:r>
            <a:rPr lang="de-DE" dirty="0" smtClean="0"/>
            <a:t> </a:t>
          </a:r>
          <a:endParaRPr lang="de-DE" dirty="0"/>
        </a:p>
      </dgm:t>
    </dgm:pt>
    <dgm:pt modelId="{96F7FAA6-5AC5-482B-B3B1-344AC7FD88F3}" type="parTrans" cxnId="{D3331A32-F9A6-4664-89BE-C2F89B1A066C}">
      <dgm:prSet/>
      <dgm:spPr/>
      <dgm:t>
        <a:bodyPr/>
        <a:lstStyle/>
        <a:p>
          <a:endParaRPr lang="de-DE"/>
        </a:p>
      </dgm:t>
    </dgm:pt>
    <dgm:pt modelId="{6D485B9F-0390-4CBA-8981-8A3BCDA36B4C}" type="sibTrans" cxnId="{D3331A32-F9A6-4664-89BE-C2F89B1A066C}">
      <dgm:prSet/>
      <dgm:spPr/>
      <dgm:t>
        <a:bodyPr/>
        <a:lstStyle/>
        <a:p>
          <a:endParaRPr lang="de-DE"/>
        </a:p>
      </dgm:t>
    </dgm:pt>
    <dgm:pt modelId="{F4CED79E-AC44-4FB1-86AE-22514ABFA0A7}" type="pres">
      <dgm:prSet presAssocID="{83BBE06B-9DA2-4A76-BC3A-93FD3E14BDF0}" presName="Name0" presStyleCnt="0">
        <dgm:presLayoutVars>
          <dgm:dir/>
          <dgm:resizeHandles val="exact"/>
        </dgm:presLayoutVars>
      </dgm:prSet>
      <dgm:spPr/>
    </dgm:pt>
    <dgm:pt modelId="{66A38A61-FBCB-4926-929F-90929625DAD5}" type="pres">
      <dgm:prSet presAssocID="{C103A427-701F-481E-84B4-71886E272CE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EC2CAEF-A312-4EF9-8BAF-699407F04695}" type="pres">
      <dgm:prSet presAssocID="{FBE5EFA4-15B0-4CC3-A87A-1492D5473195}" presName="sibTrans" presStyleLbl="sibTrans2D1" presStyleIdx="0" presStyleCnt="3"/>
      <dgm:spPr/>
      <dgm:t>
        <a:bodyPr/>
        <a:lstStyle/>
        <a:p>
          <a:endParaRPr lang="fr-FR"/>
        </a:p>
      </dgm:t>
    </dgm:pt>
    <dgm:pt modelId="{7775E006-96DD-4B24-BB53-8B5C0AC7BC6A}" type="pres">
      <dgm:prSet presAssocID="{FBE5EFA4-15B0-4CC3-A87A-1492D5473195}" presName="connectorText" presStyleLbl="sibTrans2D1" presStyleIdx="0" presStyleCnt="3"/>
      <dgm:spPr/>
      <dgm:t>
        <a:bodyPr/>
        <a:lstStyle/>
        <a:p>
          <a:endParaRPr lang="fr-FR"/>
        </a:p>
      </dgm:t>
    </dgm:pt>
    <dgm:pt modelId="{A15044A0-336D-4A28-8BDB-41751F4F0C38}" type="pres">
      <dgm:prSet presAssocID="{6879A455-FCB1-4692-BC2F-8C48A2FEDC7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D33FECF-AC9E-4230-B5F7-86FC4EBC4378}" type="pres">
      <dgm:prSet presAssocID="{CE9B7B04-6FA1-4140-A588-9043001405DD}" presName="sibTrans" presStyleLbl="sibTrans2D1" presStyleIdx="1" presStyleCnt="3"/>
      <dgm:spPr/>
      <dgm:t>
        <a:bodyPr/>
        <a:lstStyle/>
        <a:p>
          <a:endParaRPr lang="fr-FR"/>
        </a:p>
      </dgm:t>
    </dgm:pt>
    <dgm:pt modelId="{3BA58395-5A72-4977-A4D2-7E50E92068A5}" type="pres">
      <dgm:prSet presAssocID="{CE9B7B04-6FA1-4140-A588-9043001405DD}" presName="connectorText" presStyleLbl="sibTrans2D1" presStyleIdx="1" presStyleCnt="3"/>
      <dgm:spPr/>
      <dgm:t>
        <a:bodyPr/>
        <a:lstStyle/>
        <a:p>
          <a:endParaRPr lang="fr-FR"/>
        </a:p>
      </dgm:t>
    </dgm:pt>
    <dgm:pt modelId="{7035E898-F97D-4E37-951F-22E86FA4DA63}" type="pres">
      <dgm:prSet presAssocID="{E25EF54F-3A4C-420D-A417-7411418D52A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A4A3786-2776-48E3-8279-E510E10C8638}" type="pres">
      <dgm:prSet presAssocID="{77020139-D41A-4563-9847-283FE07547F2}" presName="sibTrans" presStyleLbl="sibTrans2D1" presStyleIdx="2" presStyleCnt="3"/>
      <dgm:spPr/>
      <dgm:t>
        <a:bodyPr/>
        <a:lstStyle/>
        <a:p>
          <a:endParaRPr lang="fr-FR"/>
        </a:p>
      </dgm:t>
    </dgm:pt>
    <dgm:pt modelId="{61A7BDC2-964D-4CB6-8C3C-945928E8055A}" type="pres">
      <dgm:prSet presAssocID="{77020139-D41A-4563-9847-283FE07547F2}" presName="connectorText" presStyleLbl="sibTrans2D1" presStyleIdx="2" presStyleCnt="3"/>
      <dgm:spPr/>
      <dgm:t>
        <a:bodyPr/>
        <a:lstStyle/>
        <a:p>
          <a:endParaRPr lang="fr-FR"/>
        </a:p>
      </dgm:t>
    </dgm:pt>
    <dgm:pt modelId="{FA8EBBB8-96B4-4A9B-A258-501403D5206A}" type="pres">
      <dgm:prSet presAssocID="{AFC870F9-4A1C-4A74-9ADC-4F5EC12683A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769D4498-B2F6-D546-A0AD-791030D76F1A}" type="presOf" srcId="{AFC870F9-4A1C-4A74-9ADC-4F5EC12683A7}" destId="{FA8EBBB8-96B4-4A9B-A258-501403D5206A}" srcOrd="0" destOrd="0" presId="urn:microsoft.com/office/officeart/2005/8/layout/process1"/>
    <dgm:cxn modelId="{282C436C-658F-1843-BDBE-F97FF34748D1}" type="presOf" srcId="{CE9B7B04-6FA1-4140-A588-9043001405DD}" destId="{3BA58395-5A72-4977-A4D2-7E50E92068A5}" srcOrd="1" destOrd="0" presId="urn:microsoft.com/office/officeart/2005/8/layout/process1"/>
    <dgm:cxn modelId="{87565A3F-0FDA-DD4F-A41B-1C2F11C49279}" type="presOf" srcId="{E25EF54F-3A4C-420D-A417-7411418D52AB}" destId="{7035E898-F97D-4E37-951F-22E86FA4DA63}" srcOrd="0" destOrd="0" presId="urn:microsoft.com/office/officeart/2005/8/layout/process1"/>
    <dgm:cxn modelId="{B6C23CA3-C764-43CE-94C0-841598854E81}" srcId="{83BBE06B-9DA2-4A76-BC3A-93FD3E14BDF0}" destId="{C103A427-701F-481E-84B4-71886E272CEC}" srcOrd="0" destOrd="0" parTransId="{5B960F72-0FD4-410E-A1DB-98F5BCB0E71B}" sibTransId="{FBE5EFA4-15B0-4CC3-A87A-1492D5473195}"/>
    <dgm:cxn modelId="{81672D4E-5F63-FA40-A5E1-80B65B3177A2}" type="presOf" srcId="{77020139-D41A-4563-9847-283FE07547F2}" destId="{61A7BDC2-964D-4CB6-8C3C-945928E8055A}" srcOrd="1" destOrd="0" presId="urn:microsoft.com/office/officeart/2005/8/layout/process1"/>
    <dgm:cxn modelId="{55A26D34-0F6A-7241-A8F3-512926BFB7B5}" type="presOf" srcId="{CE9B7B04-6FA1-4140-A588-9043001405DD}" destId="{BD33FECF-AC9E-4230-B5F7-86FC4EBC4378}" srcOrd="0" destOrd="0" presId="urn:microsoft.com/office/officeart/2005/8/layout/process1"/>
    <dgm:cxn modelId="{67A3EF6E-0F69-5247-B3D8-1FA9E0991A9B}" type="presOf" srcId="{83BBE06B-9DA2-4A76-BC3A-93FD3E14BDF0}" destId="{F4CED79E-AC44-4FB1-86AE-22514ABFA0A7}" srcOrd="0" destOrd="0" presId="urn:microsoft.com/office/officeart/2005/8/layout/process1"/>
    <dgm:cxn modelId="{D3331A32-F9A6-4664-89BE-C2F89B1A066C}" srcId="{83BBE06B-9DA2-4A76-BC3A-93FD3E14BDF0}" destId="{AFC870F9-4A1C-4A74-9ADC-4F5EC12683A7}" srcOrd="3" destOrd="0" parTransId="{96F7FAA6-5AC5-482B-B3B1-344AC7FD88F3}" sibTransId="{6D485B9F-0390-4CBA-8981-8A3BCDA36B4C}"/>
    <dgm:cxn modelId="{8325B5D0-E1FB-E14F-9FB0-C614019CA741}" type="presOf" srcId="{77020139-D41A-4563-9847-283FE07547F2}" destId="{5A4A3786-2776-48E3-8279-E510E10C8638}" srcOrd="0" destOrd="0" presId="urn:microsoft.com/office/officeart/2005/8/layout/process1"/>
    <dgm:cxn modelId="{B81049F2-EC26-394D-8905-E26F91855802}" type="presOf" srcId="{C103A427-701F-481E-84B4-71886E272CEC}" destId="{66A38A61-FBCB-4926-929F-90929625DAD5}" srcOrd="0" destOrd="0" presId="urn:microsoft.com/office/officeart/2005/8/layout/process1"/>
    <dgm:cxn modelId="{163D5882-5F9E-48BA-A874-615C37469AAE}" srcId="{83BBE06B-9DA2-4A76-BC3A-93FD3E14BDF0}" destId="{E25EF54F-3A4C-420D-A417-7411418D52AB}" srcOrd="2" destOrd="0" parTransId="{5EFD154D-C02F-41F3-B6F8-F80450EB0CF8}" sibTransId="{77020139-D41A-4563-9847-283FE07547F2}"/>
    <dgm:cxn modelId="{7B939B53-02B1-A54D-850C-07027276F62E}" type="presOf" srcId="{FBE5EFA4-15B0-4CC3-A87A-1492D5473195}" destId="{7775E006-96DD-4B24-BB53-8B5C0AC7BC6A}" srcOrd="1" destOrd="0" presId="urn:microsoft.com/office/officeart/2005/8/layout/process1"/>
    <dgm:cxn modelId="{C3128795-BCC0-4EF8-A586-B314F3F037A8}" srcId="{83BBE06B-9DA2-4A76-BC3A-93FD3E14BDF0}" destId="{6879A455-FCB1-4692-BC2F-8C48A2FEDC7F}" srcOrd="1" destOrd="0" parTransId="{BA252BE6-AC27-4E30-A6AB-438FB870708E}" sibTransId="{CE9B7B04-6FA1-4140-A588-9043001405DD}"/>
    <dgm:cxn modelId="{0643E05B-E145-434E-A75E-9F3718DC6748}" type="presOf" srcId="{6879A455-FCB1-4692-BC2F-8C48A2FEDC7F}" destId="{A15044A0-336D-4A28-8BDB-41751F4F0C38}" srcOrd="0" destOrd="0" presId="urn:microsoft.com/office/officeart/2005/8/layout/process1"/>
    <dgm:cxn modelId="{53C0F9D7-F54E-6B4D-91C3-B8970160DC43}" type="presOf" srcId="{FBE5EFA4-15B0-4CC3-A87A-1492D5473195}" destId="{CEC2CAEF-A312-4EF9-8BAF-699407F04695}" srcOrd="0" destOrd="0" presId="urn:microsoft.com/office/officeart/2005/8/layout/process1"/>
    <dgm:cxn modelId="{40D3C3C9-3156-0A45-A789-57358C6596DC}" type="presParOf" srcId="{F4CED79E-AC44-4FB1-86AE-22514ABFA0A7}" destId="{66A38A61-FBCB-4926-929F-90929625DAD5}" srcOrd="0" destOrd="0" presId="urn:microsoft.com/office/officeart/2005/8/layout/process1"/>
    <dgm:cxn modelId="{DE946CF1-4AA1-DE49-B6F8-F2D874073038}" type="presParOf" srcId="{F4CED79E-AC44-4FB1-86AE-22514ABFA0A7}" destId="{CEC2CAEF-A312-4EF9-8BAF-699407F04695}" srcOrd="1" destOrd="0" presId="urn:microsoft.com/office/officeart/2005/8/layout/process1"/>
    <dgm:cxn modelId="{907803DC-4EB4-1648-B1B9-7840B0F5C4A2}" type="presParOf" srcId="{CEC2CAEF-A312-4EF9-8BAF-699407F04695}" destId="{7775E006-96DD-4B24-BB53-8B5C0AC7BC6A}" srcOrd="0" destOrd="0" presId="urn:microsoft.com/office/officeart/2005/8/layout/process1"/>
    <dgm:cxn modelId="{91FC106B-5450-A84B-8FA6-4DB23CC05E3F}" type="presParOf" srcId="{F4CED79E-AC44-4FB1-86AE-22514ABFA0A7}" destId="{A15044A0-336D-4A28-8BDB-41751F4F0C38}" srcOrd="2" destOrd="0" presId="urn:microsoft.com/office/officeart/2005/8/layout/process1"/>
    <dgm:cxn modelId="{E7E1AE3B-D59F-0E4D-8607-9E3A9E21BE75}" type="presParOf" srcId="{F4CED79E-AC44-4FB1-86AE-22514ABFA0A7}" destId="{BD33FECF-AC9E-4230-B5F7-86FC4EBC4378}" srcOrd="3" destOrd="0" presId="urn:microsoft.com/office/officeart/2005/8/layout/process1"/>
    <dgm:cxn modelId="{4704AD35-D8DF-9D46-A2BD-304121DD7834}" type="presParOf" srcId="{BD33FECF-AC9E-4230-B5F7-86FC4EBC4378}" destId="{3BA58395-5A72-4977-A4D2-7E50E92068A5}" srcOrd="0" destOrd="0" presId="urn:microsoft.com/office/officeart/2005/8/layout/process1"/>
    <dgm:cxn modelId="{17DB3491-1814-AB45-AC4E-EDE78A240180}" type="presParOf" srcId="{F4CED79E-AC44-4FB1-86AE-22514ABFA0A7}" destId="{7035E898-F97D-4E37-951F-22E86FA4DA63}" srcOrd="4" destOrd="0" presId="urn:microsoft.com/office/officeart/2005/8/layout/process1"/>
    <dgm:cxn modelId="{21B0988E-2FA3-9342-AA71-916D34D8E0A4}" type="presParOf" srcId="{F4CED79E-AC44-4FB1-86AE-22514ABFA0A7}" destId="{5A4A3786-2776-48E3-8279-E510E10C8638}" srcOrd="5" destOrd="0" presId="urn:microsoft.com/office/officeart/2005/8/layout/process1"/>
    <dgm:cxn modelId="{BA4B2041-4179-814C-A3F6-DD358BC2151D}" type="presParOf" srcId="{5A4A3786-2776-48E3-8279-E510E10C8638}" destId="{61A7BDC2-964D-4CB6-8C3C-945928E8055A}" srcOrd="0" destOrd="0" presId="urn:microsoft.com/office/officeart/2005/8/layout/process1"/>
    <dgm:cxn modelId="{476ADA27-802B-7049-A211-FF057C8B0DE4}" type="presParOf" srcId="{F4CED79E-AC44-4FB1-86AE-22514ABFA0A7}" destId="{FA8EBBB8-96B4-4A9B-A258-501403D5206A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9655C9-CFCB-45D0-9ADF-17F869920B46}">
      <dsp:nvSpPr>
        <dsp:cNvPr id="0" name=""/>
        <dsp:cNvSpPr/>
      </dsp:nvSpPr>
      <dsp:spPr>
        <a:xfrm>
          <a:off x="12715" y="331255"/>
          <a:ext cx="3834010" cy="2300406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b="1" u="none" kern="1200" noProof="0" dirty="0"/>
            <a:t>En cas de lacune au niveau de </a:t>
          </a:r>
          <a:r>
            <a:rPr lang="fr-CH" sz="2000" b="1" u="none" kern="1200" noProof="0" dirty="0" smtClean="0"/>
            <a:t>l’organisation personnelle :</a:t>
          </a:r>
          <a:endParaRPr lang="fr-CH" sz="2000" b="1" u="none" kern="1200" noProof="0" dirty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kern="1200" noProof="0" dirty="0" smtClean="0"/>
            <a:t>- Liste </a:t>
          </a:r>
          <a:r>
            <a:rPr lang="fr-CH" sz="2000" kern="1200" noProof="0" dirty="0"/>
            <a:t>des choses à faire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kern="1200" noProof="0" dirty="0"/>
            <a:t>- </a:t>
          </a:r>
          <a:r>
            <a:rPr lang="fr-CH" sz="2000" kern="1200" noProof="0" dirty="0" smtClean="0"/>
            <a:t>Rappel </a:t>
          </a:r>
          <a:r>
            <a:rPr lang="fr-CH" sz="2000" kern="1200" noProof="0" dirty="0"/>
            <a:t>des rendez-vous </a:t>
          </a:r>
          <a:r>
            <a:rPr lang="fr-CH" sz="2000" kern="1200" noProof="0" dirty="0" smtClean="0"/>
            <a:t>       importants</a:t>
          </a:r>
          <a:endParaRPr lang="fr-CH" sz="2000" kern="1200" noProof="0" dirty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kern="1200" noProof="0" dirty="0"/>
            <a:t>- </a:t>
          </a:r>
          <a:r>
            <a:rPr lang="fr-CH" sz="2000" kern="1200" noProof="0" dirty="0" smtClean="0"/>
            <a:t>Diviser </a:t>
          </a:r>
          <a:r>
            <a:rPr lang="fr-CH" sz="2000" kern="1200" noProof="0" dirty="0"/>
            <a:t>les tâches en sous-tâches</a:t>
          </a:r>
        </a:p>
      </dsp:txBody>
      <dsp:txXfrm>
        <a:off x="12715" y="331255"/>
        <a:ext cx="3834010" cy="2300406"/>
      </dsp:txXfrm>
    </dsp:sp>
    <dsp:sp modelId="{D1DEE35A-B346-4D09-B4AB-28382BDCAA76}">
      <dsp:nvSpPr>
        <dsp:cNvPr id="0" name=""/>
        <dsp:cNvSpPr/>
      </dsp:nvSpPr>
      <dsp:spPr>
        <a:xfrm>
          <a:off x="4218394" y="312208"/>
          <a:ext cx="3834010" cy="2300406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u="none" kern="1200" noProof="0" dirty="0"/>
            <a:t>En cas de </a:t>
          </a:r>
          <a:r>
            <a:rPr lang="fr-FR" sz="2000" b="1" u="none" kern="1200" noProof="0" dirty="0" smtClean="0"/>
            <a:t>difficultés </a:t>
          </a:r>
          <a:r>
            <a:rPr lang="fr-FR" sz="2000" b="1" u="none" kern="1200" noProof="0" dirty="0"/>
            <a:t>de </a:t>
          </a:r>
          <a:r>
            <a:rPr lang="fr-FR" sz="2000" b="1" u="none" kern="1200" noProof="0" dirty="0" smtClean="0"/>
            <a:t>concentration :</a:t>
          </a:r>
          <a:endParaRPr lang="fr-FR" sz="2000" kern="1200" noProof="0" dirty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/>
            <a:t>- </a:t>
          </a:r>
          <a:r>
            <a:rPr lang="fr-FR" sz="2000" kern="1200" noProof="0" dirty="0" smtClean="0"/>
            <a:t>Éviter </a:t>
          </a:r>
          <a:r>
            <a:rPr lang="fr-FR" sz="2000" kern="1200" noProof="0" dirty="0"/>
            <a:t>les distractions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/>
            <a:t>- Bon éclairage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/>
            <a:t>- Environnement calme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/>
            <a:t>- Aménager des pauses</a:t>
          </a:r>
        </a:p>
      </dsp:txBody>
      <dsp:txXfrm>
        <a:off x="4218394" y="312208"/>
        <a:ext cx="3834010" cy="2300406"/>
      </dsp:txXfrm>
    </dsp:sp>
    <dsp:sp modelId="{0A1A800D-1292-43D7-A7C5-9ECE5B48B9B1}">
      <dsp:nvSpPr>
        <dsp:cNvPr id="0" name=""/>
        <dsp:cNvSpPr/>
      </dsp:nvSpPr>
      <dsp:spPr>
        <a:xfrm>
          <a:off x="2212210" y="2927230"/>
          <a:ext cx="3834010" cy="2300406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u="none" kern="1200" noProof="0" dirty="0"/>
            <a:t>En cas de problèmes de </a:t>
          </a:r>
          <a:r>
            <a:rPr lang="fr-FR" sz="2000" b="1" u="none" kern="1200" noProof="0" dirty="0" smtClean="0"/>
            <a:t>mémoire </a:t>
          </a:r>
          <a:r>
            <a:rPr lang="fr-CH" sz="2000" b="1" u="none" kern="1200" noProof="0" dirty="0" smtClean="0"/>
            <a:t>:</a:t>
          </a:r>
          <a:endParaRPr lang="fr-CH" sz="2000" b="1" u="none" kern="1200" noProof="0" dirty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kern="1200" noProof="0" dirty="0"/>
            <a:t>- Aides écrites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kern="1200" noProof="0" dirty="0"/>
            <a:t>- Donner du temps supplémentaire pour apprendre de nouvelles choses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kern="1200" noProof="0" dirty="0"/>
            <a:t>- Listes </a:t>
          </a:r>
          <a:r>
            <a:rPr lang="fr-CH" sz="2000" kern="1200" noProof="0" dirty="0" smtClean="0"/>
            <a:t>de contrôle</a:t>
          </a:r>
          <a:endParaRPr lang="fr-CH" sz="2000" kern="1200" noProof="0" dirty="0"/>
        </a:p>
      </dsp:txBody>
      <dsp:txXfrm>
        <a:off x="2212210" y="2927230"/>
        <a:ext cx="3834010" cy="23004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A38A61-FBCB-4926-929F-90929625DAD5}">
      <dsp:nvSpPr>
        <dsp:cNvPr id="0" name=""/>
        <dsp:cNvSpPr/>
      </dsp:nvSpPr>
      <dsp:spPr>
        <a:xfrm>
          <a:off x="2673" y="1494880"/>
          <a:ext cx="1169004" cy="898671"/>
        </a:xfrm>
        <a:prstGeom prst="roundRect">
          <a:avLst>
            <a:gd name="adj" fmla="val 10000"/>
          </a:avLst>
        </a:prstGeom>
        <a:solidFill>
          <a:schemeClr val="tx2">
            <a:lumMod val="5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300" kern="1200" noProof="0" dirty="0" smtClean="0"/>
            <a:t>Identifier</a:t>
          </a:r>
          <a:r>
            <a:rPr lang="de-DE" sz="1300" kern="1200" dirty="0" smtClean="0"/>
            <a:t> </a:t>
          </a:r>
          <a:r>
            <a:rPr lang="de-DE" sz="1300" kern="1200" dirty="0"/>
            <a:t>les </a:t>
          </a:r>
          <a:r>
            <a:rPr lang="fr-CH" sz="1300" kern="1200" noProof="0" dirty="0" smtClean="0"/>
            <a:t>menaces potentielles</a:t>
          </a:r>
          <a:endParaRPr lang="fr-CH" sz="1300" kern="1200" noProof="0" dirty="0"/>
        </a:p>
      </dsp:txBody>
      <dsp:txXfrm>
        <a:off x="28994" y="1521201"/>
        <a:ext cx="1116362" cy="846029"/>
      </dsp:txXfrm>
    </dsp:sp>
    <dsp:sp modelId="{CEC2CAEF-A312-4EF9-8BAF-699407F04695}">
      <dsp:nvSpPr>
        <dsp:cNvPr id="0" name=""/>
        <dsp:cNvSpPr/>
      </dsp:nvSpPr>
      <dsp:spPr>
        <a:xfrm>
          <a:off x="1288578" y="1799259"/>
          <a:ext cx="247828" cy="289913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100" kern="1200" dirty="0"/>
        </a:p>
      </dsp:txBody>
      <dsp:txXfrm>
        <a:off x="1288578" y="1857242"/>
        <a:ext cx="173480" cy="173947"/>
      </dsp:txXfrm>
    </dsp:sp>
    <dsp:sp modelId="{A15044A0-336D-4A28-8BDB-41751F4F0C38}">
      <dsp:nvSpPr>
        <dsp:cNvPr id="0" name=""/>
        <dsp:cNvSpPr/>
      </dsp:nvSpPr>
      <dsp:spPr>
        <a:xfrm>
          <a:off x="1639279" y="1494880"/>
          <a:ext cx="1169004" cy="898671"/>
        </a:xfrm>
        <a:prstGeom prst="roundRect">
          <a:avLst>
            <a:gd name="adj" fmla="val 10000"/>
          </a:avLst>
        </a:prstGeom>
        <a:solidFill>
          <a:schemeClr val="tx2">
            <a:lumMod val="5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300" kern="1200" noProof="0" dirty="0" smtClean="0"/>
            <a:t>Première</a:t>
          </a:r>
          <a:r>
            <a:rPr lang="de-DE" sz="1300" kern="1200" dirty="0" smtClean="0"/>
            <a:t> </a:t>
          </a:r>
          <a:r>
            <a:rPr lang="fr-CH" sz="1300" kern="1200" noProof="0" dirty="0" smtClean="0"/>
            <a:t>évaluation</a:t>
          </a:r>
          <a:endParaRPr lang="fr-CH" sz="1300" kern="1200" noProof="0" dirty="0"/>
        </a:p>
      </dsp:txBody>
      <dsp:txXfrm>
        <a:off x="1665600" y="1521201"/>
        <a:ext cx="1116362" cy="846029"/>
      </dsp:txXfrm>
    </dsp:sp>
    <dsp:sp modelId="{BD33FECF-AC9E-4230-B5F7-86FC4EBC4378}">
      <dsp:nvSpPr>
        <dsp:cNvPr id="0" name=""/>
        <dsp:cNvSpPr/>
      </dsp:nvSpPr>
      <dsp:spPr>
        <a:xfrm>
          <a:off x="2925184" y="1799259"/>
          <a:ext cx="247828" cy="289913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100" kern="1200" dirty="0"/>
        </a:p>
      </dsp:txBody>
      <dsp:txXfrm>
        <a:off x="2925184" y="1857242"/>
        <a:ext cx="173480" cy="173947"/>
      </dsp:txXfrm>
    </dsp:sp>
    <dsp:sp modelId="{7035E898-F97D-4E37-951F-22E86FA4DA63}">
      <dsp:nvSpPr>
        <dsp:cNvPr id="0" name=""/>
        <dsp:cNvSpPr/>
      </dsp:nvSpPr>
      <dsp:spPr>
        <a:xfrm>
          <a:off x="3275885" y="1494880"/>
          <a:ext cx="1169004" cy="898671"/>
        </a:xfrm>
        <a:prstGeom prst="roundRect">
          <a:avLst>
            <a:gd name="adj" fmla="val 10000"/>
          </a:avLst>
        </a:prstGeom>
        <a:solidFill>
          <a:schemeClr val="tx2">
            <a:lumMod val="5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300" kern="1200" noProof="0" dirty="0"/>
            <a:t>Recherche </a:t>
          </a:r>
          <a:r>
            <a:rPr lang="fr-CH" sz="1300" kern="1200" noProof="0" dirty="0" smtClean="0"/>
            <a:t>d‘informations </a:t>
          </a:r>
          <a:r>
            <a:rPr lang="fr-CH" sz="1300" kern="1200" noProof="0" dirty="0"/>
            <a:t>et </a:t>
          </a:r>
          <a:r>
            <a:rPr lang="fr-CH" sz="1300" kern="1200" noProof="0" dirty="0" smtClean="0"/>
            <a:t>analyse plus poussée</a:t>
          </a:r>
          <a:endParaRPr lang="fr-CH" sz="1300" kern="1200" noProof="0" dirty="0"/>
        </a:p>
      </dsp:txBody>
      <dsp:txXfrm>
        <a:off x="3302206" y="1521201"/>
        <a:ext cx="1116362" cy="846029"/>
      </dsp:txXfrm>
    </dsp:sp>
    <dsp:sp modelId="{5A4A3786-2776-48E3-8279-E510E10C8638}">
      <dsp:nvSpPr>
        <dsp:cNvPr id="0" name=""/>
        <dsp:cNvSpPr/>
      </dsp:nvSpPr>
      <dsp:spPr>
        <a:xfrm>
          <a:off x="4561789" y="1799259"/>
          <a:ext cx="247828" cy="289913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100" kern="1200" dirty="0"/>
        </a:p>
      </dsp:txBody>
      <dsp:txXfrm>
        <a:off x="4561789" y="1857242"/>
        <a:ext cx="173480" cy="173947"/>
      </dsp:txXfrm>
    </dsp:sp>
    <dsp:sp modelId="{FA8EBBB8-96B4-4A9B-A258-501403D5206A}">
      <dsp:nvSpPr>
        <dsp:cNvPr id="0" name=""/>
        <dsp:cNvSpPr/>
      </dsp:nvSpPr>
      <dsp:spPr>
        <a:xfrm>
          <a:off x="4912491" y="1494880"/>
          <a:ext cx="1169004" cy="898671"/>
        </a:xfrm>
        <a:prstGeom prst="roundRect">
          <a:avLst>
            <a:gd name="adj" fmla="val 10000"/>
          </a:avLst>
        </a:prstGeom>
        <a:solidFill>
          <a:schemeClr val="tx2">
            <a:lumMod val="5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300" kern="1200" noProof="0" dirty="0" smtClean="0"/>
            <a:t>Gestion</a:t>
          </a:r>
          <a:r>
            <a:rPr lang="de-DE" sz="1300" kern="1200" dirty="0" smtClean="0"/>
            <a:t> </a:t>
          </a:r>
          <a:r>
            <a:rPr lang="de-DE" sz="1300" kern="1200" dirty="0"/>
            <a:t>de </a:t>
          </a:r>
          <a:r>
            <a:rPr lang="fr-CH" sz="1300" kern="1200" noProof="0" dirty="0" smtClean="0"/>
            <a:t>cas</a:t>
          </a:r>
          <a:r>
            <a:rPr lang="de-DE" sz="1300" kern="1200" dirty="0" smtClean="0"/>
            <a:t> </a:t>
          </a:r>
          <a:endParaRPr lang="de-DE" sz="1300" kern="1200" dirty="0"/>
        </a:p>
      </dsp:txBody>
      <dsp:txXfrm>
        <a:off x="4938812" y="1521201"/>
        <a:ext cx="1116362" cy="8460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429227-725A-6C4D-A106-7C351896A8B5}" type="datetimeFigureOut">
              <a:rPr lang="de-DE" smtClean="0"/>
              <a:t>18.05.2021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B23E4-97E2-E547-98FA-D0DF288D268B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63005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2BFF-C08F-F546-95D0-82A5AEB22267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7AA14-EF24-4742-9CAD-6E7DBA047C2F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0163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1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1276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2831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7AA14-EF24-4742-9CAD-6E7DBA047C2F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86299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4">
              <a:buFont typeface="Arial" pitchFamily="34" charset="0"/>
              <a:buNone/>
            </a:pPr>
            <a:endParaRPr lang="de-DE" baseline="0" dirty="0"/>
          </a:p>
          <a:p>
            <a:pPr lvl="3">
              <a:buFont typeface="Arial" pitchFamily="34" charset="0"/>
              <a:buNone/>
            </a:pPr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B4367-E041-4B7E-8108-F85ACB89D2AA}" type="slidenum">
              <a:rPr lang="de-DE" smtClean="0"/>
              <a:pPr/>
              <a:t>33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98984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35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7133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fld id="{DC24FB53-541F-414A-A8E8-2B2C098F3B36}" type="datetime1">
              <a:rPr lang="de-CH" altLang="x-none" sz="1200"/>
              <a:pPr/>
              <a:t>18.05.2021</a:t>
            </a:fld>
            <a:endParaRPr lang="de-DE" altLang="x-none" sz="1200"/>
          </a:p>
        </p:txBody>
      </p:sp>
      <p:sp>
        <p:nvSpPr>
          <p:cNvPr id="83971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r>
              <a:rPr lang="de-DE" altLang="x-none" sz="1200"/>
              <a:t>Zuger Polizei</a:t>
            </a:r>
          </a:p>
        </p:txBody>
      </p:sp>
      <p:sp>
        <p:nvSpPr>
          <p:cNvPr id="8397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fld id="{3161AE90-A087-E547-935C-C65E3963FBAF}" type="slidenum">
              <a:rPr lang="de-DE" altLang="x-none" sz="1200"/>
              <a:pPr/>
              <a:t>38</a:t>
            </a:fld>
            <a:endParaRPr lang="de-DE" altLang="x-none" sz="1200"/>
          </a:p>
        </p:txBody>
      </p:sp>
      <p:sp>
        <p:nvSpPr>
          <p:cNvPr id="839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CH" altLang="x-none">
                <a:latin typeface="Times New Roman" charset="0"/>
              </a:rPr>
              <a:t>Link auf Tagebucheintrag vom 19.8.06, Sebastian B.</a:t>
            </a:r>
          </a:p>
        </p:txBody>
      </p:sp>
    </p:spTree>
    <p:extLst>
      <p:ext uri="{BB962C8B-B14F-4D97-AF65-F5344CB8AC3E}">
        <p14:creationId xmlns:p14="http://schemas.microsoft.com/office/powerpoint/2010/main" val="2259091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14664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4248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2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012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3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269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4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6698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0283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6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3764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7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3518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9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04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11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517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441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8918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640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3793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CH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996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9783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536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6064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4726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955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719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1598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5.xml"/><Relationship Id="rId7" Type="http://schemas.openxmlformats.org/officeDocument/2006/relationships/diagramData" Target="../diagrams/data2.xml"/><Relationship Id="rId12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9.jpeg"/><Relationship Id="rId11" Type="http://schemas.microsoft.com/office/2007/relationships/diagramDrawing" Target="../diagrams/drawing2.xml"/><Relationship Id="rId5" Type="http://schemas.openxmlformats.org/officeDocument/2006/relationships/image" Target="../media/image8.jpeg"/><Relationship Id="rId10" Type="http://schemas.openxmlformats.org/officeDocument/2006/relationships/diagramColors" Target="../diagrams/colors2.xml"/><Relationship Id="rId4" Type="http://schemas.openxmlformats.org/officeDocument/2006/relationships/notesSlide" Target="../notesSlides/notesSlide12.xml"/><Relationship Id="rId9" Type="http://schemas.openxmlformats.org/officeDocument/2006/relationships/diagramQuickStyle" Target="../diagrams/quickStyle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646" y="781045"/>
            <a:ext cx="3691907" cy="1138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26" y="1902488"/>
            <a:ext cx="8857374" cy="1407690"/>
          </a:xfrm>
          <a:prstGeom prst="rect">
            <a:avLst/>
          </a:prstGeom>
        </p:spPr>
      </p:pic>
      <p:sp>
        <p:nvSpPr>
          <p:cNvPr id="126977" name="Fußzeilenplatzhalter 4"/>
          <p:cNvSpPr txBox="1">
            <a:spLocks noGrp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endParaRPr kumimoji="0" lang="de-DE" altLang="x-none" sz="900">
              <a:solidFill>
                <a:srgbClr val="3807A5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87363" y="-97799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fr-CH" sz="2000" dirty="0" smtClean="0">
                <a:solidFill>
                  <a:srgbClr val="0066CC"/>
                </a:solidFill>
                <a:latin typeface="Arial" pitchFamily="34" charset="0"/>
              </a:rPr>
              <a:t>Présentation</a:t>
            </a:r>
            <a:r>
              <a:rPr lang="de-CH" sz="2000" dirty="0" smtClean="0">
                <a:solidFill>
                  <a:srgbClr val="0066CC"/>
                </a:solidFill>
                <a:latin typeface="Arial" pitchFamily="34" charset="0"/>
              </a:rPr>
              <a:t> du Dr. </a:t>
            </a:r>
            <a:r>
              <a:rPr lang="de-CH" sz="2000" dirty="0">
                <a:solidFill>
                  <a:srgbClr val="0066CC"/>
                </a:solidFill>
                <a:latin typeface="Arial" pitchFamily="34" charset="0"/>
              </a:rPr>
              <a:t>Karl Weilbach, 9042 Speicher, </a:t>
            </a:r>
            <a:r>
              <a:rPr lang="de-CH" sz="2000" dirty="0" smtClean="0">
                <a:solidFill>
                  <a:srgbClr val="0066CC"/>
                </a:solidFill>
                <a:latin typeface="Arial" pitchFamily="34" charset="0"/>
              </a:rPr>
              <a:t>076 5880056 </a:t>
            </a: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126980" name="Textfeld 9"/>
          <p:cNvSpPr txBox="1">
            <a:spLocks noChangeArrowheads="1"/>
          </p:cNvSpPr>
          <p:nvPr/>
        </p:nvSpPr>
        <p:spPr bwMode="auto">
          <a:xfrm>
            <a:off x="2510631" y="3364672"/>
            <a:ext cx="4995069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de-DE" altLang="x-none" sz="20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de-CH" altLang="de-DE" sz="2000" dirty="0">
                <a:latin typeface="Arial Black" charset="0"/>
              </a:rPr>
              <a:t/>
            </a:r>
            <a:br>
              <a:rPr lang="de-CH" altLang="de-DE" sz="2000" dirty="0">
                <a:latin typeface="Arial Black" charset="0"/>
              </a:rPr>
            </a:br>
            <a:r>
              <a:rPr lang="de-CH" altLang="de-DE" sz="2800" dirty="0">
                <a:solidFill>
                  <a:srgbClr val="0070C0"/>
                </a:solidFill>
                <a:latin typeface="Arial Black" charset="0"/>
              </a:rPr>
              <a:t>Cours</a:t>
            </a:r>
            <a:r>
              <a:rPr lang="de-CH" altLang="de-DE" sz="2000" dirty="0">
                <a:latin typeface="Arial Black" charset="0"/>
              </a:rPr>
              <a:t> </a:t>
            </a:r>
            <a:r>
              <a:rPr lang="de-CH" altLang="de-DE" sz="2800" smtClean="0">
                <a:solidFill>
                  <a:srgbClr val="0070C0"/>
                </a:solidFill>
                <a:latin typeface="Arial Black" charset="0"/>
              </a:rPr>
              <a:t>PERCO </a:t>
            </a:r>
            <a:r>
              <a:rPr lang="de-CH" altLang="de-DE" sz="2800" smtClean="0">
                <a:solidFill>
                  <a:srgbClr val="0070C0"/>
                </a:solidFill>
                <a:latin typeface="Arial Black" charset="0"/>
              </a:rPr>
              <a:t>18.5.2021</a:t>
            </a:r>
            <a:r>
              <a:rPr lang="de-CH" altLang="de-DE" sz="2800" dirty="0">
                <a:solidFill>
                  <a:srgbClr val="0070C0"/>
                </a:solidFill>
                <a:latin typeface="Arial Black" charset="0"/>
              </a:rPr>
              <a:t/>
            </a:r>
            <a:br>
              <a:rPr lang="de-CH" altLang="de-DE" sz="2800" dirty="0">
                <a:solidFill>
                  <a:srgbClr val="0070C0"/>
                </a:solidFill>
                <a:latin typeface="Arial Black" charset="0"/>
              </a:rPr>
            </a:br>
            <a:endParaRPr kumimoji="0" lang="de-DE" altLang="x-none" sz="1600" i="1" dirty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de-CH" altLang="x-none" sz="2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99795" y="1564640"/>
            <a:ext cx="1752600" cy="2667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de-DE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864796" y="4829904"/>
            <a:ext cx="8229600" cy="1550786"/>
          </a:xfrm>
          <a:prstGeom prst="rect">
            <a:avLst/>
          </a:prstGeom>
        </p:spPr>
        <p:txBody>
          <a:bodyPr>
            <a:normAutofit fontScale="6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700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de-DE" sz="27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de-DE" sz="4100" b="1" dirty="0">
                <a:solidFill>
                  <a:srgbClr val="0070C0"/>
                </a:solidFill>
              </a:rPr>
              <a:t/>
            </a:r>
            <a:br>
              <a:rPr lang="de-DE" sz="4100" b="1" dirty="0">
                <a:solidFill>
                  <a:srgbClr val="0070C0"/>
                </a:solidFill>
              </a:rPr>
            </a:br>
            <a:r>
              <a:rPr lang="fr-CH" sz="4100" b="1" dirty="0" smtClean="0">
                <a:solidFill>
                  <a:srgbClr val="0070C0"/>
                </a:solidFill>
              </a:rPr>
              <a:t>Gestion des agressions au contact des membres/assuré-</a:t>
            </a:r>
            <a:r>
              <a:rPr lang="de-DE" sz="4100" b="1" dirty="0" smtClean="0">
                <a:solidFill>
                  <a:srgbClr val="0070C0"/>
                </a:solidFill>
              </a:rPr>
              <a:t>e-s</a:t>
            </a:r>
            <a:r>
              <a:rPr lang="de-CH" sz="4100" b="1" dirty="0">
                <a:solidFill>
                  <a:srgbClr val="0070C0"/>
                </a:solidFill>
              </a:rPr>
              <a:t/>
            </a:r>
            <a:br>
              <a:rPr lang="de-CH" sz="4100" b="1" dirty="0">
                <a:solidFill>
                  <a:srgbClr val="0070C0"/>
                </a:solidFill>
              </a:rPr>
            </a:br>
            <a:endParaRPr lang="de-DE" sz="41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064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nummernplatzhalt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fld id="{E45A7D41-D70F-E142-A7AC-09A69FD22463}" type="slidenum">
              <a:rPr lang="fr-FR" altLang="x-none" sz="1400">
                <a:solidFill>
                  <a:schemeClr val="bg2"/>
                </a:solidFill>
                <a:latin typeface="Arial" charset="0"/>
              </a:rPr>
              <a:pPr/>
              <a:t>10</a:t>
            </a:fld>
            <a:endParaRPr lang="fr-FR" altLang="x-none" sz="14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0640" y="3501232"/>
            <a:ext cx="7772400" cy="30607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eaLnBrk="1" hangingPunct="1">
              <a:buFont typeface="Wingdings" charset="2"/>
              <a:buNone/>
            </a:pPr>
            <a:endParaRPr lang="de-DE" altLang="x-none" sz="2400" b="1" dirty="0">
              <a:latin typeface="Arial" charset="0"/>
            </a:endParaRPr>
          </a:p>
          <a:p>
            <a:pPr marL="0" indent="0" algn="ctr" eaLnBrk="1" hangingPunct="1">
              <a:buFont typeface="Wingdings" charset="2"/>
              <a:buNone/>
            </a:pPr>
            <a:r>
              <a:rPr lang="fr-CH" altLang="x-none" sz="2400" b="1" dirty="0" smtClean="0">
                <a:latin typeface="Arial" charset="0"/>
              </a:rPr>
              <a:t>Violence</a:t>
            </a:r>
          </a:p>
          <a:p>
            <a:pPr marL="0" indent="0" algn="ctr" eaLnBrk="1" hangingPunct="1">
              <a:buFont typeface="Wingdings" charset="2"/>
              <a:buNone/>
            </a:pPr>
            <a:endParaRPr lang="de-DE" altLang="x-none" sz="2400" b="1" dirty="0">
              <a:latin typeface="Arial" charset="0"/>
            </a:endParaRPr>
          </a:p>
          <a:p>
            <a:pPr marL="0" indent="0" algn="ctr" eaLnBrk="1" hangingPunct="1">
              <a:buFont typeface="Wingdings" charset="2"/>
              <a:buNone/>
            </a:pPr>
            <a:endParaRPr lang="de-DE" altLang="x-none" sz="2400" b="1" dirty="0">
              <a:latin typeface="Arial" charset="0"/>
            </a:endParaRPr>
          </a:p>
          <a:p>
            <a:pPr marL="0" indent="0" algn="ctr" eaLnBrk="1" hangingPunct="1">
              <a:buFont typeface="Wingdings" charset="2"/>
              <a:buNone/>
            </a:pPr>
            <a:endParaRPr lang="de-DE" altLang="x-none" sz="2400" b="1" dirty="0">
              <a:latin typeface="Arial" charset="0"/>
            </a:endParaRPr>
          </a:p>
          <a:p>
            <a:pPr marL="0" indent="0" algn="ctr">
              <a:buNone/>
            </a:pPr>
            <a:r>
              <a:rPr lang="fr-FR" sz="2400" dirty="0">
                <a:latin typeface="Arial" charset="0"/>
              </a:rPr>
              <a:t>« </a:t>
            </a:r>
            <a:r>
              <a:rPr lang="de-DE" altLang="x-none" sz="2400" b="1" dirty="0" smtClean="0">
                <a:latin typeface="Arial" charset="0"/>
              </a:rPr>
              <a:t>instrumentale</a:t>
            </a:r>
            <a:r>
              <a:rPr lang="fr-FR" sz="2400" dirty="0">
                <a:latin typeface="Arial" charset="0"/>
              </a:rPr>
              <a:t> » « </a:t>
            </a:r>
            <a:r>
              <a:rPr lang="de-DE" altLang="x-none" sz="2400" b="1" dirty="0" smtClean="0">
                <a:latin typeface="Arial" charset="0"/>
              </a:rPr>
              <a:t>expressive</a:t>
            </a:r>
            <a:r>
              <a:rPr lang="fr-FR" sz="2400" dirty="0">
                <a:latin typeface="Arial" charset="0"/>
              </a:rPr>
              <a:t> » </a:t>
            </a:r>
            <a:endParaRPr lang="de-DE" altLang="x-none" sz="2400" b="1" dirty="0">
              <a:latin typeface="Arial" charset="0"/>
            </a:endParaRPr>
          </a:p>
          <a:p>
            <a:pPr marL="0" indent="0" algn="ctr" eaLnBrk="1" hangingPunct="1">
              <a:buFont typeface="Wingdings" charset="2"/>
              <a:buNone/>
            </a:pPr>
            <a:r>
              <a:rPr lang="de-DE" altLang="x-none" sz="1800" dirty="0" smtClean="0">
                <a:latin typeface="Arial" charset="0"/>
              </a:rPr>
              <a:t>(</a:t>
            </a:r>
            <a:r>
              <a:rPr lang="fr-CH" altLang="x-none" sz="1800" dirty="0" smtClean="0">
                <a:latin typeface="Arial" charset="0"/>
              </a:rPr>
              <a:t>police</a:t>
            </a:r>
            <a:r>
              <a:rPr lang="de-DE" altLang="x-none" sz="1800" dirty="0" smtClean="0">
                <a:latin typeface="Arial" charset="0"/>
              </a:rPr>
              <a:t>)                       (</a:t>
            </a:r>
            <a:r>
              <a:rPr lang="fr-CH" altLang="x-none" sz="1800" dirty="0" err="1" smtClean="0">
                <a:latin typeface="Arial" charset="0"/>
              </a:rPr>
              <a:t>auteur-e</a:t>
            </a:r>
            <a:r>
              <a:rPr lang="de-DE" altLang="x-none" sz="1800" dirty="0" smtClean="0">
                <a:latin typeface="Arial" charset="0"/>
              </a:rPr>
              <a:t>)</a:t>
            </a:r>
            <a:endParaRPr lang="de-DE" altLang="x-none" sz="1800" dirty="0">
              <a:latin typeface="Arial" charset="0"/>
            </a:endParaRPr>
          </a:p>
        </p:txBody>
      </p:sp>
      <p:cxnSp>
        <p:nvCxnSpPr>
          <p:cNvPr id="14341" name="Gerade Verbindung mit Pfeil 5"/>
          <p:cNvCxnSpPr>
            <a:cxnSpLocks noChangeShapeType="1"/>
          </p:cNvCxnSpPr>
          <p:nvPr/>
        </p:nvCxnSpPr>
        <p:spPr bwMode="auto">
          <a:xfrm rot="5400000">
            <a:off x="3259137" y="4527551"/>
            <a:ext cx="1008063" cy="1008062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2" name="Gerade Verbindung mit Pfeil 8"/>
          <p:cNvCxnSpPr>
            <a:cxnSpLocks noChangeShapeType="1"/>
          </p:cNvCxnSpPr>
          <p:nvPr/>
        </p:nvCxnSpPr>
        <p:spPr bwMode="auto">
          <a:xfrm rot="16200000" flipH="1">
            <a:off x="4960258" y="4672013"/>
            <a:ext cx="1152525" cy="86360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9" name="Bild 8" descr="ewalt gegen Polizei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890" y="543778"/>
            <a:ext cx="4249342" cy="27979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5888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Fußzeilenplatzhalter 4"/>
          <p:cNvSpPr txBox="1">
            <a:spLocks noGrp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endParaRPr kumimoji="0" lang="de-DE" altLang="x-none" sz="900">
              <a:solidFill>
                <a:srgbClr val="3807A5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14450" y="779175"/>
            <a:ext cx="65151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de-CH" sz="27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LA VIOLENCE SE </a:t>
            </a:r>
            <a:r>
              <a:rPr lang="de-CH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PRÉPARE </a:t>
            </a:r>
            <a:r>
              <a:rPr lang="de-CH" sz="27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:</a:t>
            </a:r>
            <a:br>
              <a:rPr lang="de-CH" sz="27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fr-CH" sz="2700" b="1" dirty="0" smtClean="0">
                <a:solidFill>
                  <a:srgbClr val="0070C0"/>
                </a:solidFill>
                <a:latin typeface="Arial" pitchFamily="34" charset="0"/>
              </a:rPr>
              <a:t>Phases de l’agression</a:t>
            </a:r>
            <a:endParaRPr lang="fr-CH" sz="27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1466850" y="1712119"/>
            <a:ext cx="683895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fr-FR" dirty="0">
              <a:latin typeface="Arial" charset="0"/>
              <a:ea typeface="Cambria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endParaRPr lang="fr-FR" dirty="0">
              <a:latin typeface="Arial" charset="0"/>
              <a:ea typeface="Cambria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endParaRPr lang="fr-FR" sz="1600" dirty="0">
              <a:latin typeface="Cambria" charset="0"/>
              <a:ea typeface="Cambria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fr-FR" dirty="0">
                <a:latin typeface="Arial" charset="0"/>
                <a:ea typeface="Cambria" charset="0"/>
                <a:cs typeface="Times New Roman" charset="0"/>
              </a:rPr>
              <a:t> </a:t>
            </a:r>
          </a:p>
          <a:p>
            <a:pPr>
              <a:spcAft>
                <a:spcPts val="0"/>
              </a:spcAft>
            </a:pPr>
            <a:endParaRPr lang="fr-FR" sz="1600" dirty="0">
              <a:latin typeface="Cambria" charset="0"/>
              <a:ea typeface="Cambria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fr-FR" b="1" dirty="0">
                <a:latin typeface="Arial" charset="0"/>
                <a:ea typeface="Cambria" charset="0"/>
                <a:cs typeface="Times New Roman" charset="0"/>
              </a:rPr>
              <a:t>1) Phase pré-agressive (sentiments négatifs, </a:t>
            </a:r>
            <a:r>
              <a:rPr lang="fr-FR" b="1" dirty="0" smtClean="0">
                <a:latin typeface="Arial" charset="0"/>
                <a:ea typeface="Cambria" charset="0"/>
                <a:cs typeface="Times New Roman" charset="0"/>
              </a:rPr>
              <a:t>irritation, </a:t>
            </a:r>
            <a:r>
              <a:rPr lang="fr-FR" b="1" dirty="0">
                <a:latin typeface="Arial" charset="0"/>
                <a:ea typeface="Cambria" charset="0"/>
                <a:cs typeface="Times New Roman" charset="0"/>
              </a:rPr>
              <a:t>humeurs)</a:t>
            </a:r>
          </a:p>
          <a:p>
            <a:pPr>
              <a:spcAft>
                <a:spcPts val="0"/>
              </a:spcAft>
            </a:pPr>
            <a:r>
              <a:rPr lang="fr-FR" b="1" dirty="0">
                <a:latin typeface="Arial" charset="0"/>
                <a:ea typeface="Cambria" charset="0"/>
                <a:cs typeface="Times New Roman" charset="0"/>
              </a:rPr>
              <a:t> </a:t>
            </a:r>
            <a:endParaRPr lang="fr-FR" sz="1600" dirty="0">
              <a:latin typeface="Cambria" charset="0"/>
              <a:ea typeface="Cambria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fr-FR" b="1" dirty="0">
                <a:latin typeface="Arial" charset="0"/>
                <a:ea typeface="Cambria" charset="0"/>
                <a:cs typeface="Times New Roman" charset="0"/>
              </a:rPr>
              <a:t>2) Stade agressif (colère, rancune, animosité, entretien de la haine, insultes, menaces)  </a:t>
            </a:r>
          </a:p>
          <a:p>
            <a:pPr>
              <a:spcAft>
                <a:spcPts val="0"/>
              </a:spcAft>
            </a:pPr>
            <a:endParaRPr lang="fr-FR" sz="1600" dirty="0">
              <a:latin typeface="Cambria" charset="0"/>
              <a:ea typeface="Cambria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fr-FR" b="1" dirty="0">
                <a:latin typeface="Arial" charset="0"/>
                <a:ea typeface="Cambria" charset="0"/>
                <a:cs typeface="Times New Roman" charset="0"/>
              </a:rPr>
              <a:t>3) Stade hautement agressif / </a:t>
            </a:r>
            <a:r>
              <a:rPr lang="fr-FR" b="1" dirty="0">
                <a:solidFill>
                  <a:srgbClr val="FF0000"/>
                </a:solidFill>
                <a:latin typeface="Arial" charset="0"/>
                <a:cs typeface="Times New Roman" charset="0"/>
              </a:rPr>
              <a:t>VIOLENCE</a:t>
            </a:r>
            <a:r>
              <a:rPr lang="fr-FR" b="1" dirty="0">
                <a:latin typeface="Arial" charset="0"/>
                <a:ea typeface="Cambria" charset="0"/>
                <a:cs typeface="Times New Roman" charset="0"/>
              </a:rPr>
              <a:t> (mépris, représailles, pouvoir total, action destructrices)</a:t>
            </a:r>
          </a:p>
          <a:p>
            <a:pPr>
              <a:spcAft>
                <a:spcPts val="0"/>
              </a:spcAft>
            </a:pPr>
            <a:endParaRPr lang="fr-FR" sz="1600" b="1" dirty="0">
              <a:effectLst/>
              <a:latin typeface="Arial" charset="0"/>
              <a:ea typeface="Cambria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endParaRPr lang="fr-FR" sz="1600" b="1" dirty="0">
              <a:latin typeface="Arial" charset="0"/>
              <a:ea typeface="Cambria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endParaRPr lang="fr-FR" sz="1600" b="1" dirty="0">
              <a:latin typeface="Arial" charset="0"/>
              <a:ea typeface="Cambria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1898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0640" y="1474788"/>
            <a:ext cx="8229600" cy="1143000"/>
          </a:xfrm>
        </p:spPr>
        <p:txBody>
          <a:bodyPr>
            <a:normAutofit/>
          </a:bodyPr>
          <a:lstStyle/>
          <a:p>
            <a:r>
              <a:rPr lang="fr-CH" dirty="0" smtClean="0">
                <a:solidFill>
                  <a:srgbClr val="0070C0"/>
                </a:solidFill>
              </a:rPr>
              <a:t>Qui sont les auteur-e-s </a:t>
            </a:r>
            <a:r>
              <a:rPr lang="de-CH" dirty="0" smtClean="0">
                <a:solidFill>
                  <a:srgbClr val="0070C0"/>
                </a:solidFill>
              </a:rPr>
              <a:t>?</a:t>
            </a:r>
            <a:endParaRPr lang="de-CH" dirty="0">
              <a:solidFill>
                <a:srgbClr val="0070C0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217840" y="2617788"/>
            <a:ext cx="7772400" cy="30607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charset="2"/>
              <a:buNone/>
            </a:pPr>
            <a:endParaRPr lang="fr-CH" altLang="x-none" sz="2400" b="1" dirty="0">
              <a:latin typeface="Arial" charset="0"/>
            </a:endParaRPr>
          </a:p>
          <a:p>
            <a:pPr marL="0" indent="0" algn="ctr">
              <a:buFont typeface="Wingdings" charset="2"/>
              <a:buNone/>
            </a:pPr>
            <a:r>
              <a:rPr lang="fr-CH" altLang="x-none" sz="2400" b="1" dirty="0" smtClean="0">
                <a:latin typeface="Arial" charset="0"/>
              </a:rPr>
              <a:t>Deux types </a:t>
            </a:r>
            <a:r>
              <a:rPr lang="fr-CH" altLang="x-none" sz="2400" b="1" dirty="0">
                <a:latin typeface="Arial" charset="0"/>
              </a:rPr>
              <a:t>de base </a:t>
            </a:r>
            <a:r>
              <a:rPr lang="fr-CH" altLang="x-none" sz="2400" b="1" dirty="0" smtClean="0">
                <a:latin typeface="Arial" charset="0"/>
              </a:rPr>
              <a:t>d’auteur-e-s</a:t>
            </a:r>
            <a:endParaRPr lang="fr-CH" altLang="x-none" sz="2400" b="1" dirty="0">
              <a:latin typeface="Arial" charset="0"/>
            </a:endParaRPr>
          </a:p>
          <a:p>
            <a:pPr marL="0" indent="0" algn="ctr">
              <a:buFont typeface="Wingdings" charset="2"/>
              <a:buNone/>
            </a:pPr>
            <a:endParaRPr lang="fr-CH" altLang="x-none" sz="2400" b="1" dirty="0">
              <a:latin typeface="Arial" charset="0"/>
            </a:endParaRPr>
          </a:p>
          <a:p>
            <a:pPr marL="0" indent="0" algn="ctr">
              <a:buFont typeface="Wingdings" charset="2"/>
              <a:buNone/>
            </a:pPr>
            <a:r>
              <a:rPr lang="fr-CH" altLang="x-none" sz="2400" b="1" dirty="0" err="1" smtClean="0">
                <a:latin typeface="Arial" charset="0"/>
              </a:rPr>
              <a:t>Auteur-e</a:t>
            </a:r>
            <a:r>
              <a:rPr lang="fr-CH" altLang="x-none" sz="2400" b="1" dirty="0" smtClean="0">
                <a:latin typeface="Arial" charset="0"/>
              </a:rPr>
              <a:t> </a:t>
            </a:r>
            <a:r>
              <a:rPr lang="fr-CH" altLang="x-none" sz="2400" b="1" dirty="0">
                <a:latin typeface="Arial" charset="0"/>
              </a:rPr>
              <a:t>de situation          </a:t>
            </a:r>
            <a:r>
              <a:rPr lang="fr-CH" altLang="x-none" sz="2400" b="1" dirty="0" err="1" smtClean="0">
                <a:latin typeface="Arial" charset="0"/>
              </a:rPr>
              <a:t>Auteur-e</a:t>
            </a:r>
            <a:r>
              <a:rPr lang="fr-CH" altLang="x-none" sz="2400" b="1" dirty="0" smtClean="0">
                <a:latin typeface="Arial" charset="0"/>
              </a:rPr>
              <a:t> </a:t>
            </a:r>
            <a:r>
              <a:rPr lang="fr-CH" altLang="x-none" sz="2400" b="1" dirty="0">
                <a:latin typeface="Arial" charset="0"/>
              </a:rPr>
              <a:t>de personnalité</a:t>
            </a:r>
            <a:endParaRPr lang="fr-CH" altLang="x-none" sz="1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79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Auteur-e-s</a:t>
            </a:r>
            <a:r>
              <a:rPr lang="de-CH" dirty="0" smtClean="0"/>
              <a:t> </a:t>
            </a:r>
            <a:r>
              <a:rPr lang="de-CH" dirty="0"/>
              <a:t>de </a:t>
            </a:r>
            <a:r>
              <a:rPr lang="fr-CH" dirty="0" smtClean="0"/>
              <a:t>situation</a:t>
            </a:r>
            <a:endParaRPr lang="fr-CH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/>
              <a:t>L’occasion fait </a:t>
            </a:r>
            <a:r>
              <a:rPr lang="fr-FR" dirty="0" smtClean="0"/>
              <a:t>l’</a:t>
            </a:r>
            <a:r>
              <a:rPr lang="fr-FR" dirty="0" err="1" smtClean="0"/>
              <a:t>auteur-e</a:t>
            </a:r>
            <a:endParaRPr lang="fr-FR" dirty="0"/>
          </a:p>
          <a:p>
            <a:pPr lvl="1"/>
            <a:r>
              <a:rPr lang="fr-FR" dirty="0" smtClean="0"/>
              <a:t>Caractéristiques personnelles </a:t>
            </a:r>
            <a:r>
              <a:rPr lang="fr-FR" dirty="0"/>
              <a:t>de </a:t>
            </a:r>
            <a:r>
              <a:rPr lang="fr-FR" dirty="0" smtClean="0"/>
              <a:t>risque </a:t>
            </a:r>
            <a:r>
              <a:rPr lang="fr-FR" dirty="0"/>
              <a:t>peu </a:t>
            </a:r>
            <a:r>
              <a:rPr lang="fr-FR" dirty="0" smtClean="0"/>
              <a:t>marquées </a:t>
            </a:r>
            <a:endParaRPr lang="fr-FR" dirty="0"/>
          </a:p>
          <a:p>
            <a:pPr lvl="1"/>
            <a:r>
              <a:rPr lang="fr-FR" dirty="0">
                <a:solidFill>
                  <a:srgbClr val="FF0000"/>
                </a:solidFill>
              </a:rPr>
              <a:t>Situation </a:t>
            </a:r>
            <a:r>
              <a:rPr lang="fr-FR" dirty="0">
                <a:solidFill>
                  <a:srgbClr val="FF0000"/>
                </a:solidFill>
                <a:sym typeface="Wingdings" pitchFamily="2" charset="2"/>
              </a:rPr>
              <a:t></a:t>
            </a:r>
            <a:r>
              <a:rPr lang="fr-FR" dirty="0">
                <a:solidFill>
                  <a:srgbClr val="FF0000"/>
                </a:solidFill>
              </a:rPr>
              <a:t> motivation à agir </a:t>
            </a:r>
            <a:r>
              <a:rPr lang="fr-FR" dirty="0">
                <a:solidFill>
                  <a:srgbClr val="FF0000"/>
                </a:solidFill>
                <a:sym typeface="Wingdings" pitchFamily="2" charset="2"/>
              </a:rPr>
              <a:t>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 smtClean="0">
                <a:solidFill>
                  <a:srgbClr val="FF0000"/>
                </a:solidFill>
              </a:rPr>
              <a:t>« les </a:t>
            </a:r>
            <a:r>
              <a:rPr lang="fr-FR" dirty="0">
                <a:solidFill>
                  <a:srgbClr val="FF0000"/>
                </a:solidFill>
              </a:rPr>
              <a:t>parties latentes de la personnalité sont </a:t>
            </a:r>
            <a:r>
              <a:rPr lang="fr-FR" dirty="0" smtClean="0">
                <a:solidFill>
                  <a:srgbClr val="FF0000"/>
                </a:solidFill>
              </a:rPr>
              <a:t>réveillées »</a:t>
            </a:r>
            <a:endParaRPr lang="fr-FR" dirty="0">
              <a:solidFill>
                <a:srgbClr val="FF0000"/>
              </a:solidFill>
            </a:endParaRPr>
          </a:p>
          <a:p>
            <a:pPr lvl="1"/>
            <a:r>
              <a:rPr lang="fr-FR" dirty="0"/>
              <a:t>Règles et </a:t>
            </a:r>
            <a:r>
              <a:rPr lang="fr-FR" dirty="0" smtClean="0"/>
              <a:t>normes : </a:t>
            </a:r>
            <a:r>
              <a:rPr lang="fr-FR" dirty="0"/>
              <a:t>importantes</a:t>
            </a:r>
          </a:p>
          <a:p>
            <a:pPr lvl="1"/>
            <a:r>
              <a:rPr lang="fr-FR" dirty="0" smtClean="0">
                <a:solidFill>
                  <a:schemeClr val="accent2">
                    <a:lumMod val="75000"/>
                  </a:schemeClr>
                </a:solidFill>
              </a:rPr>
              <a:t>Punitions </a:t>
            </a:r>
            <a:r>
              <a:rPr lang="fr-FR" dirty="0">
                <a:solidFill>
                  <a:schemeClr val="accent2">
                    <a:lumMod val="75000"/>
                  </a:schemeClr>
                </a:solidFill>
              </a:rPr>
              <a:t>&amp; dissuasion </a:t>
            </a:r>
            <a:r>
              <a:rPr lang="fr-FR" dirty="0" smtClean="0">
                <a:solidFill>
                  <a:schemeClr val="accent2">
                    <a:lumMod val="75000"/>
                  </a:schemeClr>
                </a:solidFill>
              </a:rPr>
              <a:t>efficaces ! </a:t>
            </a:r>
            <a:endParaRPr lang="fr-FR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2364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19074" y="353644"/>
            <a:ext cx="6943725" cy="1143000"/>
          </a:xfrm>
        </p:spPr>
        <p:txBody>
          <a:bodyPr/>
          <a:lstStyle/>
          <a:p>
            <a:r>
              <a:rPr lang="fr-CH" dirty="0" smtClean="0"/>
              <a:t>Auteur-e-s de personnalité</a:t>
            </a:r>
            <a:endParaRPr lang="fr-CH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495300" y="2008555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fr-CH" dirty="0" smtClean="0"/>
              <a:t>Caractéristiques </a:t>
            </a:r>
            <a:r>
              <a:rPr lang="fr-CH" dirty="0"/>
              <a:t>de </a:t>
            </a:r>
            <a:r>
              <a:rPr lang="fr-CH" dirty="0" smtClean="0"/>
              <a:t>risque partie </a:t>
            </a:r>
            <a:r>
              <a:rPr lang="fr-CH" dirty="0"/>
              <a:t>intégrante de la personnalité</a:t>
            </a:r>
          </a:p>
          <a:p>
            <a:pPr lvl="1"/>
            <a:r>
              <a:rPr lang="fr-CH" dirty="0" smtClean="0"/>
              <a:t>Caractéristiques </a:t>
            </a:r>
            <a:r>
              <a:rPr lang="fr-CH" dirty="0"/>
              <a:t>personnels de </a:t>
            </a:r>
            <a:r>
              <a:rPr lang="fr-CH" dirty="0" smtClean="0"/>
              <a:t>risque </a:t>
            </a:r>
            <a:r>
              <a:rPr lang="fr-CH" dirty="0"/>
              <a:t>très </a:t>
            </a:r>
            <a:r>
              <a:rPr lang="fr-CH" dirty="0" smtClean="0"/>
              <a:t>marquées </a:t>
            </a:r>
            <a:endParaRPr lang="fr-CH" dirty="0"/>
          </a:p>
          <a:p>
            <a:pPr lvl="1"/>
            <a:r>
              <a:rPr lang="fr-CH" dirty="0">
                <a:solidFill>
                  <a:srgbClr val="FF0000"/>
                </a:solidFill>
              </a:rPr>
              <a:t>Personnalité </a:t>
            </a:r>
            <a:r>
              <a:rPr lang="fr-CH" dirty="0">
                <a:solidFill>
                  <a:srgbClr val="FF0000"/>
                </a:solidFill>
                <a:sym typeface="Wingdings" pitchFamily="2" charset="2"/>
              </a:rPr>
              <a:t></a:t>
            </a:r>
            <a:r>
              <a:rPr lang="fr-CH" dirty="0">
                <a:solidFill>
                  <a:srgbClr val="FF0000"/>
                </a:solidFill>
              </a:rPr>
              <a:t> motivation à agir </a:t>
            </a:r>
            <a:r>
              <a:rPr lang="fr-CH" dirty="0">
                <a:solidFill>
                  <a:srgbClr val="FF0000"/>
                </a:solidFill>
                <a:sym typeface="Wingdings" pitchFamily="2" charset="2"/>
              </a:rPr>
              <a:t></a:t>
            </a:r>
            <a:r>
              <a:rPr lang="fr-CH" dirty="0">
                <a:solidFill>
                  <a:srgbClr val="FF0000"/>
                </a:solidFill>
              </a:rPr>
              <a:t> </a:t>
            </a:r>
            <a:r>
              <a:rPr lang="fr-CH" dirty="0" smtClean="0">
                <a:solidFill>
                  <a:srgbClr val="FF0000"/>
                </a:solidFill>
              </a:rPr>
              <a:t>situation (acte)</a:t>
            </a:r>
            <a:endParaRPr lang="fr-CH" dirty="0">
              <a:solidFill>
                <a:srgbClr val="FF0000"/>
              </a:solidFill>
            </a:endParaRPr>
          </a:p>
          <a:p>
            <a:pPr lvl="1"/>
            <a:r>
              <a:rPr lang="fr-CH" dirty="0"/>
              <a:t>Règles et </a:t>
            </a:r>
            <a:r>
              <a:rPr lang="fr-CH" dirty="0" smtClean="0"/>
              <a:t>normes : </a:t>
            </a:r>
            <a:r>
              <a:rPr lang="fr-CH" dirty="0"/>
              <a:t>pas </a:t>
            </a:r>
            <a:r>
              <a:rPr lang="fr-CH" dirty="0" smtClean="0"/>
              <a:t>(très) importantes</a:t>
            </a:r>
            <a:endParaRPr lang="fr-CH" dirty="0"/>
          </a:p>
          <a:p>
            <a:pPr lvl="1"/>
            <a:r>
              <a:rPr lang="fr-CH" dirty="0" smtClean="0"/>
              <a:t>Auteur-e-s </a:t>
            </a:r>
            <a:r>
              <a:rPr lang="fr-CH" dirty="0"/>
              <a:t>de violence et </a:t>
            </a:r>
            <a:r>
              <a:rPr lang="fr-CH" dirty="0" smtClean="0"/>
              <a:t>délinquant-e-s sexuel-le-s : </a:t>
            </a:r>
            <a:r>
              <a:rPr lang="fr-CH" dirty="0"/>
              <a:t>généralement </a:t>
            </a:r>
            <a:r>
              <a:rPr lang="fr-CH" dirty="0" smtClean="0"/>
              <a:t>auteur-e-s </a:t>
            </a:r>
            <a:r>
              <a:rPr lang="fr-CH" dirty="0"/>
              <a:t>de personnalité (avec </a:t>
            </a:r>
            <a:r>
              <a:rPr lang="fr-CH" dirty="0" smtClean="0"/>
              <a:t>et </a:t>
            </a:r>
            <a:r>
              <a:rPr lang="fr-CH" dirty="0"/>
              <a:t>sans pathologie)</a:t>
            </a:r>
          </a:p>
          <a:p>
            <a:pPr lvl="1"/>
            <a:r>
              <a:rPr lang="fr-CH" dirty="0" smtClean="0">
                <a:solidFill>
                  <a:schemeClr val="accent2">
                    <a:lumMod val="75000"/>
                  </a:schemeClr>
                </a:solidFill>
              </a:rPr>
              <a:t>Punitions </a:t>
            </a:r>
            <a:r>
              <a:rPr lang="fr-CH" dirty="0">
                <a:solidFill>
                  <a:schemeClr val="accent2">
                    <a:lumMod val="75000"/>
                  </a:schemeClr>
                </a:solidFill>
              </a:rPr>
              <a:t>&amp; dissuasion </a:t>
            </a:r>
            <a:r>
              <a:rPr lang="fr-CH" dirty="0" smtClean="0">
                <a:solidFill>
                  <a:schemeClr val="accent2">
                    <a:lumMod val="75000"/>
                  </a:schemeClr>
                </a:solidFill>
              </a:rPr>
              <a:t>inefficaces ! </a:t>
            </a:r>
            <a:endParaRPr lang="fr-CH" dirty="0">
              <a:solidFill>
                <a:schemeClr val="accent2">
                  <a:lumMod val="75000"/>
                </a:schemeClr>
              </a:solidFill>
            </a:endParaRPr>
          </a:p>
          <a:p>
            <a:pPr lvl="1"/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0884831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31788" y="111125"/>
            <a:ext cx="8812212" cy="101600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de-DE" altLang="x-none" dirty="0">
                <a:solidFill>
                  <a:schemeClr val="bg1"/>
                </a:solidFill>
              </a:rPr>
              <a:t>  </a:t>
            </a:r>
            <a:br>
              <a:rPr lang="de-DE" altLang="x-none" dirty="0">
                <a:solidFill>
                  <a:schemeClr val="bg1"/>
                </a:solidFill>
              </a:rPr>
            </a:br>
            <a:r>
              <a:rPr lang="de-CH" altLang="x-none" dirty="0">
                <a:solidFill>
                  <a:schemeClr val="bg1"/>
                </a:solidFill>
              </a:rPr>
              <a:t> </a:t>
            </a:r>
            <a:r>
              <a:rPr lang="fr-CH" altLang="x-none" dirty="0" smtClean="0">
                <a:solidFill>
                  <a:schemeClr val="bg1"/>
                </a:solidFill>
              </a:rPr>
              <a:t>Premiers signes apparaissant comme problématiques </a:t>
            </a:r>
            <a:r>
              <a:rPr lang="de-CH" altLang="x-none" dirty="0" smtClean="0">
                <a:solidFill>
                  <a:schemeClr val="bg1"/>
                </a:solidFill>
              </a:rPr>
              <a:t>...</a:t>
            </a:r>
            <a:r>
              <a:rPr lang="de-CH" altLang="x-none" dirty="0">
                <a:solidFill>
                  <a:schemeClr val="bg1"/>
                </a:solidFill>
              </a:rPr>
              <a:t/>
            </a:r>
            <a:br>
              <a:rPr lang="de-CH" altLang="x-none" dirty="0">
                <a:solidFill>
                  <a:schemeClr val="bg1"/>
                </a:solidFill>
              </a:rPr>
            </a:br>
            <a:endParaRPr lang="de-DE" altLang="x-none" dirty="0">
              <a:ea typeface="Arial" charset="0"/>
              <a:cs typeface="Arial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1788" y="1939925"/>
            <a:ext cx="8591550" cy="4267200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r>
              <a:rPr lang="fr-CH" altLang="x-none" dirty="0">
                <a:ea typeface="Arial" charset="0"/>
                <a:cs typeface="Arial" charset="0"/>
              </a:rPr>
              <a:t>Le </a:t>
            </a:r>
            <a:r>
              <a:rPr lang="fr-CH" altLang="x-none" dirty="0" smtClean="0">
                <a:ea typeface="Arial" charset="0"/>
                <a:cs typeface="Arial" charset="0"/>
              </a:rPr>
              <a:t>client/la cliente </a:t>
            </a:r>
            <a:r>
              <a:rPr lang="fr-CH" altLang="x-none" dirty="0">
                <a:ea typeface="Arial" charset="0"/>
                <a:cs typeface="Arial" charset="0"/>
              </a:rPr>
              <a:t>se laisse emporter par son sentiment de justice</a:t>
            </a:r>
          </a:p>
          <a:p>
            <a:r>
              <a:rPr lang="fr-CH" altLang="x-none" dirty="0">
                <a:ea typeface="Arial" charset="0"/>
                <a:cs typeface="Arial" charset="0"/>
              </a:rPr>
              <a:t>Schéma </a:t>
            </a:r>
            <a:r>
              <a:rPr lang="fr-CH" altLang="x-none" dirty="0" smtClean="0">
                <a:ea typeface="Arial" charset="0"/>
                <a:cs typeface="Arial" charset="0"/>
              </a:rPr>
              <a:t>binaire (noir-blanc)</a:t>
            </a:r>
            <a:endParaRPr lang="fr-CH" altLang="x-none" dirty="0">
              <a:ea typeface="Arial" charset="0"/>
              <a:cs typeface="Arial" charset="0"/>
            </a:endParaRPr>
          </a:p>
          <a:p>
            <a:r>
              <a:rPr lang="fr-CH" altLang="x-none" dirty="0">
                <a:ea typeface="Arial" charset="0"/>
                <a:cs typeface="Arial" charset="0"/>
              </a:rPr>
              <a:t>Lutte obsessionnelle contre </a:t>
            </a:r>
            <a:r>
              <a:rPr lang="fr-CH" altLang="x-none" dirty="0" smtClean="0">
                <a:ea typeface="Arial" charset="0"/>
                <a:cs typeface="Arial" charset="0"/>
              </a:rPr>
              <a:t>un environnement </a:t>
            </a:r>
            <a:r>
              <a:rPr lang="fr-CH" altLang="x-none" dirty="0">
                <a:ea typeface="Arial" charset="0"/>
                <a:cs typeface="Arial" charset="0"/>
              </a:rPr>
              <a:t>discriminatoire </a:t>
            </a:r>
          </a:p>
          <a:p>
            <a:r>
              <a:rPr lang="fr-CH" altLang="x-none" dirty="0">
                <a:ea typeface="Arial" charset="0"/>
                <a:cs typeface="Arial" charset="0"/>
              </a:rPr>
              <a:t>Rigidité du </a:t>
            </a:r>
            <a:r>
              <a:rPr lang="fr-CH" altLang="x-none" dirty="0" smtClean="0">
                <a:ea typeface="Arial" charset="0"/>
                <a:cs typeface="Arial" charset="0"/>
              </a:rPr>
              <a:t>client : intransigeant, </a:t>
            </a:r>
            <a:r>
              <a:rPr lang="fr-CH" altLang="x-none" dirty="0">
                <a:ea typeface="Arial" charset="0"/>
                <a:cs typeface="Arial" charset="0"/>
              </a:rPr>
              <a:t>incorrigible, </a:t>
            </a:r>
            <a:r>
              <a:rPr lang="fr-CH" altLang="x-none" dirty="0" smtClean="0">
                <a:ea typeface="Arial" charset="0"/>
                <a:cs typeface="Arial" charset="0"/>
              </a:rPr>
              <a:t>a toujours raison</a:t>
            </a:r>
            <a:endParaRPr lang="fr-CH" altLang="x-none" dirty="0">
              <a:ea typeface="Arial" charset="0"/>
              <a:cs typeface="Arial" charset="0"/>
            </a:endParaRPr>
          </a:p>
          <a:p>
            <a:r>
              <a:rPr lang="fr-CH" altLang="x-none" dirty="0" smtClean="0">
                <a:ea typeface="Arial" charset="0"/>
                <a:cs typeface="Arial" charset="0"/>
              </a:rPr>
              <a:t>Enfermé dans la conviction d’être l’objet d’injustice, de conspiration, de discrimination et de vexation</a:t>
            </a:r>
            <a:endParaRPr lang="fr-CH" altLang="x-none" dirty="0">
              <a:ea typeface="Arial" charset="0"/>
              <a:cs typeface="Arial" charset="0"/>
            </a:endParaRPr>
          </a:p>
          <a:p>
            <a:r>
              <a:rPr lang="fr-CH" altLang="x-none" dirty="0">
                <a:ea typeface="Arial" charset="0"/>
                <a:cs typeface="Arial" charset="0"/>
              </a:rPr>
              <a:t>Refus </a:t>
            </a:r>
            <a:r>
              <a:rPr lang="fr-CH" altLang="x-none" dirty="0" smtClean="0">
                <a:ea typeface="Arial" charset="0"/>
                <a:cs typeface="Arial" charset="0"/>
              </a:rPr>
              <a:t>de principe : ne tient pas compte des </a:t>
            </a:r>
            <a:r>
              <a:rPr lang="fr-CH" altLang="x-none" dirty="0">
                <a:ea typeface="Arial" charset="0"/>
                <a:cs typeface="Arial" charset="0"/>
              </a:rPr>
              <a:t>faits </a:t>
            </a:r>
            <a:r>
              <a:rPr lang="fr-CH" altLang="x-none" dirty="0" smtClean="0">
                <a:ea typeface="Arial" charset="0"/>
                <a:cs typeface="Arial" charset="0"/>
              </a:rPr>
              <a:t>objectifs</a:t>
            </a:r>
            <a:endParaRPr lang="fr-CH" altLang="x-none" dirty="0">
              <a:ea typeface="Arial" charset="0"/>
              <a:cs typeface="Arial" charset="0"/>
            </a:endParaRPr>
          </a:p>
          <a:p>
            <a:r>
              <a:rPr lang="fr-CH" altLang="x-none" dirty="0">
                <a:ea typeface="Arial" charset="0"/>
                <a:cs typeface="Arial" charset="0"/>
              </a:rPr>
              <a:t>Agir par tous les </a:t>
            </a:r>
            <a:r>
              <a:rPr lang="fr-CH" altLang="x-none" dirty="0" smtClean="0">
                <a:ea typeface="Arial" charset="0"/>
                <a:cs typeface="Arial" charset="0"/>
              </a:rPr>
              <a:t>moyens : manie </a:t>
            </a:r>
            <a:r>
              <a:rPr lang="fr-CH" altLang="x-none" dirty="0">
                <a:ea typeface="Arial" charset="0"/>
                <a:cs typeface="Arial" charset="0"/>
              </a:rPr>
              <a:t>d’écrire et de collectionner</a:t>
            </a:r>
          </a:p>
          <a:p>
            <a:r>
              <a:rPr lang="fr-CH" altLang="x-none" dirty="0" smtClean="0">
                <a:ea typeface="Arial" charset="0"/>
                <a:cs typeface="Arial" charset="0"/>
              </a:rPr>
              <a:t>Incarnations </a:t>
            </a:r>
            <a:r>
              <a:rPr lang="fr-CH" altLang="x-none" dirty="0">
                <a:ea typeface="Arial" charset="0"/>
                <a:cs typeface="Arial" charset="0"/>
              </a:rPr>
              <a:t>de </a:t>
            </a:r>
            <a:r>
              <a:rPr lang="fr-CH" altLang="x-none" dirty="0" smtClean="0">
                <a:ea typeface="Arial" charset="0"/>
                <a:cs typeface="Arial" charset="0"/>
              </a:rPr>
              <a:t>l’ennemi : </a:t>
            </a:r>
            <a:r>
              <a:rPr lang="fr-CH" altLang="x-none" dirty="0">
                <a:ea typeface="Arial" charset="0"/>
                <a:cs typeface="Arial" charset="0"/>
              </a:rPr>
              <a:t>autorités, instances, personnes, </a:t>
            </a:r>
            <a:r>
              <a:rPr lang="fr-CH" altLang="x-none" dirty="0" smtClean="0">
                <a:ea typeface="Arial" charset="0"/>
                <a:cs typeface="Arial" charset="0"/>
              </a:rPr>
              <a:t>groupes</a:t>
            </a:r>
            <a:endParaRPr lang="fr-CH" altLang="x-none" dirty="0">
              <a:ea typeface="Arial" charset="0"/>
              <a:cs typeface="Arial" charset="0"/>
            </a:endParaRPr>
          </a:p>
          <a:p>
            <a:endParaRPr lang="fr-CH" altLang="x-none" dirty="0"/>
          </a:p>
        </p:txBody>
      </p:sp>
    </p:spTree>
    <p:extLst>
      <p:ext uri="{BB962C8B-B14F-4D97-AF65-F5344CB8AC3E}">
        <p14:creationId xmlns:p14="http://schemas.microsoft.com/office/powerpoint/2010/main" val="1734449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50" y="282802"/>
            <a:ext cx="4475390" cy="1143000"/>
          </a:xfrm>
        </p:spPr>
        <p:txBody>
          <a:bodyPr>
            <a:normAutofit fontScale="90000"/>
          </a:bodyPr>
          <a:lstStyle/>
          <a:p>
            <a:r>
              <a:rPr lang="fr-CH" dirty="0" smtClean="0"/>
              <a:t>L’autorité n’est PLUS un facteur de protection </a:t>
            </a:r>
            <a:r>
              <a:rPr lang="de-DE" dirty="0" smtClean="0"/>
              <a:t>...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802653" y="2356464"/>
            <a:ext cx="8093529" cy="458587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fr-CH" sz="2400" u="sng" dirty="0"/>
          </a:p>
          <a:p>
            <a:r>
              <a:rPr lang="fr-CH" sz="2400" b="1" dirty="0">
                <a:solidFill>
                  <a:srgbClr val="0070C0"/>
                </a:solidFill>
              </a:rPr>
              <a:t>Aspects psychologiques </a:t>
            </a:r>
          </a:p>
          <a:p>
            <a:r>
              <a:rPr lang="fr-CH" sz="2400" dirty="0" smtClean="0"/>
              <a:t>Réactions explosives, </a:t>
            </a:r>
            <a:r>
              <a:rPr lang="fr-CH" sz="2400" dirty="0"/>
              <a:t>idées hostiles, </a:t>
            </a:r>
            <a:r>
              <a:rPr lang="fr-CH" sz="2400" dirty="0" smtClean="0"/>
              <a:t>besoin de transgression, </a:t>
            </a:r>
            <a:br>
              <a:rPr lang="fr-CH" sz="2400" dirty="0" smtClean="0"/>
            </a:br>
            <a:r>
              <a:rPr lang="fr-CH" sz="2400" dirty="0" smtClean="0"/>
              <a:t>« expérience communautaire »</a:t>
            </a:r>
            <a:endParaRPr lang="fr-CH" sz="2400" dirty="0"/>
          </a:p>
          <a:p>
            <a:endParaRPr lang="fr-CH" sz="2400" dirty="0"/>
          </a:p>
          <a:p>
            <a:r>
              <a:rPr lang="fr-CH" sz="2400" b="1" dirty="0">
                <a:solidFill>
                  <a:srgbClr val="0070C0"/>
                </a:solidFill>
              </a:rPr>
              <a:t>Aspects sociologiques</a:t>
            </a:r>
          </a:p>
          <a:p>
            <a:r>
              <a:rPr lang="fr-CH" sz="2400" dirty="0"/>
              <a:t>Degré collectif d’agitation, peur et sentiment de menace, crise des valeurs, autorité, ordre, appartenance compensatoire à un </a:t>
            </a:r>
            <a:r>
              <a:rPr lang="fr-CH" sz="2400" dirty="0" smtClean="0"/>
              <a:t>groupe</a:t>
            </a:r>
            <a:endParaRPr lang="fr-CH" sz="2400" dirty="0"/>
          </a:p>
          <a:p>
            <a:endParaRPr lang="fr-CH" sz="2400" u="sng" dirty="0"/>
          </a:p>
          <a:p>
            <a:endParaRPr lang="fr-CH" sz="2400" dirty="0"/>
          </a:p>
          <a:p>
            <a:endParaRPr lang="fr-CH" sz="2800" dirty="0"/>
          </a:p>
        </p:txBody>
      </p:sp>
      <p:pic>
        <p:nvPicPr>
          <p:cNvPr id="4" name="Bild 3" descr="ewalt gegen Polizei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97689"/>
            <a:ext cx="2647782" cy="18235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93373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b="1" dirty="0" smtClean="0"/>
              <a:t>Quatre</a:t>
            </a:r>
            <a:r>
              <a:rPr lang="de-CH" b="1" dirty="0" smtClean="0"/>
              <a:t> </a:t>
            </a:r>
            <a:r>
              <a:rPr lang="fr-CH" b="1" dirty="0" smtClean="0"/>
              <a:t>types de violence au travail  </a:t>
            </a:r>
            <a:r>
              <a:rPr lang="de-CH" dirty="0"/>
              <a:t> 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fr-FR" sz="1400" dirty="0"/>
              <a:t> </a:t>
            </a:r>
            <a:endParaRPr lang="fr-FR" sz="2000" dirty="0"/>
          </a:p>
          <a:p>
            <a:pPr marL="0" indent="0">
              <a:buNone/>
            </a:pPr>
            <a:r>
              <a:rPr lang="fr-FR" sz="2000" b="1" dirty="0"/>
              <a:t>Type </a:t>
            </a:r>
            <a:r>
              <a:rPr lang="fr-FR" sz="2000" b="1" dirty="0" smtClean="0"/>
              <a:t>I : </a:t>
            </a:r>
            <a:r>
              <a:rPr lang="fr-FR" sz="2000" b="1" dirty="0"/>
              <a:t>I</a:t>
            </a:r>
            <a:r>
              <a:rPr lang="fr-FR" sz="2000" b="1" dirty="0" smtClean="0"/>
              <a:t>ntention </a:t>
            </a:r>
            <a:r>
              <a:rPr lang="fr-FR" sz="2000" b="1" dirty="0"/>
              <a:t>criminelle</a:t>
            </a:r>
          </a:p>
          <a:p>
            <a:pPr marL="0" indent="0">
              <a:buNone/>
            </a:pPr>
            <a:r>
              <a:rPr lang="fr-FR" sz="2000" dirty="0"/>
              <a:t>- </a:t>
            </a:r>
            <a:r>
              <a:rPr lang="fr-FR" sz="2000" dirty="0" smtClean="0"/>
              <a:t>p. </a:t>
            </a:r>
            <a:r>
              <a:rPr lang="fr-FR" sz="2000" dirty="0"/>
              <a:t>ex. </a:t>
            </a:r>
            <a:r>
              <a:rPr lang="fr-FR" sz="2000" dirty="0" smtClean="0"/>
              <a:t>braquage</a:t>
            </a:r>
            <a:endParaRPr lang="fr-FR" sz="2000" dirty="0"/>
          </a:p>
          <a:p>
            <a:pPr marL="0" indent="0">
              <a:buNone/>
            </a:pPr>
            <a:endParaRPr lang="fr-FR" sz="2000" b="1" dirty="0"/>
          </a:p>
          <a:p>
            <a:pPr marL="0" indent="0">
              <a:buNone/>
            </a:pPr>
            <a:r>
              <a:rPr lang="fr-FR" sz="2000" b="1" dirty="0">
                <a:solidFill>
                  <a:srgbClr val="FF0000"/>
                </a:solidFill>
              </a:rPr>
              <a:t>Type </a:t>
            </a:r>
            <a:r>
              <a:rPr lang="fr-FR" sz="2000" b="1" dirty="0" smtClean="0">
                <a:solidFill>
                  <a:srgbClr val="FF0000"/>
                </a:solidFill>
              </a:rPr>
              <a:t>II : </a:t>
            </a:r>
            <a:r>
              <a:rPr lang="fr-FR" sz="2000" b="1" dirty="0">
                <a:solidFill>
                  <a:srgbClr val="FF0000"/>
                </a:solidFill>
              </a:rPr>
              <a:t>C</a:t>
            </a:r>
            <a:r>
              <a:rPr lang="fr-FR" sz="2000" b="1" dirty="0" smtClean="0">
                <a:solidFill>
                  <a:srgbClr val="FF0000"/>
                </a:solidFill>
              </a:rPr>
              <a:t>lient/mandant </a:t>
            </a:r>
            <a:endParaRPr lang="fr-FR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fr-FR" sz="2000" dirty="0"/>
              <a:t>- </a:t>
            </a:r>
            <a:r>
              <a:rPr lang="fr-FR" sz="2000" dirty="0" smtClean="0"/>
              <a:t>p. </a:t>
            </a:r>
            <a:r>
              <a:rPr lang="fr-FR" sz="2000" dirty="0"/>
              <a:t>ex. </a:t>
            </a:r>
            <a:r>
              <a:rPr lang="fr-FR" sz="2000" dirty="0">
                <a:solidFill>
                  <a:srgbClr val="FF0000"/>
                </a:solidFill>
              </a:rPr>
              <a:t>m</a:t>
            </a:r>
            <a:r>
              <a:rPr lang="fr-FR" sz="2000" dirty="0" smtClean="0">
                <a:solidFill>
                  <a:srgbClr val="FF0000"/>
                </a:solidFill>
              </a:rPr>
              <a:t>enace </a:t>
            </a:r>
            <a:r>
              <a:rPr lang="fr-FR" sz="2000" dirty="0">
                <a:solidFill>
                  <a:srgbClr val="FF0000"/>
                </a:solidFill>
              </a:rPr>
              <a:t>contre les </a:t>
            </a:r>
            <a:r>
              <a:rPr lang="fr-FR" sz="2000" dirty="0" smtClean="0">
                <a:solidFill>
                  <a:srgbClr val="FF0000"/>
                </a:solidFill>
              </a:rPr>
              <a:t>aidant-e-s, conseillers/conseillères, responsables, réceptionnistes</a:t>
            </a:r>
            <a:r>
              <a:rPr lang="fr-FR" sz="2000" dirty="0">
                <a:solidFill>
                  <a:srgbClr val="FF0000"/>
                </a:solidFill>
              </a:rPr>
              <a:t>, etc.</a:t>
            </a:r>
          </a:p>
          <a:p>
            <a:pPr>
              <a:buFontTx/>
              <a:buChar char="-"/>
            </a:pPr>
            <a:endParaRPr lang="fr-FR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fr-FR" sz="2000" b="1" dirty="0"/>
              <a:t>Type III : </a:t>
            </a:r>
            <a:r>
              <a:rPr lang="fr-FR" sz="2000" b="1" dirty="0" err="1" smtClean="0"/>
              <a:t>Employé-e</a:t>
            </a:r>
            <a:r>
              <a:rPr lang="fr-FR" sz="2000" b="1" dirty="0" smtClean="0"/>
              <a:t> </a:t>
            </a:r>
            <a:r>
              <a:rPr lang="fr-FR" sz="2000" b="1" dirty="0"/>
              <a:t>contre </a:t>
            </a:r>
            <a:r>
              <a:rPr lang="fr-FR" sz="2000" b="1" dirty="0" err="1" smtClean="0"/>
              <a:t>employé-e</a:t>
            </a:r>
            <a:r>
              <a:rPr lang="fr-FR" sz="2000" b="1" dirty="0" smtClean="0"/>
              <a:t> </a:t>
            </a:r>
            <a:endParaRPr lang="fr-FR" sz="2000" b="1" dirty="0"/>
          </a:p>
          <a:p>
            <a:pPr marL="0" indent="0">
              <a:buNone/>
            </a:pPr>
            <a:r>
              <a:rPr lang="fr-FR" sz="2000" dirty="0"/>
              <a:t>- </a:t>
            </a:r>
            <a:r>
              <a:rPr lang="fr-FR" sz="2000" dirty="0" smtClean="0"/>
              <a:t>p. </a:t>
            </a:r>
            <a:r>
              <a:rPr lang="fr-FR" sz="2000" dirty="0"/>
              <a:t>ex. le </a:t>
            </a:r>
            <a:r>
              <a:rPr lang="fr-FR" sz="2000" dirty="0" smtClean="0"/>
              <a:t>crise de folie meurtrière d’</a:t>
            </a:r>
            <a:r>
              <a:rPr lang="fr-FR" sz="2000" dirty="0" err="1" smtClean="0"/>
              <a:t>un-e</a:t>
            </a:r>
            <a:r>
              <a:rPr lang="fr-FR" sz="2000" dirty="0" smtClean="0"/>
              <a:t> </a:t>
            </a:r>
            <a:r>
              <a:rPr lang="fr-FR" sz="2000" dirty="0" err="1" smtClean="0"/>
              <a:t>employé-e</a:t>
            </a:r>
            <a:r>
              <a:rPr lang="fr-FR" sz="2000" dirty="0" smtClean="0"/>
              <a:t> </a:t>
            </a:r>
            <a:r>
              <a:rPr lang="fr-FR" sz="2000" dirty="0"/>
              <a:t>licencié</a:t>
            </a:r>
          </a:p>
          <a:p>
            <a:pPr>
              <a:buFontTx/>
              <a:buChar char="-"/>
            </a:pPr>
            <a:endParaRPr lang="fr-FR" sz="2000" dirty="0"/>
          </a:p>
          <a:p>
            <a:pPr marL="0" indent="0">
              <a:buNone/>
            </a:pPr>
            <a:r>
              <a:rPr lang="fr-FR" sz="2000" b="1" dirty="0"/>
              <a:t>Type IV : Relation personnelle </a:t>
            </a:r>
          </a:p>
          <a:p>
            <a:pPr marL="0" indent="0">
              <a:buNone/>
            </a:pPr>
            <a:r>
              <a:rPr lang="fr-FR" sz="2000" dirty="0"/>
              <a:t>- </a:t>
            </a:r>
            <a:r>
              <a:rPr lang="fr-FR" sz="2000" dirty="0" smtClean="0"/>
              <a:t>p. </a:t>
            </a:r>
            <a:r>
              <a:rPr lang="fr-FR" sz="2000" dirty="0"/>
              <a:t>ex. harcèlement relationnel ou meurtre </a:t>
            </a:r>
            <a:r>
              <a:rPr lang="fr-FR" sz="2000" dirty="0" smtClean="0"/>
              <a:t>d’</a:t>
            </a:r>
            <a:r>
              <a:rPr lang="fr-FR" sz="2000" dirty="0" err="1" smtClean="0"/>
              <a:t>un-e</a:t>
            </a:r>
            <a:r>
              <a:rPr lang="fr-FR" sz="2000" dirty="0" smtClean="0"/>
              <a:t> </a:t>
            </a:r>
            <a:r>
              <a:rPr lang="fr-FR" sz="2000" dirty="0" err="1" smtClean="0"/>
              <a:t>conjoint-e</a:t>
            </a:r>
            <a:r>
              <a:rPr lang="fr-FR" sz="2000" dirty="0" smtClean="0"/>
              <a:t> sur le lieu de </a:t>
            </a:r>
            <a:r>
              <a:rPr lang="fr-FR" sz="2000" dirty="0"/>
              <a:t>travail</a:t>
            </a:r>
            <a:endParaRPr lang="fr-FR" sz="2000" b="1" dirty="0"/>
          </a:p>
          <a:p>
            <a:pPr marL="0" indent="0">
              <a:buNone/>
            </a:pPr>
            <a:endParaRPr lang="fr-FR" sz="2000" b="1" dirty="0"/>
          </a:p>
          <a:p>
            <a:pPr marL="0" indent="0">
              <a:buNone/>
            </a:pPr>
            <a:endParaRPr lang="fr-FR" sz="2000" dirty="0"/>
          </a:p>
          <a:p>
            <a:pPr marL="0" indent="0">
              <a:buNone/>
            </a:pP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96966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0640" y="1474788"/>
            <a:ext cx="8229600" cy="1143000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de-CH" sz="3200" dirty="0">
                <a:solidFill>
                  <a:schemeClr val="bg1"/>
                </a:solidFill>
              </a:rPr>
              <a:t>3. </a:t>
            </a:r>
            <a:r>
              <a:rPr lang="fr-FR" sz="3200" dirty="0">
                <a:solidFill>
                  <a:schemeClr val="bg1"/>
                </a:solidFill>
              </a:rPr>
              <a:t>Interactions réduisant les risques</a:t>
            </a:r>
            <a:endParaRPr lang="de-CH" sz="3200" dirty="0">
              <a:solidFill>
                <a:schemeClr val="bg1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185355" y="6134100"/>
            <a:ext cx="41107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Dr. Karl Weilbach, Speicher, </a:t>
            </a:r>
            <a:r>
              <a:rPr lang="de-DE" sz="1100" dirty="0" err="1"/>
              <a:t>bedrohungsmanagement.ch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20555260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31788" y="125413"/>
            <a:ext cx="8543925" cy="14351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fr-CH" altLang="x-none" dirty="0"/>
              <a:t/>
            </a:r>
            <a:br>
              <a:rPr lang="fr-CH" altLang="x-none" dirty="0"/>
            </a:br>
            <a:r>
              <a:rPr lang="fr-CH" altLang="x-none" sz="2800" b="1" dirty="0">
                <a:ea typeface="Arial" charset="0"/>
                <a:cs typeface="Arial" charset="0"/>
              </a:rPr>
              <a:t>L’intuition comme baromètre personnel du danger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3869" y="2900865"/>
            <a:ext cx="8259762" cy="3785685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endParaRPr lang="fr-CH" altLang="x-none" dirty="0">
              <a:solidFill>
                <a:srgbClr val="595959"/>
              </a:solidFill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fr-CH" altLang="x-none" sz="2400" dirty="0" smtClean="0">
                <a:ea typeface="Arial" charset="0"/>
                <a:cs typeface="Arial" charset="0"/>
              </a:rPr>
              <a:t>Attention : </a:t>
            </a:r>
            <a:r>
              <a:rPr lang="fr-CH" altLang="x-none" sz="2400" dirty="0">
                <a:ea typeface="Arial" charset="0"/>
                <a:cs typeface="Arial" charset="0"/>
              </a:rPr>
              <a:t>comme profane, je ne sais jamais qui est en face de moi, mais </a:t>
            </a:r>
          </a:p>
          <a:p>
            <a:pPr marL="0" indent="0">
              <a:buNone/>
            </a:pPr>
            <a:endParaRPr lang="fr-CH" altLang="x-none" sz="2400" dirty="0"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fr-CH" altLang="x-none" sz="2400" b="1" dirty="0">
                <a:ea typeface="Arial" charset="0"/>
                <a:cs typeface="Arial" charset="0"/>
              </a:rPr>
              <a:t>mon intuition me dit que quelque chose ne va pas et que je suis  vulnérable.</a:t>
            </a:r>
          </a:p>
          <a:p>
            <a:pPr marL="0" indent="0">
              <a:buNone/>
            </a:pPr>
            <a:endParaRPr lang="fr-CH" altLang="x-none" sz="2400" b="1" dirty="0"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fr-CH" altLang="x-none" sz="2400" dirty="0" smtClean="0">
                <a:ea typeface="Arial" charset="0"/>
                <a:cs typeface="Arial" charset="0"/>
              </a:rPr>
              <a:t>Donc : </a:t>
            </a:r>
            <a:r>
              <a:rPr lang="fr-CH" altLang="x-none" sz="2400" dirty="0">
                <a:ea typeface="Arial" charset="0"/>
                <a:cs typeface="Arial" charset="0"/>
              </a:rPr>
              <a:t>rester très vigilant, même lorsque le conflit se </a:t>
            </a:r>
            <a:r>
              <a:rPr lang="fr-CH" altLang="x-none" sz="2400" dirty="0" smtClean="0">
                <a:ea typeface="Arial" charset="0"/>
                <a:cs typeface="Arial" charset="0"/>
              </a:rPr>
              <a:t>calme</a:t>
            </a:r>
            <a:endParaRPr lang="fr-CH" altLang="x-none" sz="2400" dirty="0"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fr-CH" altLang="x-none" sz="2400" dirty="0"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fr-CH" altLang="x-none" sz="2400" dirty="0"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fr-CH" altLang="x-none" sz="2400" dirty="0" smtClean="0">
                <a:ea typeface="Arial" charset="0"/>
                <a:cs typeface="Arial" charset="0"/>
              </a:rPr>
              <a:t>Objectif : </a:t>
            </a:r>
            <a:r>
              <a:rPr lang="fr-CH" altLang="x-none" sz="2400" dirty="0">
                <a:ea typeface="Arial" charset="0"/>
                <a:cs typeface="Arial" charset="0"/>
              </a:rPr>
              <a:t>réduire les tensions en soi et chez l’autre</a:t>
            </a:r>
          </a:p>
          <a:p>
            <a:pPr marL="0" indent="0">
              <a:buNone/>
            </a:pPr>
            <a:endParaRPr lang="fr-CH" altLang="x-none" sz="2400" dirty="0"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fr-CH" altLang="x-none" sz="2400" dirty="0">
              <a:ea typeface="Arial" charset="0"/>
              <a:cs typeface="Arial" charset="0"/>
            </a:endParaRPr>
          </a:p>
        </p:txBody>
      </p:sp>
      <p:pic>
        <p:nvPicPr>
          <p:cNvPr id="4" name="Picture 2" descr="https://www.zeitblueten.com/wp-content/uploads/bauchgefueh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700" y="1465765"/>
            <a:ext cx="4933950" cy="175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75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Fußzeilenplatzhalter 4"/>
          <p:cNvSpPr txBox="1">
            <a:spLocks noGrp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endParaRPr kumimoji="0" lang="de-DE" altLang="x-none" sz="900">
              <a:solidFill>
                <a:srgbClr val="3807A5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32385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de-CH" sz="2400" b="1" dirty="0" err="1" smtClean="0">
                <a:solidFill>
                  <a:srgbClr val="0066CC"/>
                </a:solidFill>
                <a:latin typeface="Arial" pitchFamily="34" charset="0"/>
              </a:rPr>
              <a:t>Sommaire</a:t>
            </a:r>
            <a:endParaRPr 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" name="Textfeld 9"/>
          <p:cNvSpPr txBox="1">
            <a:spLocks noChangeArrowheads="1"/>
          </p:cNvSpPr>
          <p:nvPr/>
        </p:nvSpPr>
        <p:spPr bwMode="auto">
          <a:xfrm>
            <a:off x="688932" y="1921081"/>
            <a:ext cx="7966553" cy="335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fr-FR" sz="2000" dirty="0">
              <a:latin typeface="+mn-lt"/>
            </a:endParaRP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r>
              <a:rPr lang="fr-FR" sz="1600" dirty="0" smtClean="0">
                <a:latin typeface="+mn-lt"/>
              </a:rPr>
              <a:t>Nature du phénomène </a:t>
            </a:r>
            <a:r>
              <a:rPr lang="fr-FR" sz="1600" dirty="0">
                <a:latin typeface="+mn-lt"/>
              </a:rPr>
              <a:t>et nécessité d’agir</a:t>
            </a: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endParaRPr lang="fr-FR" sz="1600" dirty="0">
              <a:latin typeface="+mn-lt"/>
            </a:endParaRP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r>
              <a:rPr lang="fr-FR" sz="1600" dirty="0">
                <a:latin typeface="+mn-lt"/>
              </a:rPr>
              <a:t>La dynamique des actes agressifs </a:t>
            </a:r>
            <a:r>
              <a:rPr lang="fr-FR" sz="1600" dirty="0" smtClean="0">
                <a:latin typeface="+mn-lt"/>
              </a:rPr>
              <a:t>à partir de </a:t>
            </a:r>
            <a:r>
              <a:rPr lang="fr-FR" sz="1600" dirty="0">
                <a:latin typeface="+mn-lt"/>
              </a:rPr>
              <a:t>l’exemple d’attaques dans la médecine d’urgence</a:t>
            </a: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endParaRPr lang="fr-FR" sz="1600" dirty="0">
              <a:latin typeface="+mn-lt"/>
            </a:endParaRP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r>
              <a:rPr lang="fr-FR" sz="1600" dirty="0">
                <a:latin typeface="+mn-lt"/>
              </a:rPr>
              <a:t>Interactions réduisant les risques</a:t>
            </a: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endParaRPr lang="fr-FR" sz="1600" dirty="0">
              <a:latin typeface="+mn-lt"/>
            </a:endParaRP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r>
              <a:rPr lang="fr-FR" sz="1600" dirty="0">
                <a:latin typeface="+mn-lt"/>
              </a:rPr>
              <a:t>É</a:t>
            </a:r>
            <a:r>
              <a:rPr lang="fr-FR" sz="1600" dirty="0" smtClean="0">
                <a:latin typeface="+mn-lt"/>
              </a:rPr>
              <a:t>léments </a:t>
            </a:r>
            <a:r>
              <a:rPr lang="fr-FR" sz="1600" dirty="0">
                <a:latin typeface="+mn-lt"/>
              </a:rPr>
              <a:t>issus de la pratique de votre interlocuteur</a:t>
            </a: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endParaRPr lang="fr-FR" sz="1600" dirty="0">
              <a:latin typeface="+mn-lt"/>
            </a:endParaRP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r>
              <a:rPr lang="fr-FR" sz="1600" dirty="0" smtClean="0">
                <a:latin typeface="+mn-lt"/>
              </a:rPr>
              <a:t>Conclusion : </a:t>
            </a:r>
            <a:r>
              <a:rPr lang="fr-FR" sz="1600" dirty="0">
                <a:latin typeface="+mn-lt"/>
              </a:rPr>
              <a:t>r</a:t>
            </a:r>
            <a:r>
              <a:rPr lang="fr-FR" sz="1600" dirty="0" smtClean="0">
                <a:latin typeface="+mn-lt"/>
              </a:rPr>
              <a:t>enforcer </a:t>
            </a:r>
            <a:r>
              <a:rPr lang="fr-FR" sz="1600" dirty="0">
                <a:latin typeface="+mn-lt"/>
              </a:rPr>
              <a:t>l‘individu</a:t>
            </a: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endParaRPr kumimoji="0" lang="fr-FR" altLang="x-none" sz="1600" dirty="0">
              <a:latin typeface="+mn-lt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fr-FR" altLang="x-none" sz="1600" dirty="0">
              <a:latin typeface="+mn-lt"/>
              <a:ea typeface="Arial" charset="0"/>
              <a:cs typeface="Arial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2309055" y="6327145"/>
            <a:ext cx="41107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Dr. Karl Weilbach, Speicher, </a:t>
            </a:r>
            <a:r>
              <a:rPr lang="de-DE" sz="1100" dirty="0" err="1"/>
              <a:t>bedrohungsmanagement.ch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995015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650875" y="123825"/>
            <a:ext cx="8131175" cy="1446213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marL="360363" indent="46038"/>
            <a:r>
              <a:rPr lang="fr-CH" altLang="x-none" dirty="0">
                <a:solidFill>
                  <a:schemeClr val="bg1"/>
                </a:solidFill>
              </a:rPr>
              <a:t/>
            </a:r>
            <a:br>
              <a:rPr lang="fr-CH" altLang="x-none" dirty="0">
                <a:solidFill>
                  <a:schemeClr val="bg1"/>
                </a:solidFill>
              </a:rPr>
            </a:br>
            <a:r>
              <a:rPr lang="fr-CH" altLang="x-none" sz="3100" b="1" dirty="0">
                <a:cs typeface="Arial" charset="0"/>
              </a:rPr>
              <a:t>P</a:t>
            </a:r>
            <a:r>
              <a:rPr lang="fr-CH" altLang="x-none" sz="3100" b="1" dirty="0">
                <a:ea typeface="Arial" charset="0"/>
                <a:cs typeface="Arial" charset="0"/>
              </a:rPr>
              <a:t>ercevoir ce que veut le </a:t>
            </a:r>
            <a:r>
              <a:rPr lang="fr-CH" altLang="x-none" sz="3100" b="1" dirty="0"/>
              <a:t>porteur du problème</a:t>
            </a:r>
            <a:r>
              <a:rPr lang="fr-CH" altLang="x-none" sz="3100" b="1" dirty="0" smtClean="0">
                <a:ea typeface="Arial" charset="0"/>
                <a:cs typeface="Arial" charset="0"/>
              </a:rPr>
              <a:t>...</a:t>
            </a:r>
            <a:r>
              <a:rPr lang="fr-CH" altLang="x-none" sz="3100" dirty="0">
                <a:ea typeface="Arial" charset="0"/>
                <a:cs typeface="Arial" charset="0"/>
              </a:rPr>
              <a:t/>
            </a:r>
            <a:br>
              <a:rPr lang="fr-CH" altLang="x-none" sz="3100" dirty="0">
                <a:ea typeface="Arial" charset="0"/>
                <a:cs typeface="Arial" charset="0"/>
              </a:rPr>
            </a:br>
            <a:endParaRPr lang="fr-CH" altLang="x-none" sz="3100" dirty="0">
              <a:ea typeface="Arial" charset="0"/>
              <a:cs typeface="Arial" charset="0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875" y="1719262"/>
            <a:ext cx="7772400" cy="4719637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0" indent="0" eaLnBrk="1" hangingPunct="1">
              <a:buFont typeface="Wingdings" charset="2"/>
              <a:buNone/>
            </a:pPr>
            <a:endParaRPr lang="de-DE" altLang="x-none" sz="2600" dirty="0"/>
          </a:p>
          <a:p>
            <a:pPr marL="0" indent="0">
              <a:buNone/>
            </a:pPr>
            <a:r>
              <a:rPr lang="fr-FR" altLang="x-none" sz="2800" dirty="0">
                <a:cs typeface="Arial" charset="0"/>
              </a:rPr>
              <a:t>Ce qui </a:t>
            </a:r>
            <a:r>
              <a:rPr lang="fr-FR" altLang="x-none" sz="2800" dirty="0" smtClean="0">
                <a:cs typeface="Arial" charset="0"/>
              </a:rPr>
              <a:t>est visible/perceptible :</a:t>
            </a:r>
            <a:endParaRPr lang="fr-FR" altLang="x-none" sz="2800" dirty="0">
              <a:cs typeface="Arial" charset="0"/>
            </a:endParaRPr>
          </a:p>
          <a:p>
            <a:pPr marL="0" indent="0">
              <a:buNone/>
            </a:pPr>
            <a:endParaRPr lang="fr-FR" altLang="x-none" sz="1600" dirty="0"/>
          </a:p>
          <a:p>
            <a:pPr marL="0" indent="0"/>
            <a:r>
              <a:rPr lang="fr-FR" altLang="x-none" sz="2800" dirty="0" smtClean="0">
                <a:cs typeface="Arial" charset="0"/>
              </a:rPr>
              <a:t> Besoins </a:t>
            </a:r>
            <a:r>
              <a:rPr lang="fr-FR" altLang="x-none" sz="2800" dirty="0">
                <a:cs typeface="Arial" charset="0"/>
              </a:rPr>
              <a:t>de reconnaissance</a:t>
            </a:r>
          </a:p>
          <a:p>
            <a:pPr marL="0" indent="0"/>
            <a:r>
              <a:rPr lang="fr-FR" altLang="x-none" sz="2800" dirty="0" smtClean="0">
                <a:cs typeface="Arial" charset="0"/>
              </a:rPr>
              <a:t> Attentes/objectif/représentation</a:t>
            </a:r>
            <a:endParaRPr lang="fr-FR" altLang="x-none" sz="2800" dirty="0">
              <a:cs typeface="Arial" charset="0"/>
            </a:endParaRPr>
          </a:p>
          <a:p>
            <a:pPr marL="0" indent="0"/>
            <a:r>
              <a:rPr lang="fr-FR" altLang="x-none" sz="2800" dirty="0" smtClean="0">
                <a:cs typeface="Arial" charset="0"/>
              </a:rPr>
              <a:t> Manque d’information/incompréhension</a:t>
            </a:r>
            <a:endParaRPr lang="fr-FR" altLang="x-none" sz="2800" dirty="0">
              <a:cs typeface="Arial" charset="0"/>
            </a:endParaRPr>
          </a:p>
          <a:p>
            <a:pPr marL="0" indent="0"/>
            <a:r>
              <a:rPr lang="fr-FR" altLang="x-none" sz="2800" dirty="0" smtClean="0">
                <a:cs typeface="Arial" charset="0"/>
              </a:rPr>
              <a:t> Déception </a:t>
            </a:r>
            <a:r>
              <a:rPr lang="fr-FR" altLang="x-none" sz="2800" dirty="0">
                <a:cs typeface="Arial" charset="0"/>
              </a:rPr>
              <a:t>et </a:t>
            </a:r>
            <a:r>
              <a:rPr lang="fr-FR" altLang="x-none" sz="2800" dirty="0" smtClean="0">
                <a:cs typeface="Arial" charset="0"/>
              </a:rPr>
              <a:t>vexations</a:t>
            </a:r>
            <a:endParaRPr lang="fr-FR" altLang="x-none" sz="2800" dirty="0">
              <a:cs typeface="Arial" charset="0"/>
            </a:endParaRPr>
          </a:p>
          <a:p>
            <a:pPr marL="0" indent="0"/>
            <a:r>
              <a:rPr lang="fr-FR" altLang="x-none" sz="2800" dirty="0" smtClean="0">
                <a:cs typeface="Arial" charset="0"/>
              </a:rPr>
              <a:t> Demande de </a:t>
            </a:r>
            <a:r>
              <a:rPr lang="fr-FR" altLang="x-none" sz="2800" dirty="0">
                <a:cs typeface="Arial" charset="0"/>
              </a:rPr>
              <a:t>réparation</a:t>
            </a:r>
          </a:p>
          <a:p>
            <a:pPr marL="0" indent="0"/>
            <a:r>
              <a:rPr lang="fr-FR" altLang="x-none" sz="2800" dirty="0" smtClean="0">
                <a:cs typeface="Arial" charset="0"/>
              </a:rPr>
              <a:t> Besoins </a:t>
            </a:r>
            <a:r>
              <a:rPr lang="fr-FR" altLang="x-none" sz="2800" dirty="0">
                <a:cs typeface="Arial" charset="0"/>
              </a:rPr>
              <a:t>de pouvoir</a:t>
            </a:r>
          </a:p>
          <a:p>
            <a:pPr marL="0" indent="0"/>
            <a:r>
              <a:rPr lang="fr-FR" altLang="x-none" sz="2800" dirty="0" smtClean="0">
                <a:cs typeface="Arial" charset="0"/>
              </a:rPr>
              <a:t> Revanche</a:t>
            </a:r>
            <a:endParaRPr lang="fr-FR" altLang="x-none" sz="2800" dirty="0">
              <a:cs typeface="Arial" charset="0"/>
            </a:endParaRPr>
          </a:p>
          <a:p>
            <a:pPr marL="0" indent="0"/>
            <a:r>
              <a:rPr lang="fr-FR" altLang="x-none" sz="2800" dirty="0" smtClean="0">
                <a:cs typeface="Arial" charset="0"/>
              </a:rPr>
              <a:t> Appel </a:t>
            </a:r>
            <a:r>
              <a:rPr lang="fr-FR" altLang="x-none" sz="2800" dirty="0">
                <a:cs typeface="Arial" charset="0"/>
              </a:rPr>
              <a:t>à </a:t>
            </a:r>
            <a:r>
              <a:rPr lang="fr-FR" altLang="x-none" sz="2800" dirty="0" smtClean="0">
                <a:cs typeface="Arial" charset="0"/>
              </a:rPr>
              <a:t>l’aide</a:t>
            </a:r>
            <a:endParaRPr lang="fr-FR" altLang="x-none" sz="2800" dirty="0">
              <a:cs typeface="Arial" charset="0"/>
            </a:endParaRPr>
          </a:p>
          <a:p>
            <a:pPr marL="0" indent="0"/>
            <a:r>
              <a:rPr lang="fr-FR" altLang="x-none" sz="2800" dirty="0" smtClean="0">
                <a:cs typeface="Arial" charset="0"/>
              </a:rPr>
              <a:t> Problèmes </a:t>
            </a:r>
            <a:r>
              <a:rPr lang="fr-FR" altLang="x-none" sz="2800" dirty="0">
                <a:cs typeface="Arial" charset="0"/>
              </a:rPr>
              <a:t>de communication</a:t>
            </a:r>
          </a:p>
          <a:p>
            <a:pPr marL="0" indent="0">
              <a:buNone/>
            </a:pPr>
            <a:endParaRPr lang="de-DE" altLang="x-none" sz="2400" dirty="0">
              <a:solidFill>
                <a:schemeClr val="tx1"/>
              </a:solidFill>
              <a:ea typeface="Arial" charset="0"/>
              <a:cs typeface="Arial" charset="0"/>
            </a:endParaRPr>
          </a:p>
          <a:p>
            <a:pPr marL="0" indent="0"/>
            <a:endParaRPr lang="de-CH" altLang="x-none" sz="2400" dirty="0">
              <a:solidFill>
                <a:schemeClr val="tx1"/>
              </a:solidFill>
              <a:ea typeface="Arial" charset="0"/>
              <a:cs typeface="Arial" charset="0"/>
            </a:endParaRPr>
          </a:p>
          <a:p>
            <a:pPr marL="0" indent="0" eaLnBrk="1" hangingPunct="1">
              <a:buFont typeface="Wingdings" charset="2"/>
              <a:buNone/>
            </a:pPr>
            <a:endParaRPr lang="de-DE" altLang="x-none" sz="2400" dirty="0">
              <a:ea typeface="Arial" charset="0"/>
              <a:cs typeface="Arial" charset="0"/>
            </a:endParaRPr>
          </a:p>
        </p:txBody>
      </p:sp>
      <p:sp>
        <p:nvSpPr>
          <p:cNvPr id="22531" name="Textfeld 1"/>
          <p:cNvSpPr txBox="1">
            <a:spLocks noChangeArrowheads="1"/>
          </p:cNvSpPr>
          <p:nvPr/>
        </p:nvSpPr>
        <p:spPr bwMode="auto">
          <a:xfrm>
            <a:off x="650875" y="123825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x-none" altLang="x-none"/>
          </a:p>
        </p:txBody>
      </p:sp>
    </p:spTree>
    <p:extLst>
      <p:ext uri="{BB962C8B-B14F-4D97-AF65-F5344CB8AC3E}">
        <p14:creationId xmlns:p14="http://schemas.microsoft.com/office/powerpoint/2010/main" val="12599391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1288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 eaLnBrk="1" hangingPunct="1"/>
            <a:r>
              <a:rPr lang="fr-CH" altLang="x-none" dirty="0">
                <a:solidFill>
                  <a:schemeClr val="bg1"/>
                </a:solidFill>
              </a:rPr>
              <a:t/>
            </a:r>
            <a:br>
              <a:rPr lang="fr-CH" altLang="x-none" dirty="0">
                <a:solidFill>
                  <a:schemeClr val="bg1"/>
                </a:solidFill>
              </a:rPr>
            </a:br>
            <a:r>
              <a:rPr lang="fr-CH" altLang="x-none" sz="3100" dirty="0"/>
              <a:t>Principe </a:t>
            </a:r>
            <a:r>
              <a:rPr lang="fr-CH" altLang="x-none" sz="3100" dirty="0" smtClean="0"/>
              <a:t>fondamental : </a:t>
            </a:r>
            <a:r>
              <a:rPr lang="fr-CH" altLang="x-none" sz="3100" dirty="0"/>
              <a:t/>
            </a:r>
            <a:br>
              <a:rPr lang="fr-CH" altLang="x-none" sz="3100" dirty="0"/>
            </a:br>
            <a:r>
              <a:rPr lang="fr-CH" altLang="x-none" sz="3100" dirty="0"/>
              <a:t>éviter de démasquer </a:t>
            </a:r>
            <a:r>
              <a:rPr lang="fr-CH" altLang="x-none" sz="3100" dirty="0" smtClean="0"/>
              <a:t>l’agresseur-e !!!</a:t>
            </a:r>
            <a:endParaRPr lang="fr-CH" altLang="x-none" sz="3100" dirty="0">
              <a:ea typeface="Arial" charset="0"/>
              <a:cs typeface="Arial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90700"/>
            <a:ext cx="8191500" cy="3989388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endParaRPr lang="fr-CH" altLang="x-none" dirty="0">
              <a:ea typeface="Arial" charset="0"/>
              <a:cs typeface="Arial" charset="0"/>
            </a:endParaRPr>
          </a:p>
          <a:p>
            <a:endParaRPr lang="fr-CH" altLang="x-none" dirty="0">
              <a:ea typeface="Arial" charset="0"/>
              <a:cs typeface="Arial" charset="0"/>
            </a:endParaRPr>
          </a:p>
          <a:p>
            <a:r>
              <a:rPr lang="fr-CH" altLang="x-none" dirty="0" smtClean="0">
                <a:ea typeface="Arial" charset="0"/>
                <a:cs typeface="Arial" charset="0"/>
              </a:rPr>
              <a:t>Tenir compte de la </a:t>
            </a:r>
            <a:r>
              <a:rPr lang="fr-CH" altLang="x-none" dirty="0">
                <a:ea typeface="Arial" charset="0"/>
                <a:cs typeface="Arial" charset="0"/>
              </a:rPr>
              <a:t>peur de la personne concernée </a:t>
            </a:r>
            <a:r>
              <a:rPr lang="fr-CH" altLang="x-none" dirty="0" smtClean="0">
                <a:ea typeface="Arial" charset="0"/>
                <a:cs typeface="Arial" charset="0"/>
              </a:rPr>
              <a:t>de </a:t>
            </a:r>
            <a:r>
              <a:rPr lang="fr-CH" altLang="x-none" dirty="0">
                <a:ea typeface="Arial" charset="0"/>
                <a:cs typeface="Arial" charset="0"/>
              </a:rPr>
              <a:t>perdre la face </a:t>
            </a:r>
          </a:p>
          <a:p>
            <a:endParaRPr lang="fr-CH" altLang="x-none" dirty="0">
              <a:ea typeface="Arial" charset="0"/>
              <a:cs typeface="Arial" charset="0"/>
            </a:endParaRPr>
          </a:p>
          <a:p>
            <a:endParaRPr lang="fr-CH" altLang="x-none" dirty="0">
              <a:ea typeface="Arial" charset="0"/>
              <a:cs typeface="Arial" charset="0"/>
            </a:endParaRPr>
          </a:p>
          <a:p>
            <a:r>
              <a:rPr lang="fr-CH" altLang="x-none" dirty="0">
                <a:ea typeface="Arial" charset="0"/>
                <a:cs typeface="Arial" charset="0"/>
              </a:rPr>
              <a:t>Rechercher/négocier des actions </a:t>
            </a:r>
            <a:r>
              <a:rPr lang="fr-CH" altLang="x-none" dirty="0" smtClean="0">
                <a:ea typeface="Arial" charset="0"/>
                <a:cs typeface="Arial" charset="0"/>
              </a:rPr>
              <a:t>qui permettent de </a:t>
            </a:r>
            <a:r>
              <a:rPr lang="fr-CH" altLang="x-none" dirty="0">
                <a:ea typeface="Arial" charset="0"/>
                <a:cs typeface="Arial" charset="0"/>
              </a:rPr>
              <a:t>sauver la face</a:t>
            </a:r>
          </a:p>
          <a:p>
            <a:endParaRPr lang="fr-CH" altLang="x-none" dirty="0"/>
          </a:p>
        </p:txBody>
      </p:sp>
    </p:spTree>
    <p:extLst>
      <p:ext uri="{BB962C8B-B14F-4D97-AF65-F5344CB8AC3E}">
        <p14:creationId xmlns:p14="http://schemas.microsoft.com/office/powerpoint/2010/main" val="13899443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el 1"/>
          <p:cNvSpPr>
            <a:spLocks noGrp="1"/>
          </p:cNvSpPr>
          <p:nvPr>
            <p:ph type="title"/>
          </p:nvPr>
        </p:nvSpPr>
        <p:spPr>
          <a:xfrm>
            <a:off x="400050" y="1784351"/>
            <a:ext cx="8362950" cy="6762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fr-CH" b="1" dirty="0" smtClean="0"/>
              <a:t>GRIT</a:t>
            </a:r>
            <a:r>
              <a:rPr lang="fr-CH" b="1" dirty="0"/>
              <a:t/>
            </a:r>
            <a:br>
              <a:rPr lang="fr-CH" b="1" dirty="0"/>
            </a:br>
            <a:r>
              <a:rPr lang="fr-CH" b="1" dirty="0"/>
              <a:t/>
            </a:r>
            <a:br>
              <a:rPr lang="fr-CH" b="1" dirty="0"/>
            </a:br>
            <a:r>
              <a:rPr lang="fr-CH" sz="2700" i="1" dirty="0" smtClean="0"/>
              <a:t>« </a:t>
            </a:r>
            <a:r>
              <a:rPr lang="fr-CH" sz="2700" i="1" dirty="0" err="1" smtClean="0"/>
              <a:t>Graduated</a:t>
            </a:r>
            <a:r>
              <a:rPr lang="fr-CH" sz="2700" i="1" dirty="0" smtClean="0"/>
              <a:t> </a:t>
            </a:r>
            <a:r>
              <a:rPr lang="fr-CH" sz="2700" i="1" dirty="0"/>
              <a:t>and </a:t>
            </a:r>
            <a:r>
              <a:rPr lang="fr-CH" sz="2700" i="1" dirty="0" err="1"/>
              <a:t>Reciprocated</a:t>
            </a:r>
            <a:r>
              <a:rPr lang="fr-CH" sz="2700" i="1" dirty="0"/>
              <a:t> Initiatives in Tension </a:t>
            </a:r>
            <a:r>
              <a:rPr lang="fr-CH" sz="2700" i="1" dirty="0" err="1" smtClean="0"/>
              <a:t>Reduction</a:t>
            </a:r>
            <a:r>
              <a:rPr lang="fr-CH" sz="2700" i="1" dirty="0" smtClean="0"/>
              <a:t> »</a:t>
            </a:r>
            <a:r>
              <a:rPr lang="fr-CH" sz="2700" i="1" dirty="0"/>
              <a:t/>
            </a:r>
            <a:br>
              <a:rPr lang="fr-CH" sz="2700" i="1" dirty="0"/>
            </a:br>
            <a:r>
              <a:rPr lang="fr-CH" sz="2000" dirty="0" smtClean="0"/>
              <a:t>(</a:t>
            </a:r>
            <a:r>
              <a:rPr lang="fr-CH" sz="2000" i="1" dirty="0" smtClean="0"/>
              <a:t>Initiatives </a:t>
            </a:r>
            <a:r>
              <a:rPr lang="fr-CH" sz="2000" i="1" dirty="0"/>
              <a:t>progressives et réciproques pour réduire les </a:t>
            </a:r>
            <a:r>
              <a:rPr lang="fr-CH" sz="2000" i="1" dirty="0" smtClean="0"/>
              <a:t>tensions)</a:t>
            </a:r>
            <a:r>
              <a:rPr lang="fr-CH" altLang="de-DE" sz="2000" b="1" dirty="0"/>
              <a:t/>
            </a:r>
            <a:br>
              <a:rPr lang="fr-CH" altLang="de-DE" sz="2000" b="1" dirty="0"/>
            </a:br>
            <a:r>
              <a:rPr lang="fr-CH" b="1" dirty="0"/>
              <a:t/>
            </a:r>
            <a:br>
              <a:rPr lang="fr-CH" b="1" dirty="0"/>
            </a:br>
            <a:endParaRPr lang="fr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29468" y="2222500"/>
            <a:ext cx="7504113" cy="463550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endParaRPr lang="fr-CH" altLang="de-DE" i="1" dirty="0"/>
          </a:p>
          <a:p>
            <a:pPr marL="0" indent="0">
              <a:defRPr/>
            </a:pPr>
            <a:endParaRPr lang="fr-CH" altLang="de-DE" i="1" dirty="0"/>
          </a:p>
          <a:p>
            <a:pPr marL="0" indent="0">
              <a:defRPr/>
            </a:pPr>
            <a:r>
              <a:rPr lang="fr-CH" b="1" dirty="0" smtClean="0"/>
              <a:t> Comment </a:t>
            </a:r>
            <a:r>
              <a:rPr lang="fr-CH" b="1" dirty="0"/>
              <a:t>puis-je signaler que je veux détendre la </a:t>
            </a:r>
            <a:r>
              <a:rPr lang="fr-CH" b="1" dirty="0" smtClean="0"/>
              <a:t>situation ?</a:t>
            </a:r>
            <a:endParaRPr lang="fr-CH" b="1" dirty="0"/>
          </a:p>
        </p:txBody>
      </p:sp>
      <p:sp>
        <p:nvSpPr>
          <p:cNvPr id="39939" name="Textfeld 6"/>
          <p:cNvSpPr txBox="1">
            <a:spLocks noChangeArrowheads="1"/>
          </p:cNvSpPr>
          <p:nvPr/>
        </p:nvSpPr>
        <p:spPr bwMode="auto">
          <a:xfrm>
            <a:off x="7048500" y="228600"/>
            <a:ext cx="2095500" cy="3825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x-none" altLang="x-none">
              <a:solidFill>
                <a:srgbClr val="FF0000"/>
              </a:solidFill>
            </a:endParaRPr>
          </a:p>
        </p:txBody>
      </p:sp>
      <p:pic>
        <p:nvPicPr>
          <p:cNvPr id="39940" name="Bild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0"/>
            <a:ext cx="209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75452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el 1"/>
          <p:cNvSpPr>
            <a:spLocks noGrp="1"/>
          </p:cNvSpPr>
          <p:nvPr>
            <p:ph type="title"/>
          </p:nvPr>
        </p:nvSpPr>
        <p:spPr>
          <a:xfrm>
            <a:off x="444500" y="611188"/>
            <a:ext cx="6784975" cy="3381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DE" altLang="de-DE" b="1" dirty="0"/>
              <a:t>GRIT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17537" y="1331913"/>
            <a:ext cx="8526463" cy="4675187"/>
          </a:xfrm>
        </p:spPr>
        <p:txBody>
          <a:bodyPr>
            <a:normAutofit fontScale="77500" lnSpcReduction="20000"/>
          </a:bodyPr>
          <a:lstStyle/>
          <a:p>
            <a:pPr marL="0" indent="0">
              <a:defRPr/>
            </a:pPr>
            <a:endParaRPr lang="fr-CH" altLang="de-DE" i="1" dirty="0"/>
          </a:p>
          <a:p>
            <a:pPr marL="0" indent="0">
              <a:buNone/>
              <a:defRPr/>
            </a:pPr>
            <a:r>
              <a:rPr lang="fr-CH" dirty="0"/>
              <a:t> </a:t>
            </a:r>
          </a:p>
          <a:p>
            <a:pPr marL="0" indent="0">
              <a:buNone/>
              <a:defRPr/>
            </a:pPr>
            <a:r>
              <a:rPr lang="fr-CH" sz="3400" dirty="0"/>
              <a:t>1. </a:t>
            </a:r>
            <a:r>
              <a:rPr lang="fr-CH" sz="3400" b="1" dirty="0"/>
              <a:t>Offre de réduction des tensions</a:t>
            </a:r>
          </a:p>
          <a:p>
            <a:pPr marL="0" indent="0">
              <a:buNone/>
              <a:defRPr/>
            </a:pP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« J’aimerais </a:t>
            </a:r>
            <a:r>
              <a:rPr lang="fr-CH" sz="3400" dirty="0">
                <a:solidFill>
                  <a:schemeClr val="tx2">
                    <a:lumMod val="75000"/>
                  </a:schemeClr>
                </a:solidFill>
              </a:rPr>
              <a:t>calmer la situation, que puis-je </a:t>
            </a: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faire ? » </a:t>
            </a:r>
            <a:endParaRPr lang="fr-CH" sz="3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Tx/>
              <a:buChar char="-"/>
              <a:defRPr/>
            </a:pP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« L’escalade </a:t>
            </a:r>
            <a:r>
              <a:rPr lang="fr-CH" sz="3400" dirty="0">
                <a:solidFill>
                  <a:schemeClr val="tx2">
                    <a:lumMod val="75000"/>
                  </a:schemeClr>
                </a:solidFill>
              </a:rPr>
              <a:t>ne </a:t>
            </a: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m’intéresse pas</a:t>
            </a:r>
            <a:r>
              <a:rPr lang="fr-CH" sz="3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». </a:t>
            </a:r>
            <a:endParaRPr lang="fr-CH" sz="3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Tx/>
              <a:buChar char="-"/>
              <a:defRPr/>
            </a:pPr>
            <a:endParaRPr lang="fr-CH" sz="34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  <a:defRPr/>
            </a:pPr>
            <a:endParaRPr lang="fr-CH" sz="3400" dirty="0"/>
          </a:p>
          <a:p>
            <a:pPr marL="0" indent="0">
              <a:buNone/>
              <a:defRPr/>
            </a:pPr>
            <a:r>
              <a:rPr lang="fr-CH" sz="3400" dirty="0"/>
              <a:t>2. </a:t>
            </a:r>
            <a:r>
              <a:rPr lang="fr-CH" sz="3400" b="1" dirty="0"/>
              <a:t>Mesure de détente </a:t>
            </a:r>
            <a:r>
              <a:rPr lang="fr-CH" sz="3400" dirty="0"/>
              <a:t>et inviter la partie adverse à faire de même</a:t>
            </a:r>
          </a:p>
          <a:p>
            <a:pPr marL="0" indent="0">
              <a:buNone/>
              <a:defRPr/>
            </a:pPr>
            <a:r>
              <a:rPr lang="fr-CH" sz="3400" dirty="0">
                <a:solidFill>
                  <a:schemeClr val="tx2">
                    <a:lumMod val="75000"/>
                  </a:schemeClr>
                </a:solidFill>
              </a:rPr>
              <a:t>p</a:t>
            </a: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fr-CH" sz="3400" dirty="0">
                <a:solidFill>
                  <a:schemeClr val="tx2">
                    <a:lumMod val="75000"/>
                  </a:schemeClr>
                </a:solidFill>
              </a:rPr>
              <a:t>ex. </a:t>
            </a: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en utilisant un </a:t>
            </a:r>
            <a:r>
              <a:rPr lang="fr-CH" sz="3400" dirty="0">
                <a:solidFill>
                  <a:schemeClr val="tx2">
                    <a:lumMod val="75000"/>
                  </a:schemeClr>
                </a:solidFill>
              </a:rPr>
              <a:t>ton plus calme et en gardant une attitude </a:t>
            </a: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amicale : « J‘aimerais </a:t>
            </a:r>
            <a:r>
              <a:rPr lang="fr-CH" sz="3400" dirty="0">
                <a:solidFill>
                  <a:schemeClr val="tx2">
                    <a:lumMod val="75000"/>
                  </a:schemeClr>
                </a:solidFill>
              </a:rPr>
              <a:t>bien revenir au calme, pouvons-nous le faire </a:t>
            </a: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ensemble ? »</a:t>
            </a:r>
            <a:endParaRPr lang="fr-CH" sz="34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  <a:defRPr/>
            </a:pPr>
            <a:endParaRPr lang="fr-CH" dirty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buFontTx/>
              <a:buAutoNum type="arabicPeriod"/>
              <a:defRPr/>
            </a:pPr>
            <a:endParaRPr lang="fr-CH" altLang="de-DE" b="1" dirty="0"/>
          </a:p>
        </p:txBody>
      </p:sp>
      <p:sp>
        <p:nvSpPr>
          <p:cNvPr id="40963" name="Textfeld 6"/>
          <p:cNvSpPr txBox="1">
            <a:spLocks noChangeArrowheads="1"/>
          </p:cNvSpPr>
          <p:nvPr/>
        </p:nvSpPr>
        <p:spPr bwMode="auto">
          <a:xfrm>
            <a:off x="7048500" y="228600"/>
            <a:ext cx="2095500" cy="3825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x-none" altLang="x-none">
              <a:solidFill>
                <a:srgbClr val="FF0000"/>
              </a:solidFill>
            </a:endParaRPr>
          </a:p>
        </p:txBody>
      </p:sp>
      <p:pic>
        <p:nvPicPr>
          <p:cNvPr id="40964" name="Bild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0"/>
            <a:ext cx="209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197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el 1"/>
          <p:cNvSpPr>
            <a:spLocks noGrp="1"/>
          </p:cNvSpPr>
          <p:nvPr>
            <p:ph type="title"/>
          </p:nvPr>
        </p:nvSpPr>
        <p:spPr>
          <a:xfrm>
            <a:off x="444500" y="611188"/>
            <a:ext cx="6784975" cy="3381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DE" altLang="de-DE" b="1" dirty="0"/>
              <a:t>GRIT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44500" y="1363663"/>
            <a:ext cx="8526463" cy="3817937"/>
          </a:xfrm>
        </p:spPr>
        <p:txBody>
          <a:bodyPr>
            <a:normAutofit/>
          </a:bodyPr>
          <a:lstStyle/>
          <a:p>
            <a:pPr marL="0" indent="0">
              <a:defRPr/>
            </a:pPr>
            <a:endParaRPr lang="fr-CH" altLang="de-DE" i="1" dirty="0"/>
          </a:p>
          <a:p>
            <a:pPr marL="0" indent="0">
              <a:buNone/>
              <a:defRPr/>
            </a:pPr>
            <a:r>
              <a:rPr lang="fr-CH" dirty="0"/>
              <a:t> </a:t>
            </a:r>
          </a:p>
          <a:p>
            <a:pPr marL="0" indent="0">
              <a:buNone/>
              <a:defRPr/>
            </a:pPr>
            <a:r>
              <a:rPr lang="fr-CH" sz="2400" dirty="0"/>
              <a:t>3. </a:t>
            </a:r>
            <a:r>
              <a:rPr lang="fr-CH" sz="2400" b="1" dirty="0"/>
              <a:t>Prochaine invitation positive/conciliante </a:t>
            </a:r>
          </a:p>
          <a:p>
            <a:pPr marL="0" indent="0">
              <a:buNone/>
              <a:defRPr/>
            </a:pPr>
            <a:r>
              <a:rPr lang="fr-CH" sz="2400" dirty="0"/>
              <a:t>(malgré la résistance de </a:t>
            </a:r>
            <a:r>
              <a:rPr lang="fr-CH" sz="2400" dirty="0" smtClean="0"/>
              <a:t>l’autre</a:t>
            </a:r>
            <a:r>
              <a:rPr lang="fr-CH" sz="2400" dirty="0"/>
              <a:t>)</a:t>
            </a:r>
          </a:p>
          <a:p>
            <a:pPr marL="0" indent="0">
              <a:buNone/>
              <a:defRPr/>
            </a:pPr>
            <a:endParaRPr lang="fr-CH" sz="2400" dirty="0"/>
          </a:p>
          <a:p>
            <a:pPr marL="0" indent="0">
              <a:buNone/>
              <a:defRPr/>
            </a:pPr>
            <a:r>
              <a:rPr lang="fr-CH" sz="2400" dirty="0" smtClean="0">
                <a:solidFill>
                  <a:schemeClr val="tx2">
                    <a:lumMod val="75000"/>
                  </a:schemeClr>
                </a:solidFill>
              </a:rPr>
              <a:t>« Écoutez</a:t>
            </a:r>
            <a:r>
              <a:rPr lang="fr-CH" sz="24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fr-CH" sz="2400" dirty="0" smtClean="0">
                <a:solidFill>
                  <a:schemeClr val="tx2">
                    <a:lumMod val="75000"/>
                  </a:schemeClr>
                </a:solidFill>
              </a:rPr>
              <a:t>j’aimerais </a:t>
            </a:r>
            <a:r>
              <a:rPr lang="fr-CH" sz="2400" dirty="0">
                <a:solidFill>
                  <a:schemeClr val="tx2">
                    <a:lumMod val="75000"/>
                  </a:schemeClr>
                </a:solidFill>
              </a:rPr>
              <a:t>essayer </a:t>
            </a:r>
            <a:r>
              <a:rPr lang="fr-CH" sz="2400" dirty="0" smtClean="0">
                <a:solidFill>
                  <a:schemeClr val="tx2">
                    <a:lumMod val="75000"/>
                  </a:schemeClr>
                </a:solidFill>
              </a:rPr>
              <a:t>encore. » </a:t>
            </a:r>
            <a:r>
              <a:rPr lang="fr-CH" sz="2400" dirty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fr-CH" sz="2400" dirty="0" smtClean="0">
                <a:solidFill>
                  <a:schemeClr val="tx2">
                    <a:lumMod val="75000"/>
                  </a:schemeClr>
                </a:solidFill>
              </a:rPr>
              <a:t>« Je </a:t>
            </a:r>
            <a:r>
              <a:rPr lang="fr-CH" sz="2400" dirty="0">
                <a:solidFill>
                  <a:schemeClr val="tx2">
                    <a:lumMod val="75000"/>
                  </a:schemeClr>
                </a:solidFill>
              </a:rPr>
              <a:t>serais heureux de clarifier les choses avec </a:t>
            </a:r>
            <a:r>
              <a:rPr lang="fr-CH" sz="2400" dirty="0" smtClean="0">
                <a:solidFill>
                  <a:schemeClr val="tx2">
                    <a:lumMod val="75000"/>
                  </a:schemeClr>
                </a:solidFill>
              </a:rPr>
              <a:t>vous. »</a:t>
            </a:r>
            <a:endParaRPr lang="fr-CH" sz="24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  <a:defRPr/>
            </a:pPr>
            <a:endParaRPr lang="fr-CH" dirty="0"/>
          </a:p>
          <a:p>
            <a:pPr marL="457200" indent="-457200">
              <a:buFontTx/>
              <a:buAutoNum type="arabicPeriod"/>
              <a:defRPr/>
            </a:pPr>
            <a:endParaRPr lang="fr-CH" altLang="de-DE" b="1" dirty="0"/>
          </a:p>
        </p:txBody>
      </p:sp>
      <p:sp>
        <p:nvSpPr>
          <p:cNvPr id="40963" name="Textfeld 6"/>
          <p:cNvSpPr txBox="1">
            <a:spLocks noChangeArrowheads="1"/>
          </p:cNvSpPr>
          <p:nvPr/>
        </p:nvSpPr>
        <p:spPr bwMode="auto">
          <a:xfrm>
            <a:off x="7048500" y="228600"/>
            <a:ext cx="2095500" cy="3825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x-none" altLang="x-none">
              <a:solidFill>
                <a:srgbClr val="FF0000"/>
              </a:solidFill>
            </a:endParaRPr>
          </a:p>
        </p:txBody>
      </p:sp>
      <p:pic>
        <p:nvPicPr>
          <p:cNvPr id="40964" name="Bild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0"/>
            <a:ext cx="209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27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el 1"/>
          <p:cNvSpPr>
            <a:spLocks noGrp="1"/>
          </p:cNvSpPr>
          <p:nvPr>
            <p:ph type="title"/>
          </p:nvPr>
        </p:nvSpPr>
        <p:spPr>
          <a:xfrm>
            <a:off x="444500" y="611188"/>
            <a:ext cx="6784975" cy="3381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DE" altLang="de-DE" b="1" dirty="0"/>
              <a:t>GRIT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44500" y="1363662"/>
            <a:ext cx="8526463" cy="5075237"/>
          </a:xfrm>
        </p:spPr>
        <p:txBody>
          <a:bodyPr>
            <a:normAutofit/>
          </a:bodyPr>
          <a:lstStyle/>
          <a:p>
            <a:pPr marL="0" indent="0">
              <a:defRPr/>
            </a:pPr>
            <a:endParaRPr lang="fr-CH" altLang="de-DE" i="1" dirty="0"/>
          </a:p>
          <a:p>
            <a:pPr marL="0" indent="0">
              <a:buNone/>
              <a:defRPr/>
            </a:pPr>
            <a:r>
              <a:rPr lang="fr-CH" dirty="0"/>
              <a:t> </a:t>
            </a:r>
          </a:p>
          <a:p>
            <a:pPr marL="0" indent="0">
              <a:buNone/>
              <a:defRPr/>
            </a:pPr>
            <a:endParaRPr lang="fr-CH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  <a:defRPr/>
            </a:pPr>
            <a:r>
              <a:rPr lang="fr-CH" dirty="0"/>
              <a:t>4. </a:t>
            </a:r>
            <a:r>
              <a:rPr lang="fr-CH" sz="3100" b="1" dirty="0"/>
              <a:t>Délimitation claire en cas </a:t>
            </a:r>
            <a:r>
              <a:rPr lang="fr-CH" sz="3100" b="1" dirty="0" smtClean="0"/>
              <a:t>d’agression persistante </a:t>
            </a:r>
            <a:r>
              <a:rPr lang="fr-CH" dirty="0" smtClean="0"/>
              <a:t>:</a:t>
            </a:r>
            <a:endParaRPr lang="fr-CH" dirty="0"/>
          </a:p>
          <a:p>
            <a:pPr marL="0" indent="0">
              <a:buNone/>
              <a:defRPr/>
            </a:pPr>
            <a:r>
              <a:rPr lang="fr-CH" sz="2600" dirty="0" smtClean="0">
                <a:solidFill>
                  <a:schemeClr val="tx2">
                    <a:lumMod val="75000"/>
                  </a:schemeClr>
                </a:solidFill>
              </a:rPr>
              <a:t>« Stop ! </a:t>
            </a:r>
            <a:r>
              <a:rPr lang="fr-CH" sz="2600" dirty="0">
                <a:solidFill>
                  <a:schemeClr val="tx2">
                    <a:lumMod val="75000"/>
                  </a:schemeClr>
                </a:solidFill>
              </a:rPr>
              <a:t>Sachez que nous avons des lignes directrices dans cette maison, selon lesquelles je devrais appeler </a:t>
            </a:r>
            <a:r>
              <a:rPr lang="fr-CH" sz="2600" dirty="0" smtClean="0">
                <a:solidFill>
                  <a:schemeClr val="tx2">
                    <a:lumMod val="75000"/>
                  </a:schemeClr>
                </a:solidFill>
              </a:rPr>
              <a:t>quelqu’un </a:t>
            </a:r>
            <a:r>
              <a:rPr lang="fr-CH" sz="2600" dirty="0">
                <a:solidFill>
                  <a:schemeClr val="tx2">
                    <a:lumMod val="75000"/>
                  </a:schemeClr>
                </a:solidFill>
              </a:rPr>
              <a:t>de l'administration/du service de sécurité si nous ne trouvons pas ensemble une solution.</a:t>
            </a:r>
          </a:p>
          <a:p>
            <a:pPr marL="0" indent="0">
              <a:buNone/>
              <a:defRPr/>
            </a:pPr>
            <a:r>
              <a:rPr lang="fr-CH" sz="2600" dirty="0">
                <a:solidFill>
                  <a:schemeClr val="tx2">
                    <a:lumMod val="75000"/>
                  </a:schemeClr>
                </a:solidFill>
              </a:rPr>
              <a:t>Pouvons-nous essayer </a:t>
            </a:r>
            <a:r>
              <a:rPr lang="fr-CH" sz="2600" dirty="0" smtClean="0">
                <a:solidFill>
                  <a:schemeClr val="tx2">
                    <a:lumMod val="75000"/>
                  </a:schemeClr>
                </a:solidFill>
              </a:rPr>
              <a:t>à nouveau... ? »</a:t>
            </a:r>
            <a:endParaRPr lang="fr-CH" sz="2800" dirty="0"/>
          </a:p>
          <a:p>
            <a:pPr marL="457200" indent="-457200">
              <a:buFontTx/>
              <a:buAutoNum type="arabicPeriod"/>
              <a:defRPr/>
            </a:pPr>
            <a:endParaRPr lang="fr-CH" altLang="de-DE" b="1" dirty="0"/>
          </a:p>
        </p:txBody>
      </p:sp>
      <p:sp>
        <p:nvSpPr>
          <p:cNvPr id="40963" name="Textfeld 6"/>
          <p:cNvSpPr txBox="1">
            <a:spLocks noChangeArrowheads="1"/>
          </p:cNvSpPr>
          <p:nvPr/>
        </p:nvSpPr>
        <p:spPr bwMode="auto">
          <a:xfrm>
            <a:off x="7048500" y="228600"/>
            <a:ext cx="2095500" cy="3825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x-none" altLang="x-none">
              <a:solidFill>
                <a:srgbClr val="FF0000"/>
              </a:solidFill>
            </a:endParaRPr>
          </a:p>
        </p:txBody>
      </p:sp>
      <p:pic>
        <p:nvPicPr>
          <p:cNvPr id="40964" name="Bild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0"/>
            <a:ext cx="209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1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el 1"/>
          <p:cNvSpPr>
            <a:spLocks noGrp="1"/>
          </p:cNvSpPr>
          <p:nvPr>
            <p:ph type="title"/>
          </p:nvPr>
        </p:nvSpPr>
        <p:spPr>
          <a:xfrm>
            <a:off x="444500" y="611188"/>
            <a:ext cx="6784975" cy="3381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DE" altLang="de-DE" b="1" dirty="0"/>
              <a:t>GRIT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38499"/>
          </a:xfrm>
        </p:spPr>
        <p:txBody>
          <a:bodyPr>
            <a:normAutofit/>
          </a:bodyPr>
          <a:lstStyle/>
          <a:p>
            <a:pPr>
              <a:defRPr/>
            </a:pPr>
            <a:endParaRPr lang="de-DE" dirty="0"/>
          </a:p>
          <a:p>
            <a:pPr>
              <a:defRPr/>
            </a:pPr>
            <a:endParaRPr lang="de-DE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  <a:defRPr/>
            </a:pPr>
            <a:r>
              <a:rPr lang="fr-CH" dirty="0"/>
              <a:t>5. La </a:t>
            </a:r>
            <a:r>
              <a:rPr lang="fr-CH" b="1" dirty="0"/>
              <a:t>prochaine mesure de détente </a:t>
            </a:r>
            <a:r>
              <a:rPr lang="fr-CH" dirty="0"/>
              <a:t>est alors annoncée et mise en œuvre.</a:t>
            </a:r>
          </a:p>
          <a:p>
            <a:pPr marL="0" indent="0">
              <a:buNone/>
              <a:defRPr/>
            </a:pPr>
            <a:r>
              <a:rPr lang="fr-CH" sz="2400" dirty="0" smtClean="0">
                <a:solidFill>
                  <a:schemeClr val="tx2">
                    <a:lumMod val="75000"/>
                  </a:schemeClr>
                </a:solidFill>
              </a:rPr>
              <a:t>« Je </a:t>
            </a:r>
            <a:r>
              <a:rPr lang="fr-CH" sz="2400" dirty="0">
                <a:solidFill>
                  <a:schemeClr val="tx2">
                    <a:lumMod val="75000"/>
                  </a:schemeClr>
                </a:solidFill>
              </a:rPr>
              <a:t>préfèrerais que nous trouvions une solution ensemble.</a:t>
            </a:r>
          </a:p>
          <a:p>
            <a:pPr marL="0" indent="0">
              <a:buNone/>
              <a:defRPr/>
            </a:pPr>
            <a:r>
              <a:rPr lang="fr-CH" sz="2400" dirty="0">
                <a:solidFill>
                  <a:schemeClr val="tx2">
                    <a:lumMod val="75000"/>
                  </a:schemeClr>
                </a:solidFill>
              </a:rPr>
              <a:t>Je vous aide volontiers</a:t>
            </a:r>
            <a:r>
              <a:rPr lang="fr-CH" sz="2400" dirty="0" smtClean="0">
                <a:solidFill>
                  <a:schemeClr val="tx2">
                    <a:lumMod val="75000"/>
                  </a:schemeClr>
                </a:solidFill>
              </a:rPr>
              <a:t>... »</a:t>
            </a:r>
            <a:endParaRPr lang="fr-CH" sz="24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  <a:defRPr/>
            </a:pPr>
            <a:endParaRPr lang="de-DE" dirty="0"/>
          </a:p>
          <a:p>
            <a:pPr marL="457200" indent="-457200">
              <a:buFontTx/>
              <a:buAutoNum type="arabicPeriod"/>
              <a:defRPr/>
            </a:pPr>
            <a:endParaRPr lang="de-DE" altLang="de-DE" b="1" dirty="0"/>
          </a:p>
        </p:txBody>
      </p:sp>
      <p:sp>
        <p:nvSpPr>
          <p:cNvPr id="41987" name="Textfeld 6"/>
          <p:cNvSpPr txBox="1">
            <a:spLocks noChangeArrowheads="1"/>
          </p:cNvSpPr>
          <p:nvPr/>
        </p:nvSpPr>
        <p:spPr bwMode="auto">
          <a:xfrm>
            <a:off x="7048500" y="228600"/>
            <a:ext cx="2095500" cy="3825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x-none" altLang="x-none">
              <a:solidFill>
                <a:srgbClr val="FF0000"/>
              </a:solidFill>
            </a:endParaRPr>
          </a:p>
        </p:txBody>
      </p:sp>
      <p:pic>
        <p:nvPicPr>
          <p:cNvPr id="41988" name="Bild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0"/>
            <a:ext cx="209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63337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el 1"/>
          <p:cNvSpPr>
            <a:spLocks noGrp="1"/>
          </p:cNvSpPr>
          <p:nvPr>
            <p:ph type="title"/>
          </p:nvPr>
        </p:nvSpPr>
        <p:spPr>
          <a:xfrm>
            <a:off x="62706" y="38100"/>
            <a:ext cx="8816975" cy="12192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fr-CH" altLang="de-DE" b="1" dirty="0">
                <a:solidFill>
                  <a:srgbClr val="0070C0"/>
                </a:solidFill>
              </a:rPr>
              <a:t/>
            </a:r>
            <a:br>
              <a:rPr lang="fr-CH" altLang="de-DE" b="1" dirty="0">
                <a:solidFill>
                  <a:srgbClr val="0070C0"/>
                </a:solidFill>
              </a:rPr>
            </a:br>
            <a:r>
              <a:rPr lang="fr-CH" altLang="de-DE" sz="2700" b="1" dirty="0" smtClean="0"/>
              <a:t>(à propos de </a:t>
            </a:r>
            <a:r>
              <a:rPr lang="fr-CH" altLang="de-DE" sz="2700" b="1" dirty="0"/>
              <a:t>GRIT n° 5) SOUTENIR DES </a:t>
            </a:r>
            <a:r>
              <a:rPr lang="fr-CH" altLang="de-DE" sz="2700" b="1" dirty="0" smtClean="0"/>
              <a:t>CLIENT-E-S DEPASSÉS</a:t>
            </a:r>
            <a:r>
              <a:rPr lang="fr-CH" altLang="de-DE" sz="2700" b="1" dirty="0"/>
              <a:t/>
            </a:r>
            <a:br>
              <a:rPr lang="fr-CH" altLang="de-DE" sz="2700" b="1" dirty="0"/>
            </a:br>
            <a:r>
              <a:rPr lang="fr-CH" altLang="de-DE" sz="2700" dirty="0"/>
              <a:t/>
            </a:r>
            <a:br>
              <a:rPr lang="fr-CH" altLang="de-DE" sz="2700" dirty="0"/>
            </a:br>
            <a:r>
              <a:rPr lang="fr-CH" altLang="de-DE" sz="3100" dirty="0" smtClean="0"/>
              <a:t>OBJECTIF : aider le client/la cliente à </a:t>
            </a:r>
            <a:r>
              <a:rPr lang="fr-CH" altLang="de-DE" sz="3100" dirty="0"/>
              <a:t>compenser ses faiblesses et </a:t>
            </a:r>
            <a:r>
              <a:rPr lang="fr-CH" altLang="de-DE" sz="3100" dirty="0" smtClean="0"/>
              <a:t>lacunes avec des moyens concrets</a:t>
            </a:r>
            <a:endParaRPr lang="fr-CH" altLang="de-DE" sz="3100" b="1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0938400"/>
              </p:ext>
            </p:extLst>
          </p:nvPr>
        </p:nvGraphicFramePr>
        <p:xfrm>
          <a:off x="444500" y="1630362"/>
          <a:ext cx="8053388" cy="5227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3012" name="Datumsplatzhalter 3"/>
          <p:cNvSpPr>
            <a:spLocks noGrp="1"/>
          </p:cNvSpPr>
          <p:nvPr>
            <p:ph type="dt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algn="l" defTabSz="784225" eaLnBrk="0" hangingPunct="0">
              <a:defRPr sz="2000">
                <a:solidFill>
                  <a:schemeClr val="accent1"/>
                </a:solidFill>
                <a:latin typeface="Arial" charset="0"/>
              </a:defRPr>
            </a:lvl1pPr>
            <a:lvl2pPr marL="742950" indent="-285750" algn="l" defTabSz="7842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784225" eaLnBrk="0" hangingPunct="0"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784225" eaLnBrk="0" hangingPunct="0"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784225" eaLnBrk="0" hangingPunct="0"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US" altLang="de-DE" sz="800">
              <a:solidFill>
                <a:schemeClr val="bg2"/>
              </a:solidFill>
            </a:endParaRPr>
          </a:p>
          <a:p>
            <a:pPr>
              <a:defRPr/>
            </a:pPr>
            <a:endParaRPr lang="de-DE" altLang="de-DE" sz="80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2189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Datumsplatzhalter 3"/>
          <p:cNvSpPr>
            <a:spLocks noGrp="1"/>
          </p:cNvSpPr>
          <p:nvPr>
            <p:ph type="dt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algn="l" defTabSz="784225" eaLnBrk="0" hangingPunct="0">
              <a:defRPr sz="2000">
                <a:solidFill>
                  <a:schemeClr val="accent1"/>
                </a:solidFill>
                <a:latin typeface="Arial" charset="0"/>
              </a:defRPr>
            </a:lvl1pPr>
            <a:lvl2pPr marL="742950" indent="-285750" algn="l" defTabSz="7842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784225" eaLnBrk="0" hangingPunct="0"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784225" eaLnBrk="0" hangingPunct="0"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784225" eaLnBrk="0" hangingPunct="0"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US" altLang="de-DE" sz="800">
              <a:solidFill>
                <a:schemeClr val="bg2"/>
              </a:solidFill>
            </a:endParaRPr>
          </a:p>
          <a:p>
            <a:pPr>
              <a:defRPr/>
            </a:pPr>
            <a:endParaRPr lang="de-DE" altLang="de-DE" sz="800">
              <a:solidFill>
                <a:schemeClr val="bg2"/>
              </a:solidFill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28588" y="1733550"/>
            <a:ext cx="8890000" cy="1169988"/>
          </a:xfrm>
          <a:solidFill>
            <a:srgbClr val="0070C0"/>
          </a:solidFill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r>
              <a:rPr lang="de-DE" altLang="de-DE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de-DE" altLang="de-DE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de-DE" altLang="de-DE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de-DE" altLang="de-DE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de-DE" altLang="de-DE" sz="3200" dirty="0">
                <a:solidFill>
                  <a:schemeClr val="bg1"/>
                </a:solidFill>
              </a:rPr>
              <a:t>4. </a:t>
            </a:r>
            <a:r>
              <a:rPr lang="fr-CH" altLang="de-DE" sz="3200" dirty="0" smtClean="0">
                <a:solidFill>
                  <a:schemeClr val="bg1"/>
                </a:solidFill>
              </a:rPr>
              <a:t>É</a:t>
            </a:r>
            <a:r>
              <a:rPr lang="fr-CH" sz="3200" dirty="0" smtClean="0">
                <a:solidFill>
                  <a:schemeClr val="bg1"/>
                </a:solidFill>
              </a:rPr>
              <a:t>léments issus de la pratique de votre interlocuteur</a:t>
            </a:r>
            <a:r>
              <a:rPr lang="de-CH" sz="3200" dirty="0">
                <a:solidFill>
                  <a:schemeClr val="bg1"/>
                </a:solidFill>
              </a:rPr>
              <a:t/>
            </a:r>
            <a:br>
              <a:rPr lang="de-CH" sz="3200" dirty="0">
                <a:solidFill>
                  <a:schemeClr val="bg1"/>
                </a:solidFill>
              </a:rPr>
            </a:br>
            <a:r>
              <a:rPr lang="de-CH" sz="3200" dirty="0">
                <a:solidFill>
                  <a:schemeClr val="bg1"/>
                </a:solidFill>
              </a:rPr>
              <a:t/>
            </a:r>
            <a:br>
              <a:rPr lang="de-CH" sz="3200" dirty="0">
                <a:solidFill>
                  <a:schemeClr val="bg1"/>
                </a:solidFill>
              </a:rPr>
            </a:br>
            <a:endParaRPr lang="de-CH" sz="2800" dirty="0">
              <a:solidFill>
                <a:schemeClr val="bg1"/>
              </a:solidFill>
            </a:endParaRPr>
          </a:p>
        </p:txBody>
      </p:sp>
      <p:pic>
        <p:nvPicPr>
          <p:cNvPr id="47107" name="Bild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0"/>
            <a:ext cx="209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766255" y="6225545"/>
            <a:ext cx="41107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Dr. Karl Weilbach, Speicher, </a:t>
            </a:r>
            <a:r>
              <a:rPr lang="de-DE" sz="1100" dirty="0" err="1"/>
              <a:t>bedrohungsmanagement.ch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0869844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209550"/>
            <a:ext cx="8337550" cy="1447800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fr-CH" altLang="x-none" dirty="0">
                <a:solidFill>
                  <a:schemeClr val="bg1"/>
                </a:solidFill>
                <a:ea typeface="Arial" charset="0"/>
                <a:cs typeface="Arial" charset="0"/>
              </a:rPr>
              <a:t/>
            </a:r>
            <a:br>
              <a:rPr lang="fr-CH" altLang="x-none" dirty="0">
                <a:solidFill>
                  <a:schemeClr val="bg1"/>
                </a:solidFill>
                <a:ea typeface="Arial" charset="0"/>
                <a:cs typeface="Arial" charset="0"/>
              </a:rPr>
            </a:br>
            <a:r>
              <a:rPr lang="fr-CH" altLang="x-none" sz="3600" dirty="0" smtClean="0">
                <a:solidFill>
                  <a:srgbClr val="0070C0"/>
                </a:solidFill>
                <a:cs typeface="Arial" charset="0"/>
              </a:rPr>
              <a:t>Garder à l’esprit les </a:t>
            </a:r>
            <a:r>
              <a:rPr lang="fr-CH" altLang="x-none" sz="3600" dirty="0">
                <a:solidFill>
                  <a:srgbClr val="0070C0"/>
                </a:solidFill>
                <a:cs typeface="Arial" charset="0"/>
              </a:rPr>
              <a:t>signaux </a:t>
            </a:r>
            <a:r>
              <a:rPr lang="fr-CH" altLang="x-none" sz="3600" dirty="0">
                <a:solidFill>
                  <a:srgbClr val="0070C0"/>
                </a:solidFill>
                <a:ea typeface="Arial" charset="0"/>
                <a:cs typeface="Arial" charset="0"/>
              </a:rPr>
              <a:t>d’alarme (1)</a:t>
            </a:r>
            <a:r>
              <a:rPr lang="fr-CH" altLang="x-none" dirty="0">
                <a:solidFill>
                  <a:schemeClr val="bg1"/>
                </a:solidFill>
                <a:ea typeface="Arial" charset="0"/>
                <a:cs typeface="Arial" charset="0"/>
              </a:rPr>
              <a:t/>
            </a:r>
            <a:br>
              <a:rPr lang="fr-CH" altLang="x-none" dirty="0">
                <a:solidFill>
                  <a:schemeClr val="bg1"/>
                </a:solidFill>
                <a:ea typeface="Arial" charset="0"/>
                <a:cs typeface="Arial" charset="0"/>
              </a:rPr>
            </a:br>
            <a:endParaRPr lang="fr-CH" altLang="x-none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4500" y="2590800"/>
            <a:ext cx="7772400" cy="42672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fr-CH" altLang="x-none" sz="2200" u="sng" dirty="0" smtClean="0">
                <a:ea typeface="Arial" charset="0"/>
                <a:cs typeface="Arial" charset="0"/>
              </a:rPr>
              <a:t>Sujets :</a:t>
            </a:r>
            <a:endParaRPr lang="fr-CH" altLang="x-none" sz="2200" u="sng" dirty="0">
              <a:ea typeface="Arial" charset="0"/>
              <a:cs typeface="Arial" charset="0"/>
            </a:endParaRPr>
          </a:p>
          <a:p>
            <a:r>
              <a:rPr lang="fr-CH" altLang="x-none" sz="2200" dirty="0">
                <a:ea typeface="Arial" charset="0"/>
                <a:cs typeface="Arial" charset="0"/>
              </a:rPr>
              <a:t>Dévalorisation et manque de respect</a:t>
            </a:r>
          </a:p>
          <a:p>
            <a:r>
              <a:rPr lang="fr-CH" altLang="x-none" sz="2200" dirty="0">
                <a:ea typeface="Arial" charset="0"/>
                <a:cs typeface="Arial" charset="0"/>
              </a:rPr>
              <a:t>Lutte pour la justice </a:t>
            </a:r>
          </a:p>
          <a:p>
            <a:r>
              <a:rPr lang="fr-CH" altLang="x-none" sz="2200" dirty="0">
                <a:ea typeface="Arial" charset="0"/>
                <a:cs typeface="Arial" charset="0"/>
              </a:rPr>
              <a:t>Recherche </a:t>
            </a:r>
            <a:r>
              <a:rPr lang="fr-CH" altLang="x-none" sz="2200" dirty="0" smtClean="0">
                <a:ea typeface="Arial" charset="0"/>
                <a:cs typeface="Arial" charset="0"/>
              </a:rPr>
              <a:t>de </a:t>
            </a:r>
            <a:r>
              <a:rPr lang="fr-CH" altLang="x-none" sz="2200" dirty="0">
                <a:ea typeface="Arial" charset="0"/>
                <a:cs typeface="Arial" charset="0"/>
              </a:rPr>
              <a:t>satisfaction maximale</a:t>
            </a:r>
          </a:p>
          <a:p>
            <a:r>
              <a:rPr lang="fr-CH" altLang="x-none" sz="2200" u="sng" dirty="0" smtClean="0">
                <a:ea typeface="Arial" charset="0"/>
                <a:cs typeface="Arial" charset="0"/>
              </a:rPr>
              <a:t>Menaces :</a:t>
            </a:r>
            <a:endParaRPr lang="fr-CH" altLang="x-none" sz="2200" u="sng" dirty="0">
              <a:ea typeface="Arial" charset="0"/>
              <a:cs typeface="Arial" charset="0"/>
            </a:endParaRPr>
          </a:p>
          <a:p>
            <a:r>
              <a:rPr lang="fr-CH" altLang="x-none" sz="2200" dirty="0">
                <a:ea typeface="Arial" charset="0"/>
                <a:cs typeface="Arial" charset="0"/>
              </a:rPr>
              <a:t>Allusions et escalade dans la menace</a:t>
            </a:r>
          </a:p>
          <a:p>
            <a:r>
              <a:rPr lang="fr-CH" altLang="x-none" sz="2200" dirty="0">
                <a:ea typeface="Arial" charset="0"/>
                <a:cs typeface="Arial" charset="0"/>
              </a:rPr>
              <a:t>Concrétisation et faisabilité de la menace </a:t>
            </a:r>
          </a:p>
          <a:p>
            <a:r>
              <a:rPr lang="fr-CH" altLang="x-none" sz="2200" dirty="0">
                <a:ea typeface="Arial" charset="0"/>
                <a:cs typeface="Arial" charset="0"/>
              </a:rPr>
              <a:t>Structures psychopathologiques de la personne</a:t>
            </a:r>
          </a:p>
        </p:txBody>
      </p:sp>
    </p:spTree>
    <p:extLst>
      <p:ext uri="{BB962C8B-B14F-4D97-AF65-F5344CB8AC3E}">
        <p14:creationId xmlns:p14="http://schemas.microsoft.com/office/powerpoint/2010/main" val="467023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ldergebnis für Statistik zur Gewalt am Arbeitsplat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472" y="1343235"/>
            <a:ext cx="6800516" cy="4845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55588" y="33931"/>
            <a:ext cx="7772400" cy="114300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de-CH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1.</a:t>
            </a:r>
            <a:r>
              <a:rPr lang="de-CH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de-C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Nature du </a:t>
            </a:r>
            <a:r>
              <a:rPr lang="fr-C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</a:t>
            </a:r>
            <a:r>
              <a:rPr lang="fr-CH" sz="2400" b="1" dirty="0" smtClean="0">
                <a:solidFill>
                  <a:schemeClr val="bg1"/>
                </a:solidFill>
                <a:latin typeface="Arial" pitchFamily="34" charset="0"/>
              </a:rPr>
              <a:t>hénomène</a:t>
            </a:r>
            <a:r>
              <a:rPr lang="de-CH" sz="24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CH" sz="2400" b="1" dirty="0">
                <a:solidFill>
                  <a:schemeClr val="bg1"/>
                </a:solidFill>
                <a:latin typeface="Arial" pitchFamily="34" charset="0"/>
              </a:rPr>
              <a:t>et </a:t>
            </a:r>
            <a:r>
              <a:rPr lang="fr-CH" sz="2400" b="1" dirty="0" smtClean="0">
                <a:solidFill>
                  <a:schemeClr val="bg1"/>
                </a:solidFill>
                <a:latin typeface="Arial" pitchFamily="34" charset="0"/>
              </a:rPr>
              <a:t>nécessité d’agir</a:t>
            </a:r>
            <a:endParaRPr lang="fr-CH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86348" y="1425677"/>
            <a:ext cx="7000568" cy="3282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b="1" dirty="0" smtClean="0"/>
              <a:t>Les lieux les plus fréquents de violence au travail</a:t>
            </a:r>
            <a:endParaRPr lang="de-CH" b="1" dirty="0"/>
          </a:p>
        </p:txBody>
      </p:sp>
      <p:sp>
        <p:nvSpPr>
          <p:cNvPr id="3" name="Rectangle 2"/>
          <p:cNvSpPr/>
          <p:nvPr/>
        </p:nvSpPr>
        <p:spPr>
          <a:xfrm>
            <a:off x="1386348" y="1794675"/>
            <a:ext cx="6902246" cy="27009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Nombre de personnes victimes de violence au travail en 2016*</a:t>
            </a:r>
            <a:endParaRPr lang="de-CH" dirty="0"/>
          </a:p>
        </p:txBody>
      </p:sp>
      <p:sp>
        <p:nvSpPr>
          <p:cNvPr id="10" name="Rectangle 9"/>
          <p:cNvSpPr/>
          <p:nvPr/>
        </p:nvSpPr>
        <p:spPr>
          <a:xfrm>
            <a:off x="255588" y="2172929"/>
            <a:ext cx="3323354" cy="36379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Hôpitaux, établissements de soin</a:t>
            </a:r>
            <a:endParaRPr lang="de-CH" sz="1400" dirty="0"/>
          </a:p>
        </p:txBody>
      </p:sp>
      <p:sp>
        <p:nvSpPr>
          <p:cNvPr id="11" name="Rectangle 10"/>
          <p:cNvSpPr/>
          <p:nvPr/>
        </p:nvSpPr>
        <p:spPr>
          <a:xfrm>
            <a:off x="255588" y="2635044"/>
            <a:ext cx="3323355" cy="4143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Espace public, route, moyen de transport</a:t>
            </a:r>
            <a:endParaRPr lang="de-CH" sz="1400" dirty="0"/>
          </a:p>
        </p:txBody>
      </p:sp>
      <p:sp>
        <p:nvSpPr>
          <p:cNvPr id="12" name="Rectangle 11"/>
          <p:cNvSpPr/>
          <p:nvPr/>
        </p:nvSpPr>
        <p:spPr>
          <a:xfrm>
            <a:off x="2045110" y="3116826"/>
            <a:ext cx="1533832" cy="24580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Magasins</a:t>
            </a:r>
            <a:endParaRPr lang="de-CH" sz="1400" dirty="0"/>
          </a:p>
        </p:txBody>
      </p:sp>
      <p:sp>
        <p:nvSpPr>
          <p:cNvPr id="13" name="Rectangle 12"/>
          <p:cNvSpPr/>
          <p:nvPr/>
        </p:nvSpPr>
        <p:spPr>
          <a:xfrm>
            <a:off x="868545" y="3480619"/>
            <a:ext cx="2710398" cy="3539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Lieu industriel ou commercial</a:t>
            </a:r>
            <a:endParaRPr lang="de-CH" sz="1400" dirty="0"/>
          </a:p>
        </p:txBody>
      </p:sp>
      <p:sp>
        <p:nvSpPr>
          <p:cNvPr id="14" name="Rectangle 13"/>
          <p:cNvSpPr/>
          <p:nvPr/>
        </p:nvSpPr>
        <p:spPr>
          <a:xfrm>
            <a:off x="868545" y="3875329"/>
            <a:ext cx="2710397" cy="3525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Restauration, centre de loisirs</a:t>
            </a:r>
            <a:endParaRPr lang="de-CH" sz="1400" dirty="0"/>
          </a:p>
        </p:txBody>
      </p:sp>
      <p:sp>
        <p:nvSpPr>
          <p:cNvPr id="15" name="Rectangle 14"/>
          <p:cNvSpPr/>
          <p:nvPr/>
        </p:nvSpPr>
        <p:spPr>
          <a:xfrm>
            <a:off x="1641987" y="4347278"/>
            <a:ext cx="1936955" cy="304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Lieu de formation</a:t>
            </a:r>
            <a:endParaRPr lang="de-CH" sz="1400" dirty="0"/>
          </a:p>
        </p:txBody>
      </p:sp>
      <p:sp>
        <p:nvSpPr>
          <p:cNvPr id="16" name="Rectangle 15"/>
          <p:cNvSpPr/>
          <p:nvPr/>
        </p:nvSpPr>
        <p:spPr>
          <a:xfrm>
            <a:off x="717755" y="4778272"/>
            <a:ext cx="2861188" cy="3108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Bâtiments</a:t>
            </a:r>
            <a:r>
              <a:rPr lang="fr-CH" dirty="0" smtClean="0"/>
              <a:t> </a:t>
            </a:r>
            <a:r>
              <a:rPr lang="fr-CH" sz="1400" dirty="0" smtClean="0"/>
              <a:t>administratifs, bureaux </a:t>
            </a:r>
            <a:endParaRPr lang="de-CH" sz="1400" dirty="0"/>
          </a:p>
        </p:txBody>
      </p:sp>
      <p:sp>
        <p:nvSpPr>
          <p:cNvPr id="17" name="Rectangle 16"/>
          <p:cNvSpPr/>
          <p:nvPr/>
        </p:nvSpPr>
        <p:spPr>
          <a:xfrm>
            <a:off x="2610463" y="5194404"/>
            <a:ext cx="968479" cy="2660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Autres</a:t>
            </a:r>
            <a:r>
              <a:rPr lang="fr-CH" dirty="0" smtClean="0"/>
              <a:t> </a:t>
            </a:r>
            <a:endParaRPr lang="de-CH" dirty="0"/>
          </a:p>
        </p:txBody>
      </p:sp>
      <p:sp>
        <p:nvSpPr>
          <p:cNvPr id="22" name="Rectangle 21"/>
          <p:cNvSpPr/>
          <p:nvPr/>
        </p:nvSpPr>
        <p:spPr>
          <a:xfrm>
            <a:off x="6223819" y="3569110"/>
            <a:ext cx="1002891" cy="15295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Total</a:t>
            </a:r>
            <a:endParaRPr lang="de-CH" dirty="0"/>
          </a:p>
        </p:txBody>
      </p:sp>
      <p:sp>
        <p:nvSpPr>
          <p:cNvPr id="25" name="ZoneTexte 24"/>
          <p:cNvSpPr txBox="1"/>
          <p:nvPr/>
        </p:nvSpPr>
        <p:spPr>
          <a:xfrm>
            <a:off x="868545" y="6272981"/>
            <a:ext cx="7665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200" dirty="0" smtClean="0"/>
              <a:t>*Accidents de travail soumis à l’obligation d’annonce, survenus durant une activité professionnelle et résultant de violence physique ou psychique</a:t>
            </a:r>
            <a:endParaRPr lang="de-CH" sz="1200" dirty="0"/>
          </a:p>
        </p:txBody>
      </p:sp>
      <p:sp>
        <p:nvSpPr>
          <p:cNvPr id="26" name="Rectangle 25"/>
          <p:cNvSpPr/>
          <p:nvPr/>
        </p:nvSpPr>
        <p:spPr>
          <a:xfrm>
            <a:off x="2117035" y="5563433"/>
            <a:ext cx="4452730" cy="350627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083706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4500" y="2324100"/>
            <a:ext cx="7772400" cy="4267200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fr-CH" altLang="x-none" sz="2200" dirty="0">
              <a:ea typeface="Arial" charset="0"/>
              <a:cs typeface="Arial" charset="0"/>
            </a:endParaRPr>
          </a:p>
          <a:p>
            <a:r>
              <a:rPr lang="fr-CH" altLang="x-none" sz="2100" u="sng" dirty="0" smtClean="0">
                <a:cs typeface="Arial" charset="0"/>
              </a:rPr>
              <a:t>Comportements proches </a:t>
            </a:r>
            <a:r>
              <a:rPr lang="fr-CH" altLang="x-none" sz="2100" u="sng" dirty="0">
                <a:cs typeface="Arial" charset="0"/>
              </a:rPr>
              <a:t>de la </a:t>
            </a:r>
            <a:r>
              <a:rPr lang="fr-CH" altLang="x-none" sz="2100" u="sng" dirty="0" smtClean="0">
                <a:cs typeface="Arial" charset="0"/>
              </a:rPr>
              <a:t>violence :</a:t>
            </a:r>
            <a:endParaRPr lang="fr-CH" altLang="x-none" sz="2100" u="sng" dirty="0">
              <a:cs typeface="Arial" charset="0"/>
            </a:endParaRPr>
          </a:p>
          <a:p>
            <a:r>
              <a:rPr lang="fr-CH" altLang="x-none" sz="2200" dirty="0">
                <a:ea typeface="Arial" charset="0"/>
                <a:cs typeface="Arial" charset="0"/>
              </a:rPr>
              <a:t>Le </a:t>
            </a:r>
            <a:r>
              <a:rPr lang="fr-CH" altLang="x-none" sz="2200" dirty="0" smtClean="0">
                <a:ea typeface="Arial" charset="0"/>
                <a:cs typeface="Arial" charset="0"/>
              </a:rPr>
              <a:t>client/la cliente </a:t>
            </a:r>
            <a:r>
              <a:rPr lang="fr-CH" altLang="x-none" sz="2200" dirty="0">
                <a:ea typeface="Arial" charset="0"/>
                <a:cs typeface="Arial" charset="0"/>
              </a:rPr>
              <a:t>agit </a:t>
            </a:r>
            <a:r>
              <a:rPr lang="fr-CH" altLang="x-none" sz="2200" dirty="0" smtClean="0">
                <a:ea typeface="Arial" charset="0"/>
                <a:cs typeface="Arial" charset="0"/>
              </a:rPr>
              <a:t>à l’encontre des </a:t>
            </a:r>
            <a:r>
              <a:rPr lang="fr-CH" altLang="x-none" sz="2200" dirty="0">
                <a:ea typeface="Arial" charset="0"/>
                <a:cs typeface="Arial" charset="0"/>
              </a:rPr>
              <a:t>normes et valeurs habituelles</a:t>
            </a:r>
          </a:p>
          <a:p>
            <a:r>
              <a:rPr lang="fr-CH" altLang="x-none" sz="2200" dirty="0">
                <a:ea typeface="Arial" charset="0"/>
                <a:cs typeface="Arial" charset="0"/>
              </a:rPr>
              <a:t>Comportement dommageable</a:t>
            </a:r>
          </a:p>
          <a:p>
            <a:r>
              <a:rPr lang="fr-CH" altLang="x-none" sz="2200" dirty="0">
                <a:ea typeface="Arial" charset="0"/>
                <a:cs typeface="Arial" charset="0"/>
              </a:rPr>
              <a:t>Affinité pour les armes</a:t>
            </a:r>
          </a:p>
          <a:p>
            <a:r>
              <a:rPr lang="fr-CH" altLang="x-none" sz="2200" dirty="0">
                <a:ea typeface="Arial" charset="0"/>
                <a:cs typeface="Arial" charset="0"/>
              </a:rPr>
              <a:t>Utilisation de moyens illégaux et </a:t>
            </a:r>
            <a:r>
              <a:rPr lang="fr-CH" altLang="x-none" sz="2200" dirty="0" smtClean="0">
                <a:ea typeface="Arial" charset="0"/>
                <a:cs typeface="Arial" charset="0"/>
              </a:rPr>
              <a:t>quasi violents : persécution</a:t>
            </a:r>
            <a:r>
              <a:rPr lang="fr-CH" altLang="x-none" sz="2200" dirty="0">
                <a:ea typeface="Arial" charset="0"/>
                <a:cs typeface="Arial" charset="0"/>
              </a:rPr>
              <a:t>, </a:t>
            </a:r>
            <a:r>
              <a:rPr lang="fr-CH" altLang="x-none" sz="2200" dirty="0" smtClean="0">
                <a:ea typeface="Arial" charset="0"/>
                <a:cs typeface="Arial" charset="0"/>
              </a:rPr>
              <a:t>harcèlement</a:t>
            </a:r>
            <a:r>
              <a:rPr lang="fr-CH" altLang="x-none" sz="2200" dirty="0">
                <a:ea typeface="Arial" charset="0"/>
                <a:cs typeface="Arial" charset="0"/>
              </a:rPr>
              <a:t>, </a:t>
            </a:r>
            <a:r>
              <a:rPr lang="fr-CH" altLang="x-none" sz="2200" dirty="0" smtClean="0">
                <a:ea typeface="Arial" charset="0"/>
                <a:cs typeface="Arial" charset="0"/>
              </a:rPr>
              <a:t>brimades </a:t>
            </a:r>
            <a:r>
              <a:rPr lang="fr-CH" altLang="x-none" sz="2200" dirty="0">
                <a:ea typeface="Arial" charset="0"/>
                <a:cs typeface="Arial" charset="0"/>
              </a:rPr>
              <a:t>et </a:t>
            </a:r>
            <a:r>
              <a:rPr lang="fr-CH" altLang="x-none" sz="2200" dirty="0" smtClean="0">
                <a:ea typeface="Arial" charset="0"/>
                <a:cs typeface="Arial" charset="0"/>
              </a:rPr>
              <a:t>terroriser autrui</a:t>
            </a:r>
            <a:endParaRPr lang="fr-CH" altLang="x-none" sz="2200" dirty="0">
              <a:ea typeface="Arial" charset="0"/>
              <a:cs typeface="Arial" charset="0"/>
            </a:endParaRPr>
          </a:p>
          <a:p>
            <a:endParaRPr lang="fr-CH" altLang="x-none" sz="2200" dirty="0"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fr-CH" altLang="x-none" sz="2200" dirty="0" smtClean="0">
                <a:ea typeface="Arial" charset="0"/>
                <a:cs typeface="Arial" charset="0"/>
              </a:rPr>
              <a:t>Principe </a:t>
            </a:r>
            <a:r>
              <a:rPr lang="fr-CH" altLang="x-none" sz="2200" dirty="0">
                <a:ea typeface="Arial" charset="0"/>
                <a:cs typeface="Arial" charset="0"/>
              </a:rPr>
              <a:t>du </a:t>
            </a:r>
            <a:r>
              <a:rPr lang="fr-CH" altLang="x-none" sz="2200" dirty="0" smtClean="0">
                <a:ea typeface="Arial" charset="0"/>
                <a:cs typeface="Arial" charset="0"/>
              </a:rPr>
              <a:t>levier : </a:t>
            </a:r>
            <a:r>
              <a:rPr lang="fr-CH" altLang="x-none" sz="2200" dirty="0">
                <a:ea typeface="Arial" charset="0"/>
                <a:cs typeface="Arial" charset="0"/>
              </a:rPr>
              <a:t>trouver le levier pour réduire les risques !</a:t>
            </a:r>
          </a:p>
          <a:p>
            <a:endParaRPr lang="fr-CH" altLang="x-none" sz="2200" dirty="0">
              <a:ea typeface="Arial" charset="0"/>
              <a:cs typeface="Arial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560388"/>
            <a:ext cx="8337550" cy="1447800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de-CH" altLang="x-none" dirty="0">
                <a:solidFill>
                  <a:schemeClr val="bg1"/>
                </a:solidFill>
                <a:ea typeface="Arial" charset="0"/>
                <a:cs typeface="Arial" charset="0"/>
              </a:rPr>
              <a:t/>
            </a:r>
            <a:br>
              <a:rPr lang="de-CH" altLang="x-none" dirty="0">
                <a:solidFill>
                  <a:schemeClr val="bg1"/>
                </a:solidFill>
                <a:ea typeface="Arial" charset="0"/>
                <a:cs typeface="Arial" charset="0"/>
              </a:rPr>
            </a:br>
            <a:r>
              <a:rPr lang="fr-CH" altLang="x-none" sz="3600" dirty="0" smtClean="0">
                <a:solidFill>
                  <a:srgbClr val="0070C0"/>
                </a:solidFill>
                <a:cs typeface="Arial" charset="0"/>
              </a:rPr>
              <a:t>Garder </a:t>
            </a:r>
            <a:r>
              <a:rPr lang="fr-CH" altLang="x-none" sz="3600" dirty="0">
                <a:solidFill>
                  <a:srgbClr val="0070C0"/>
                </a:solidFill>
                <a:cs typeface="Arial" charset="0"/>
              </a:rPr>
              <a:t>à l’esprit l</a:t>
            </a:r>
            <a:r>
              <a:rPr lang="fr-CH" altLang="x-none" sz="3600" dirty="0" smtClean="0">
                <a:solidFill>
                  <a:srgbClr val="0070C0"/>
                </a:solidFill>
                <a:cs typeface="Arial" charset="0"/>
              </a:rPr>
              <a:t>es </a:t>
            </a:r>
            <a:r>
              <a:rPr lang="fr-CH" altLang="x-none" sz="3600" dirty="0">
                <a:solidFill>
                  <a:srgbClr val="0070C0"/>
                </a:solidFill>
                <a:cs typeface="Arial" charset="0"/>
              </a:rPr>
              <a:t>signaux </a:t>
            </a:r>
            <a:r>
              <a:rPr lang="fr-CH" altLang="x-none" sz="3600" dirty="0">
                <a:solidFill>
                  <a:srgbClr val="0070C0"/>
                </a:solidFill>
                <a:ea typeface="Arial" charset="0"/>
                <a:cs typeface="Arial" charset="0"/>
              </a:rPr>
              <a:t>d’alarme </a:t>
            </a:r>
            <a:r>
              <a:rPr lang="de-CH" altLang="x-none" sz="3600" dirty="0">
                <a:solidFill>
                  <a:srgbClr val="0070C0"/>
                </a:solidFill>
                <a:ea typeface="Arial" charset="0"/>
                <a:cs typeface="Arial" charset="0"/>
              </a:rPr>
              <a:t>(2)</a:t>
            </a:r>
            <a:r>
              <a:rPr lang="de-CH" altLang="x-none" dirty="0">
                <a:solidFill>
                  <a:srgbClr val="0070C0"/>
                </a:solidFill>
                <a:ea typeface="Arial" charset="0"/>
                <a:cs typeface="Arial" charset="0"/>
              </a:rPr>
              <a:t/>
            </a:r>
            <a:br>
              <a:rPr lang="de-CH" altLang="x-none" dirty="0">
                <a:solidFill>
                  <a:srgbClr val="0070C0"/>
                </a:solidFill>
                <a:ea typeface="Arial" charset="0"/>
                <a:cs typeface="Arial" charset="0"/>
              </a:rPr>
            </a:br>
            <a:endParaRPr lang="de-DE" altLang="x-none" dirty="0">
              <a:solidFill>
                <a:srgbClr val="0070C0"/>
              </a:solidFill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868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66738" y="2332038"/>
            <a:ext cx="8229600" cy="4525962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Tx/>
              <a:buAutoNum type="arabicPeriod"/>
              <a:defRPr/>
            </a:pPr>
            <a:r>
              <a:rPr lang="fr-CH" altLang="x-none" u="sng" dirty="0" smtClean="0"/>
              <a:t>J</a:t>
            </a:r>
            <a:r>
              <a:rPr lang="fr-CH" altLang="x-none" dirty="0" smtClean="0"/>
              <a:t>ustification : </a:t>
            </a:r>
            <a:r>
              <a:rPr lang="fr-CH" altLang="x-none" dirty="0"/>
              <a:t>le porteur du problème ressent la violence comme </a:t>
            </a:r>
            <a:r>
              <a:rPr lang="fr-CH" altLang="x-none" dirty="0" smtClean="0"/>
              <a:t>un moyen </a:t>
            </a:r>
            <a:r>
              <a:rPr lang="fr-CH" altLang="x-none" dirty="0"/>
              <a:t>légitime dans sa </a:t>
            </a:r>
            <a:r>
              <a:rPr lang="fr-CH" altLang="x-none" dirty="0" smtClean="0"/>
              <a:t>situation</a:t>
            </a:r>
            <a:endParaRPr lang="fr-CH" altLang="x-none" dirty="0"/>
          </a:p>
          <a:p>
            <a:pPr marL="514350" indent="-514350">
              <a:buFontTx/>
              <a:buAutoNum type="arabicPeriod"/>
              <a:defRPr/>
            </a:pPr>
            <a:r>
              <a:rPr lang="fr-CH" altLang="x-none" u="sng" dirty="0" smtClean="0"/>
              <a:t>A</a:t>
            </a:r>
            <a:r>
              <a:rPr lang="fr-CH" altLang="x-none" dirty="0" smtClean="0"/>
              <a:t>lternatives : </a:t>
            </a:r>
            <a:r>
              <a:rPr lang="fr-CH" altLang="x-none" dirty="0"/>
              <a:t>le porteur du problème ne connaît/n’envisage </a:t>
            </a:r>
            <a:r>
              <a:rPr lang="fr-CH" altLang="x-none" dirty="0" smtClean="0"/>
              <a:t>plus aucune </a:t>
            </a:r>
            <a:r>
              <a:rPr lang="fr-CH" altLang="x-none" dirty="0"/>
              <a:t>alternative à la </a:t>
            </a:r>
            <a:r>
              <a:rPr lang="fr-CH" altLang="x-none" dirty="0" smtClean="0"/>
              <a:t>violence</a:t>
            </a:r>
            <a:endParaRPr lang="fr-CH" altLang="x-none" dirty="0"/>
          </a:p>
          <a:p>
            <a:pPr marL="514350" indent="-514350">
              <a:buFontTx/>
              <a:buAutoNum type="arabicPeriod"/>
              <a:defRPr/>
            </a:pPr>
            <a:r>
              <a:rPr lang="fr-CH" altLang="x-none" u="sng" dirty="0" smtClean="0"/>
              <a:t>C</a:t>
            </a:r>
            <a:r>
              <a:rPr lang="fr-CH" altLang="x-none" dirty="0" smtClean="0"/>
              <a:t>onséquences : </a:t>
            </a:r>
            <a:r>
              <a:rPr lang="fr-CH" altLang="x-none" dirty="0"/>
              <a:t>le porteur du problème ne </a:t>
            </a:r>
            <a:r>
              <a:rPr lang="fr-CH" altLang="x-none" dirty="0" smtClean="0"/>
              <a:t>s’inquiète pas pour </a:t>
            </a:r>
            <a:r>
              <a:rPr lang="fr-CH" altLang="x-none" dirty="0"/>
              <a:t>lui-même quant aux conséquences d’un tel </a:t>
            </a:r>
            <a:r>
              <a:rPr lang="fr-CH" altLang="x-none" dirty="0" smtClean="0"/>
              <a:t>acte</a:t>
            </a:r>
            <a:endParaRPr lang="fr-CH" altLang="x-none" dirty="0"/>
          </a:p>
          <a:p>
            <a:pPr marL="514350" indent="-514350">
              <a:buFontTx/>
              <a:buAutoNum type="arabicPeriod"/>
              <a:defRPr/>
            </a:pPr>
            <a:r>
              <a:rPr lang="fr-CH" altLang="x-none" u="sng" dirty="0" err="1"/>
              <a:t>A</a:t>
            </a:r>
            <a:r>
              <a:rPr lang="fr-CH" altLang="x-none" dirty="0" err="1"/>
              <a:t>bility</a:t>
            </a:r>
            <a:r>
              <a:rPr lang="fr-CH" altLang="x-none" dirty="0"/>
              <a:t> (capacité</a:t>
            </a:r>
            <a:r>
              <a:rPr lang="fr-CH" altLang="x-none" dirty="0" smtClean="0"/>
              <a:t>) : </a:t>
            </a:r>
            <a:r>
              <a:rPr lang="fr-CH" altLang="x-none" dirty="0"/>
              <a:t>le porteur du problème se sent assez fort pour passer à l’acte et dispose des moyens de le </a:t>
            </a:r>
            <a:r>
              <a:rPr lang="fr-CH" altLang="x-none" dirty="0" smtClean="0"/>
              <a:t>faire</a:t>
            </a:r>
            <a:endParaRPr lang="fr-CH" altLang="x-none" dirty="0"/>
          </a:p>
        </p:txBody>
      </p:sp>
      <p:sp>
        <p:nvSpPr>
          <p:cNvPr id="53250" name="Titel 1"/>
          <p:cNvSpPr txBox="1">
            <a:spLocks/>
          </p:cNvSpPr>
          <p:nvPr/>
        </p:nvSpPr>
        <p:spPr bwMode="auto">
          <a:xfrm>
            <a:off x="320675" y="889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fr-CH" altLang="x-none" sz="2400" b="1" dirty="0">
                <a:solidFill>
                  <a:srgbClr val="0070C0"/>
                </a:solidFill>
              </a:rPr>
              <a:t>Première évaluation selon</a:t>
            </a:r>
          </a:p>
          <a:p>
            <a:pPr algn="ctr" eaLnBrk="1" hangingPunct="1"/>
            <a:r>
              <a:rPr lang="fr-CH" altLang="x-none" sz="2400" b="1" dirty="0">
                <a:solidFill>
                  <a:srgbClr val="0070C0"/>
                </a:solidFill>
              </a:rPr>
              <a:t>JACA</a:t>
            </a:r>
          </a:p>
        </p:txBody>
      </p:sp>
      <p:pic>
        <p:nvPicPr>
          <p:cNvPr id="53251" name="Bild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838" y="23813"/>
            <a:ext cx="2095500" cy="5873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0801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216" y="0"/>
            <a:ext cx="4343568" cy="6858000"/>
          </a:xfrm>
          <a:prstGeom prst="rect">
            <a:avLst/>
          </a:prstGeom>
        </p:spPr>
      </p:pic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31269"/>
              </p:ext>
            </p:extLst>
          </p:nvPr>
        </p:nvGraphicFramePr>
        <p:xfrm>
          <a:off x="1695450" y="6324599"/>
          <a:ext cx="6050597" cy="45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26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0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77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68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813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CH" sz="1000" dirty="0" smtClean="0">
                          <a:effectLst/>
                        </a:rPr>
                        <a:t>N°</a:t>
                      </a:r>
                      <a:endParaRPr lang="de-DE" sz="11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CH" sz="1000" dirty="0">
                          <a:effectLst/>
                        </a:rPr>
                        <a:t>Item</a:t>
                      </a:r>
                      <a:endParaRPr lang="de-DE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CH" sz="1000" dirty="0">
                          <a:effectLst/>
                        </a:rPr>
                        <a:t> </a:t>
                      </a:r>
                      <a:endParaRPr lang="de-DE" sz="11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CH" sz="1000" dirty="0" smtClean="0">
                          <a:effectLst/>
                        </a:rPr>
                        <a:t>absent /</a:t>
                      </a:r>
                      <a:r>
                        <a:rPr lang="fr-CH" sz="1000" noProof="0" dirty="0" smtClean="0">
                          <a:effectLst/>
                        </a:rPr>
                        <a:t>léger</a:t>
                      </a:r>
                      <a:endParaRPr lang="fr-CH" sz="1100" noProof="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CH" sz="1000" noProof="0" dirty="0" smtClean="0">
                          <a:effectLst/>
                        </a:rPr>
                        <a:t>présent</a:t>
                      </a:r>
                      <a:endParaRPr lang="fr-CH" sz="1100" noProof="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CH" sz="1000" u="sng" noProof="0" dirty="0" smtClean="0">
                          <a:effectLst/>
                        </a:rPr>
                        <a:t>important</a:t>
                      </a:r>
                      <a:r>
                        <a:rPr lang="de-CH" sz="1000" u="sng" dirty="0" smtClean="0">
                          <a:effectLst/>
                        </a:rPr>
                        <a:t> (</a:t>
                      </a:r>
                      <a:r>
                        <a:rPr lang="fr-CH" sz="1000" u="sng" noProof="0" dirty="0" smtClean="0">
                          <a:effectLst/>
                        </a:rPr>
                        <a:t>comme</a:t>
                      </a:r>
                      <a:r>
                        <a:rPr lang="de-CH" sz="1000" u="sng" baseline="0" dirty="0" smtClean="0">
                          <a:effectLst/>
                        </a:rPr>
                        <a:t> </a:t>
                      </a:r>
                      <a:r>
                        <a:rPr lang="fr-CH" sz="1000" u="sng" baseline="0" noProof="0" dirty="0" smtClean="0">
                          <a:effectLst/>
                        </a:rPr>
                        <a:t>avant</a:t>
                      </a:r>
                      <a:r>
                        <a:rPr lang="de-CH" sz="1000" u="sng" dirty="0" smtClean="0">
                          <a:effectLst/>
                        </a:rPr>
                        <a:t>)</a:t>
                      </a:r>
                      <a:endParaRPr lang="de-DE" sz="11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CH" sz="1000" noProof="0" dirty="0" smtClean="0">
                          <a:effectLst/>
                        </a:rPr>
                        <a:t>changement</a:t>
                      </a:r>
                      <a:r>
                        <a:rPr lang="de-CH" sz="1000" dirty="0" smtClean="0">
                          <a:effectLst/>
                        </a:rPr>
                        <a:t> </a:t>
                      </a:r>
                      <a:endParaRPr lang="de-DE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CH" sz="1000" dirty="0">
                          <a:effectLst/>
                        </a:rPr>
                        <a:t>&gt; </a:t>
                      </a:r>
                      <a:endParaRPr lang="de-DE" sz="11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2674938" y="10215563"/>
            <a:ext cx="344487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5" name="Titel 1"/>
          <p:cNvSpPr txBox="1">
            <a:spLocks/>
          </p:cNvSpPr>
          <p:nvPr/>
        </p:nvSpPr>
        <p:spPr bwMode="auto">
          <a:xfrm>
            <a:off x="0" y="-3111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CH" altLang="x-none" sz="2400" b="1" dirty="0">
                <a:solidFill>
                  <a:srgbClr val="0070C0"/>
                </a:solidFill>
              </a:rPr>
              <a:t>Avis des </a:t>
            </a:r>
            <a:r>
              <a:rPr lang="fr-CH" altLang="x-none" sz="2400" b="1" dirty="0" smtClean="0">
                <a:solidFill>
                  <a:srgbClr val="0070C0"/>
                </a:solidFill>
              </a:rPr>
              <a:t>experts selon </a:t>
            </a:r>
            <a:r>
              <a:rPr lang="de-CH" altLang="x-none" dirty="0"/>
              <a:t>WAVR-21</a:t>
            </a:r>
          </a:p>
        </p:txBody>
      </p:sp>
    </p:spTree>
    <p:extLst>
      <p:ext uri="{BB962C8B-B14F-4D97-AF65-F5344CB8AC3E}">
        <p14:creationId xmlns:p14="http://schemas.microsoft.com/office/powerpoint/2010/main" val="102494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2"/>
          <p:cNvPicPr>
            <a:picLocks noChangeAspect="1" noChangeArrowheads="1"/>
          </p:cNvPicPr>
          <p:nvPr/>
        </p:nvPicPr>
        <p:blipFill>
          <a:blip r:embed="rId5" cstate="print">
            <a:lum bright="64000" contrast="-70000"/>
            <a:grayscl/>
          </a:blip>
          <a:srcRect/>
          <a:stretch>
            <a:fillRect/>
          </a:stretch>
        </p:blipFill>
        <p:spPr bwMode="gray">
          <a:xfrm>
            <a:off x="0" y="1196752"/>
            <a:ext cx="9144000" cy="5089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Textfeld 28"/>
          <p:cNvSpPr txBox="1"/>
          <p:nvPr/>
        </p:nvSpPr>
        <p:spPr>
          <a:xfrm>
            <a:off x="2051720" y="4437112"/>
            <a:ext cx="49685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/>
              <a:t>Prozess des Bedrohungsmanagements (nach Hoffmann, 2008, Fein &amp; Vossekuil, 1998) (eigene Darstellung)</a:t>
            </a:r>
          </a:p>
          <a:p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4F62A-DBF9-40BE-85C2-76A0CC61329A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107504" y="571500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800" b="1" dirty="0" smtClean="0">
                <a:solidFill>
                  <a:schemeClr val="tx2">
                    <a:lumMod val="50000"/>
                  </a:schemeClr>
                </a:solidFill>
              </a:rPr>
              <a:t>Processus de gestion de la menace</a:t>
            </a:r>
            <a:endParaRPr lang="fr-CH" sz="2800" dirty="0"/>
          </a:p>
        </p:txBody>
      </p:sp>
      <p:sp>
        <p:nvSpPr>
          <p:cNvPr id="24" name="Textfeld 23"/>
          <p:cNvSpPr txBox="1"/>
          <p:nvPr/>
        </p:nvSpPr>
        <p:spPr>
          <a:xfrm>
            <a:off x="0" y="594928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dirty="0">
                <a:solidFill>
                  <a:schemeClr val="tx2">
                    <a:lumMod val="50000"/>
                  </a:schemeClr>
                </a:solidFill>
              </a:rPr>
              <a:t>Source: Raphael Gerlach | RSM 2012 | 18. Forum – Bedrohungsmanagement in Wirtschaftsunternehmen | Bremen | 06.11.2015 </a:t>
            </a:r>
          </a:p>
          <a:p>
            <a:pPr algn="ctr"/>
            <a:r>
              <a:rPr lang="de-DE" sz="1000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27" name="Grafik 26" descr="Welt Conti Busch Bil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941168"/>
            <a:ext cx="9144000" cy="1026866"/>
          </a:xfrm>
          <a:prstGeom prst="rect">
            <a:avLst/>
          </a:prstGeom>
        </p:spPr>
      </p:pic>
      <p:sp>
        <p:nvSpPr>
          <p:cNvPr id="16" name="Rechteck 15"/>
          <p:cNvSpPr/>
          <p:nvPr/>
        </p:nvSpPr>
        <p:spPr>
          <a:xfrm>
            <a:off x="0" y="1124743"/>
            <a:ext cx="9144000" cy="36000"/>
          </a:xfrm>
          <a:prstGeom prst="rect">
            <a:avLst/>
          </a:prstGeom>
          <a:solidFill>
            <a:srgbClr val="EEB5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37" name="Gruppieren 36"/>
          <p:cNvGrpSpPr/>
          <p:nvPr/>
        </p:nvGrpSpPr>
        <p:grpSpPr>
          <a:xfrm>
            <a:off x="1421580" y="1268760"/>
            <a:ext cx="6390660" cy="3888432"/>
            <a:chOff x="-56403" y="624069"/>
            <a:chExt cx="6390660" cy="3888432"/>
          </a:xfrm>
        </p:grpSpPr>
        <p:graphicFrame>
          <p:nvGraphicFramePr>
            <p:cNvPr id="18" name="Diagramm 17"/>
            <p:cNvGraphicFramePr/>
            <p:nvPr>
              <p:extLst>
                <p:ext uri="{D42A27DB-BD31-4B8C-83A1-F6EECF244321}">
                  <p14:modId xmlns:p14="http://schemas.microsoft.com/office/powerpoint/2010/main" val="1280731211"/>
                </p:ext>
              </p:extLst>
            </p:nvPr>
          </p:nvGraphicFramePr>
          <p:xfrm>
            <a:off x="72007" y="624069"/>
            <a:ext cx="6084169" cy="38884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22" name="Abgerundetes Rechteck 21"/>
            <p:cNvSpPr/>
            <p:nvPr/>
          </p:nvSpPr>
          <p:spPr>
            <a:xfrm>
              <a:off x="1764360" y="3146620"/>
              <a:ext cx="2799794" cy="562492"/>
            </a:xfrm>
            <a:prstGeom prst="roundRect">
              <a:avLst/>
            </a:prstGeom>
            <a:solidFill>
              <a:srgbClr val="EEB50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/>
                <a:t>Analyse de la </a:t>
              </a:r>
              <a:r>
                <a:rPr lang="fr-CH" sz="1200" dirty="0" smtClean="0"/>
                <a:t>menace</a:t>
              </a:r>
            </a:p>
            <a:p>
              <a:pPr algn="ctr"/>
              <a:r>
                <a:rPr lang="de-DE" sz="1200" dirty="0" smtClean="0"/>
                <a:t>(</a:t>
              </a:r>
              <a:r>
                <a:rPr lang="de-DE" sz="1200" dirty="0" err="1"/>
                <a:t>T</a:t>
              </a:r>
              <a:r>
                <a:rPr lang="de-DE" sz="1200" dirty="0" err="1" smtClean="0"/>
                <a:t>hreat</a:t>
              </a:r>
              <a:r>
                <a:rPr lang="de-DE" sz="1200" dirty="0" smtClean="0"/>
                <a:t> Assessment</a:t>
              </a:r>
              <a:r>
                <a:rPr lang="de-DE" sz="1200" dirty="0"/>
                <a:t>)</a:t>
              </a:r>
            </a:p>
          </p:txBody>
        </p:sp>
        <p:sp>
          <p:nvSpPr>
            <p:cNvPr id="13" name="Abgerundetes Rechteck 12"/>
            <p:cNvSpPr/>
            <p:nvPr/>
          </p:nvSpPr>
          <p:spPr>
            <a:xfrm>
              <a:off x="0" y="1561356"/>
              <a:ext cx="6138011" cy="50405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600" b="1" dirty="0" smtClean="0">
                  <a:solidFill>
                    <a:schemeClr val="tx2">
                      <a:lumMod val="50000"/>
                    </a:schemeClr>
                  </a:solidFill>
                </a:rPr>
                <a:t>Processus de gestion de la menace</a:t>
              </a:r>
            </a:p>
            <a:p>
              <a:pPr algn="ctr"/>
              <a:r>
                <a:rPr lang="de-DE" sz="1600" b="1" dirty="0" smtClean="0">
                  <a:solidFill>
                    <a:schemeClr val="tx2">
                      <a:lumMod val="50000"/>
                    </a:schemeClr>
                  </a:solidFill>
                </a:rPr>
                <a:t>(</a:t>
              </a:r>
              <a:r>
                <a:rPr lang="de-DE" sz="1600" b="1" dirty="0" err="1" smtClean="0">
                  <a:solidFill>
                    <a:schemeClr val="tx2">
                      <a:lumMod val="50000"/>
                    </a:schemeClr>
                  </a:solidFill>
                </a:rPr>
                <a:t>Threat</a:t>
              </a:r>
              <a:r>
                <a:rPr lang="de-DE" sz="1600" b="1" dirty="0" smtClean="0">
                  <a:solidFill>
                    <a:schemeClr val="tx2">
                      <a:lumMod val="50000"/>
                    </a:schemeClr>
                  </a:solidFill>
                </a:rPr>
                <a:t> Management</a:t>
              </a:r>
              <a:r>
                <a:rPr lang="de-DE" sz="1600" b="1" dirty="0">
                  <a:solidFill>
                    <a:schemeClr val="tx2">
                      <a:lumMod val="50000"/>
                    </a:schemeClr>
                  </a:solidFill>
                </a:rPr>
                <a:t>)</a:t>
              </a:r>
            </a:p>
          </p:txBody>
        </p:sp>
        <p:sp>
          <p:nvSpPr>
            <p:cNvPr id="28" name="Abgerundetes Rechteck 27"/>
            <p:cNvSpPr/>
            <p:nvPr/>
          </p:nvSpPr>
          <p:spPr>
            <a:xfrm>
              <a:off x="-56403" y="3211866"/>
              <a:ext cx="1440000" cy="432000"/>
            </a:xfrm>
            <a:prstGeom prst="roundRect">
              <a:avLst/>
            </a:prstGeom>
            <a:solidFill>
              <a:srgbClr val="EEB50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200" dirty="0" smtClean="0"/>
                <a:t>Identification</a:t>
              </a:r>
              <a:endParaRPr lang="fr-CH" sz="1200" dirty="0"/>
            </a:p>
          </p:txBody>
        </p:sp>
        <p:sp>
          <p:nvSpPr>
            <p:cNvPr id="30" name="Abgerundetes Rechteck 29"/>
            <p:cNvSpPr/>
            <p:nvPr/>
          </p:nvSpPr>
          <p:spPr>
            <a:xfrm>
              <a:off x="4894257" y="3211866"/>
              <a:ext cx="1440000" cy="432000"/>
            </a:xfrm>
            <a:prstGeom prst="roundRect">
              <a:avLst/>
            </a:prstGeom>
            <a:solidFill>
              <a:srgbClr val="EEB50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200" dirty="0" smtClean="0"/>
                <a:t>Gestion de cas</a:t>
              </a:r>
              <a:endParaRPr lang="fr-CH" sz="1200" dirty="0"/>
            </a:p>
          </p:txBody>
        </p:sp>
      </p:grpSp>
      <p:pic>
        <p:nvPicPr>
          <p:cNvPr id="40" name="Picture 2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22597" y="2983501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Freeform 173"/>
          <p:cNvSpPr>
            <a:spLocks/>
          </p:cNvSpPr>
          <p:nvPr>
            <p:custDataLst>
              <p:tags r:id="rId1"/>
            </p:custDataLst>
          </p:nvPr>
        </p:nvSpPr>
        <p:spPr bwMode="gray">
          <a:xfrm>
            <a:off x="251520" y="2839501"/>
            <a:ext cx="576064" cy="747961"/>
          </a:xfrm>
          <a:custGeom>
            <a:avLst/>
            <a:gdLst>
              <a:gd name="T0" fmla="*/ 73703359 w 361"/>
              <a:gd name="T1" fmla="*/ 0 h 491"/>
              <a:gd name="T2" fmla="*/ 7624485 w 361"/>
              <a:gd name="T3" fmla="*/ 101423515 h 491"/>
              <a:gd name="T4" fmla="*/ 96999856 w 361"/>
              <a:gd name="T5" fmla="*/ 72031381 h 491"/>
              <a:gd name="T6" fmla="*/ 38122427 w 361"/>
              <a:gd name="T7" fmla="*/ 161863269 h 491"/>
              <a:gd name="T8" fmla="*/ 0 w 361"/>
              <a:gd name="T9" fmla="*/ 156068099 h 491"/>
              <a:gd name="T10" fmla="*/ 29226869 w 361"/>
              <a:gd name="T11" fmla="*/ 203260740 h 491"/>
              <a:gd name="T12" fmla="*/ 105471723 w 361"/>
              <a:gd name="T13" fmla="*/ 173454896 h 491"/>
              <a:gd name="T14" fmla="*/ 60572193 w 361"/>
              <a:gd name="T15" fmla="*/ 165589241 h 491"/>
              <a:gd name="T16" fmla="*/ 152912749 w 361"/>
              <a:gd name="T17" fmla="*/ 43881023 h 491"/>
              <a:gd name="T18" fmla="*/ 62266306 w 361"/>
              <a:gd name="T19" fmla="*/ 62923950 h 491"/>
              <a:gd name="T20" fmla="*/ 137240087 w 361"/>
              <a:gd name="T21" fmla="*/ 413711 h 491"/>
              <a:gd name="T22" fmla="*/ 73703359 w 361"/>
              <a:gd name="T23" fmla="*/ 0 h 49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1" h="491">
                <a:moveTo>
                  <a:pt x="174" y="0"/>
                </a:moveTo>
                <a:lnTo>
                  <a:pt x="18" y="245"/>
                </a:lnTo>
                <a:lnTo>
                  <a:pt x="229" y="174"/>
                </a:lnTo>
                <a:lnTo>
                  <a:pt x="90" y="391"/>
                </a:lnTo>
                <a:lnTo>
                  <a:pt x="0" y="377"/>
                </a:lnTo>
                <a:lnTo>
                  <a:pt x="69" y="491"/>
                </a:lnTo>
                <a:lnTo>
                  <a:pt x="249" y="419"/>
                </a:lnTo>
                <a:lnTo>
                  <a:pt x="143" y="400"/>
                </a:lnTo>
                <a:lnTo>
                  <a:pt x="361" y="106"/>
                </a:lnTo>
                <a:lnTo>
                  <a:pt x="147" y="152"/>
                </a:lnTo>
                <a:lnTo>
                  <a:pt x="324" y="1"/>
                </a:lnTo>
                <a:lnTo>
                  <a:pt x="174" y="0"/>
                </a:lnTo>
                <a:close/>
              </a:path>
            </a:pathLst>
          </a:custGeom>
          <a:solidFill>
            <a:srgbClr val="D40511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36512" tIns="180000" rIns="36512" bIns="180000" anchor="ctr"/>
          <a:lstStyle/>
          <a:p>
            <a:endParaRPr lang="de-DE" dirty="0"/>
          </a:p>
        </p:txBody>
      </p:sp>
      <p:pic>
        <p:nvPicPr>
          <p:cNvPr id="42" name="Picture 102" descr="Symbol-Check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8339138" y="2798916"/>
            <a:ext cx="804863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783752" y="2983501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782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Datumsplatzhalter 3"/>
          <p:cNvSpPr>
            <a:spLocks noGrp="1"/>
          </p:cNvSpPr>
          <p:nvPr>
            <p:ph type="dt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algn="l" defTabSz="784225" eaLnBrk="0" hangingPunct="0">
              <a:defRPr sz="2000">
                <a:solidFill>
                  <a:schemeClr val="accent1"/>
                </a:solidFill>
                <a:latin typeface="Arial" charset="0"/>
              </a:defRPr>
            </a:lvl1pPr>
            <a:lvl2pPr marL="742950" indent="-285750" algn="l" defTabSz="7842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784225" eaLnBrk="0" hangingPunct="0"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784225" eaLnBrk="0" hangingPunct="0"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784225" eaLnBrk="0" hangingPunct="0"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US" altLang="de-DE" sz="800">
              <a:solidFill>
                <a:schemeClr val="bg2"/>
              </a:solidFill>
            </a:endParaRPr>
          </a:p>
          <a:p>
            <a:pPr>
              <a:defRPr/>
            </a:pPr>
            <a:endParaRPr lang="de-DE" altLang="de-DE" sz="800">
              <a:solidFill>
                <a:schemeClr val="bg2"/>
              </a:solidFill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28588" y="1733550"/>
            <a:ext cx="8890000" cy="1169988"/>
          </a:xfrm>
          <a:solidFill>
            <a:srgbClr val="0070C0"/>
          </a:solidFill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r>
              <a:rPr lang="fr-CH" altLang="de-DE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fr-CH" altLang="de-DE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fr-CH" altLang="de-DE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fr-CH" altLang="de-DE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fr-CH" sz="2800" dirty="0">
                <a:solidFill>
                  <a:schemeClr val="bg1"/>
                </a:solidFill>
              </a:rPr>
              <a:t>5. </a:t>
            </a:r>
            <a:r>
              <a:rPr lang="fr-CH" sz="2800" dirty="0" smtClean="0">
                <a:solidFill>
                  <a:schemeClr val="bg1"/>
                </a:solidFill>
              </a:rPr>
              <a:t>Conclusion : </a:t>
            </a:r>
            <a:r>
              <a:rPr lang="fr-CH" sz="2800" dirty="0">
                <a:solidFill>
                  <a:schemeClr val="bg1"/>
                </a:solidFill>
              </a:rPr>
              <a:t>r</a:t>
            </a:r>
            <a:r>
              <a:rPr lang="fr-CH" sz="2800" dirty="0" smtClean="0">
                <a:solidFill>
                  <a:schemeClr val="bg1"/>
                </a:solidFill>
              </a:rPr>
              <a:t>enforcer l’individu</a:t>
            </a:r>
            <a:r>
              <a:rPr lang="fr-CH" sz="2800" dirty="0">
                <a:solidFill>
                  <a:schemeClr val="bg1"/>
                </a:solidFill>
              </a:rPr>
              <a:t/>
            </a:r>
            <a:br>
              <a:rPr lang="fr-CH" sz="2800" dirty="0">
                <a:solidFill>
                  <a:schemeClr val="bg1"/>
                </a:solidFill>
              </a:rPr>
            </a:br>
            <a:endParaRPr lang="fr-CH" sz="2800" dirty="0">
              <a:solidFill>
                <a:schemeClr val="bg1"/>
              </a:solidFill>
            </a:endParaRPr>
          </a:p>
        </p:txBody>
      </p:sp>
      <p:pic>
        <p:nvPicPr>
          <p:cNvPr id="47107" name="Bild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0"/>
            <a:ext cx="209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766255" y="6225545"/>
            <a:ext cx="41107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Dr. Karl Weilbach, Speicher, </a:t>
            </a:r>
            <a:r>
              <a:rPr lang="de-DE" sz="1100" dirty="0" err="1"/>
              <a:t>bedrohungsmanagement.ch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9269817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Fußzeilenplatzhalter 4"/>
          <p:cNvSpPr txBox="1">
            <a:spLocks noGrp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endParaRPr kumimoji="0" lang="de-DE" altLang="x-none" sz="900">
              <a:solidFill>
                <a:srgbClr val="3807A5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228600"/>
            <a:ext cx="7772400" cy="1143000"/>
          </a:xfrm>
          <a:solidFill>
            <a:srgbClr val="0070C0"/>
          </a:solidFill>
        </p:spPr>
        <p:txBody>
          <a:bodyPr>
            <a:normAutofit fontScale="90000"/>
          </a:bodyPr>
          <a:lstStyle/>
          <a:p>
            <a:r>
              <a:rPr lang="fr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fr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fr-CH" sz="2400" dirty="0" smtClean="0">
                <a:solidFill>
                  <a:schemeClr val="bg1"/>
                </a:solidFill>
              </a:rPr>
              <a:t>Sept conseils </a:t>
            </a:r>
            <a:r>
              <a:rPr lang="fr-CH" sz="2400" dirty="0">
                <a:solidFill>
                  <a:schemeClr val="bg1"/>
                </a:solidFill>
              </a:rPr>
              <a:t>pour </a:t>
            </a:r>
            <a:r>
              <a:rPr lang="fr-CH" sz="2400" dirty="0" smtClean="0">
                <a:solidFill>
                  <a:schemeClr val="bg1"/>
                </a:solidFill>
              </a:rPr>
              <a:t>une attitude favorable </a:t>
            </a:r>
            <a:br>
              <a:rPr lang="fr-CH" sz="2400" dirty="0" smtClean="0">
                <a:solidFill>
                  <a:schemeClr val="bg1"/>
                </a:solidFill>
              </a:rPr>
            </a:br>
            <a:r>
              <a:rPr lang="fr-CH" sz="2400" dirty="0" smtClean="0">
                <a:solidFill>
                  <a:schemeClr val="bg1"/>
                </a:solidFill>
              </a:rPr>
              <a:t>à la réduction des risques</a:t>
            </a:r>
            <a:endParaRPr lang="fr-CH" sz="2400" dirty="0">
              <a:solidFill>
                <a:schemeClr val="bg1"/>
              </a:solidFill>
            </a:endParaRPr>
          </a:p>
        </p:txBody>
      </p:sp>
      <p:sp>
        <p:nvSpPr>
          <p:cNvPr id="126980" name="Textfeld 9"/>
          <p:cNvSpPr txBox="1">
            <a:spLocks noChangeArrowheads="1"/>
          </p:cNvSpPr>
          <p:nvPr/>
        </p:nvSpPr>
        <p:spPr bwMode="auto">
          <a:xfrm>
            <a:off x="381000" y="1371600"/>
            <a:ext cx="8439150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>
              <a:buNone/>
            </a:pPr>
            <a:r>
              <a:rPr lang="fr-CH" sz="2000" dirty="0">
                <a:latin typeface="+mn-lt"/>
              </a:rPr>
              <a:t>1 Reconnaissez le fait que la violence et les attaques contre le personnel font (malheureusement) partie </a:t>
            </a:r>
            <a:r>
              <a:rPr lang="fr-CH" sz="2000" dirty="0" smtClean="0">
                <a:latin typeface="+mn-lt"/>
              </a:rPr>
              <a:t>de la réalité des </a:t>
            </a:r>
            <a:r>
              <a:rPr lang="fr-CH" sz="2000" dirty="0">
                <a:latin typeface="+mn-lt"/>
              </a:rPr>
              <a:t>professions de service et </a:t>
            </a:r>
            <a:r>
              <a:rPr lang="fr-CH" sz="2000" dirty="0" smtClean="0">
                <a:latin typeface="+mn-lt"/>
              </a:rPr>
              <a:t>peuvent arriver à tout moment (</a:t>
            </a:r>
            <a:r>
              <a:rPr lang="fr-CH" sz="2000" dirty="0">
                <a:latin typeface="+mn-lt"/>
              </a:rPr>
              <a:t>reconnaître la violence comme une réalité de la vie)</a:t>
            </a:r>
          </a:p>
          <a:p>
            <a:pPr>
              <a:buNone/>
            </a:pPr>
            <a:r>
              <a:rPr lang="fr-CH" sz="2000" dirty="0">
                <a:latin typeface="+mn-lt"/>
              </a:rPr>
              <a:t>2 Veillez à être attentif et à vous </a:t>
            </a:r>
            <a:r>
              <a:rPr lang="fr-CH" sz="2000" dirty="0" smtClean="0">
                <a:latin typeface="+mn-lt"/>
              </a:rPr>
              <a:t>protéger</a:t>
            </a:r>
            <a:endParaRPr lang="fr-CH" sz="2000" dirty="0">
              <a:latin typeface="+mn-lt"/>
            </a:endParaRPr>
          </a:p>
          <a:p>
            <a:pPr>
              <a:buNone/>
            </a:pPr>
            <a:r>
              <a:rPr lang="fr-CH" sz="2000" dirty="0">
                <a:latin typeface="+mn-lt"/>
              </a:rPr>
              <a:t>3 Analysez les possibilités de fuite et de retraite</a:t>
            </a:r>
          </a:p>
          <a:p>
            <a:pPr>
              <a:buNone/>
            </a:pPr>
            <a:r>
              <a:rPr lang="fr-CH" sz="2000" dirty="0">
                <a:latin typeface="+mn-lt"/>
              </a:rPr>
              <a:t>4 </a:t>
            </a:r>
            <a:r>
              <a:rPr lang="fr-CH" sz="2000" dirty="0" smtClean="0">
                <a:latin typeface="+mn-lt"/>
              </a:rPr>
              <a:t>Prévoyez des </a:t>
            </a:r>
            <a:r>
              <a:rPr lang="fr-CH" sz="2000" dirty="0">
                <a:latin typeface="+mn-lt"/>
              </a:rPr>
              <a:t>mesures de protection professionnelles (bouton </a:t>
            </a:r>
            <a:r>
              <a:rPr lang="fr-CH" sz="2000" dirty="0" smtClean="0">
                <a:latin typeface="+mn-lt"/>
              </a:rPr>
              <a:t>d’urgence</a:t>
            </a:r>
            <a:r>
              <a:rPr lang="fr-CH" sz="2000" dirty="0">
                <a:latin typeface="+mn-lt"/>
              </a:rPr>
              <a:t>, </a:t>
            </a:r>
            <a:r>
              <a:rPr lang="fr-CH" sz="2000" dirty="0" smtClean="0">
                <a:latin typeface="+mn-lt"/>
              </a:rPr>
              <a:t>services de piquet, </a:t>
            </a:r>
            <a:r>
              <a:rPr lang="fr-CH" sz="2000" dirty="0">
                <a:latin typeface="+mn-lt"/>
              </a:rPr>
              <a:t>etc.)</a:t>
            </a:r>
          </a:p>
          <a:p>
            <a:pPr>
              <a:buNone/>
            </a:pPr>
            <a:r>
              <a:rPr lang="fr-CH" sz="2000" dirty="0">
                <a:latin typeface="+mn-lt"/>
              </a:rPr>
              <a:t>5 Entraînez-vous aux stratégies de désescalade liées à la situation (cf. annexe)</a:t>
            </a:r>
          </a:p>
          <a:p>
            <a:pPr>
              <a:buNone/>
            </a:pPr>
            <a:r>
              <a:rPr lang="fr-CH" sz="2000" dirty="0">
                <a:latin typeface="+mn-lt"/>
              </a:rPr>
              <a:t>6 Soyez </a:t>
            </a:r>
            <a:r>
              <a:rPr lang="fr-CH" sz="2000" dirty="0" smtClean="0">
                <a:latin typeface="+mn-lt"/>
              </a:rPr>
              <a:t>attentif en cas d’agressivité </a:t>
            </a:r>
            <a:r>
              <a:rPr lang="fr-CH" sz="2000" dirty="0">
                <a:latin typeface="+mn-lt"/>
              </a:rPr>
              <a:t>croissante </a:t>
            </a:r>
            <a:r>
              <a:rPr lang="fr-CH" sz="2000" dirty="0" smtClean="0">
                <a:latin typeface="+mn-lt"/>
              </a:rPr>
              <a:t>au sein de l’équipe </a:t>
            </a:r>
            <a:r>
              <a:rPr lang="fr-CH" sz="2000" dirty="0">
                <a:latin typeface="+mn-lt"/>
              </a:rPr>
              <a:t>et dans les </a:t>
            </a:r>
            <a:r>
              <a:rPr lang="fr-CH" sz="2000" dirty="0" smtClean="0">
                <a:latin typeface="+mn-lt"/>
              </a:rPr>
              <a:t>relations avec </a:t>
            </a:r>
            <a:r>
              <a:rPr lang="fr-CH" sz="2000" dirty="0">
                <a:latin typeface="+mn-lt"/>
              </a:rPr>
              <a:t>les </a:t>
            </a:r>
            <a:r>
              <a:rPr lang="fr-CH" sz="2000" dirty="0" smtClean="0">
                <a:latin typeface="+mn-lt"/>
              </a:rPr>
              <a:t>client-e-s </a:t>
            </a:r>
            <a:r>
              <a:rPr lang="fr-CH" sz="2000" dirty="0">
                <a:latin typeface="+mn-lt"/>
              </a:rPr>
              <a:t>et les </a:t>
            </a:r>
            <a:r>
              <a:rPr lang="fr-CH" sz="2000" dirty="0" smtClean="0">
                <a:latin typeface="+mn-lt"/>
              </a:rPr>
              <a:t>accompagnant-e-s</a:t>
            </a:r>
            <a:endParaRPr lang="fr-CH" sz="2000" dirty="0">
              <a:latin typeface="+mn-lt"/>
            </a:endParaRPr>
          </a:p>
          <a:p>
            <a:pPr>
              <a:buNone/>
            </a:pPr>
            <a:r>
              <a:rPr lang="fr-CH" sz="2000" b="1" dirty="0">
                <a:solidFill>
                  <a:srgbClr val="0070C0"/>
                </a:solidFill>
                <a:latin typeface="+mn-lt"/>
              </a:rPr>
              <a:t>7</a:t>
            </a:r>
            <a:r>
              <a:rPr lang="fr-CH" sz="2000" dirty="0">
                <a:latin typeface="+mn-lt"/>
              </a:rPr>
              <a:t> </a:t>
            </a:r>
            <a:r>
              <a:rPr lang="fr-CH" sz="2000" b="1" dirty="0">
                <a:solidFill>
                  <a:srgbClr val="0070C0"/>
                </a:solidFill>
                <a:latin typeface="+mn-lt"/>
              </a:rPr>
              <a:t>Contribuez activement à la </a:t>
            </a:r>
            <a:r>
              <a:rPr lang="fr-CH" sz="2000" b="1" dirty="0" smtClean="0">
                <a:solidFill>
                  <a:srgbClr val="0070C0"/>
                </a:solidFill>
                <a:latin typeface="+mn-lt"/>
              </a:rPr>
              <a:t>« culture </a:t>
            </a:r>
            <a:r>
              <a:rPr lang="fr-CH" sz="2000" b="1" dirty="0">
                <a:solidFill>
                  <a:srgbClr val="0070C0"/>
                </a:solidFill>
                <a:latin typeface="+mn-lt"/>
              </a:rPr>
              <a:t>de </a:t>
            </a:r>
            <a:r>
              <a:rPr lang="fr-CH" sz="2000" b="1" dirty="0" smtClean="0">
                <a:solidFill>
                  <a:srgbClr val="0070C0"/>
                </a:solidFill>
                <a:latin typeface="+mn-lt"/>
              </a:rPr>
              <a:t>sécurité » </a:t>
            </a:r>
            <a:r>
              <a:rPr lang="fr-CH" sz="2000" b="1" dirty="0">
                <a:solidFill>
                  <a:srgbClr val="0070C0"/>
                </a:solidFill>
                <a:latin typeface="+mn-lt"/>
              </a:rPr>
              <a:t>personnelle et de </a:t>
            </a:r>
            <a:r>
              <a:rPr lang="fr-CH" sz="2000" b="1" dirty="0" smtClean="0">
                <a:solidFill>
                  <a:srgbClr val="0070C0"/>
                </a:solidFill>
                <a:latin typeface="+mn-lt"/>
              </a:rPr>
              <a:t>l’entreprise : </a:t>
            </a:r>
            <a:endParaRPr lang="fr-CH" sz="2000" b="1" dirty="0">
              <a:solidFill>
                <a:srgbClr val="0070C0"/>
              </a:solidFill>
              <a:latin typeface="+mn-lt"/>
            </a:endParaRPr>
          </a:p>
          <a:p>
            <a:pPr>
              <a:buNone/>
            </a:pPr>
            <a:r>
              <a:rPr lang="fr-CH" sz="2000" dirty="0">
                <a:latin typeface="+mn-lt"/>
              </a:rPr>
              <a:t>Sécurité du personnel = sécurité de </a:t>
            </a:r>
            <a:r>
              <a:rPr lang="fr-CH" sz="2000" dirty="0" smtClean="0">
                <a:latin typeface="+mn-lt"/>
              </a:rPr>
              <a:t>l’entreprise </a:t>
            </a:r>
            <a:r>
              <a:rPr lang="fr-CH" sz="2000" dirty="0">
                <a:latin typeface="+mn-lt"/>
              </a:rPr>
              <a:t>= sécurité de la clientèle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fr-CH" altLang="x-none" sz="20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34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Datumsplatzhalter 3"/>
          <p:cNvSpPr>
            <a:spLocks noGrp="1"/>
          </p:cNvSpPr>
          <p:nvPr>
            <p:ph type="dt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algn="l" defTabSz="784225" eaLnBrk="0" hangingPunct="0">
              <a:defRPr sz="2000">
                <a:solidFill>
                  <a:schemeClr val="accent1"/>
                </a:solidFill>
                <a:latin typeface="Arial" charset="0"/>
              </a:defRPr>
            </a:lvl1pPr>
            <a:lvl2pPr marL="742950" indent="-285750" algn="l" defTabSz="7842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784225" eaLnBrk="0" hangingPunct="0"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784225" eaLnBrk="0" hangingPunct="0"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784225" eaLnBrk="0" hangingPunct="0"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US" altLang="de-DE" sz="800">
              <a:solidFill>
                <a:schemeClr val="bg2"/>
              </a:solidFill>
            </a:endParaRPr>
          </a:p>
          <a:p>
            <a:pPr>
              <a:defRPr/>
            </a:pPr>
            <a:endParaRPr lang="de-DE" altLang="de-DE" sz="800">
              <a:solidFill>
                <a:schemeClr val="bg2"/>
              </a:solidFill>
            </a:endParaRPr>
          </a:p>
        </p:txBody>
      </p:sp>
      <p:sp>
        <p:nvSpPr>
          <p:cNvPr id="57346" name="Textfeld 5"/>
          <p:cNvSpPr txBox="1">
            <a:spLocks noChangeArrowheads="1"/>
          </p:cNvSpPr>
          <p:nvPr/>
        </p:nvSpPr>
        <p:spPr bwMode="auto">
          <a:xfrm>
            <a:off x="7048500" y="228600"/>
            <a:ext cx="2095500" cy="3825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x-none" altLang="x-none">
              <a:solidFill>
                <a:srgbClr val="FF0000"/>
              </a:solidFill>
            </a:endParaRPr>
          </a:p>
        </p:txBody>
      </p:sp>
      <p:sp>
        <p:nvSpPr>
          <p:cNvPr id="25603" name="Rechteck 1"/>
          <p:cNvSpPr>
            <a:spLocks noChangeArrowheads="1"/>
          </p:cNvSpPr>
          <p:nvPr/>
        </p:nvSpPr>
        <p:spPr bwMode="auto">
          <a:xfrm>
            <a:off x="1687513" y="2719388"/>
            <a:ext cx="6667500" cy="2298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ts val="1400"/>
              </a:lnSpc>
              <a:defRPr/>
            </a:pPr>
            <a:endParaRPr lang="de-DE" altLang="x-none" dirty="0">
              <a:latin typeface="Calibri" charset="0"/>
              <a:ea typeface="Calibri" charset="0"/>
              <a:cs typeface="Times New Roman" charset="0"/>
            </a:endParaRPr>
          </a:p>
          <a:p>
            <a:pPr>
              <a:lnSpc>
                <a:spcPts val="1400"/>
              </a:lnSpc>
              <a:defRPr/>
            </a:pPr>
            <a:r>
              <a:rPr lang="de-DE" altLang="x-none" b="1" dirty="0">
                <a:latin typeface="Helvetica" charset="0"/>
                <a:ea typeface="Calibri" charset="0"/>
                <a:cs typeface="Times New Roman" charset="0"/>
              </a:rPr>
              <a:t> </a:t>
            </a:r>
            <a:endParaRPr lang="de-DE" altLang="x-none" dirty="0">
              <a:latin typeface="Calibri" charset="0"/>
              <a:ea typeface="Calibri" charset="0"/>
              <a:cs typeface="Times New Roman" charset="0"/>
            </a:endParaRPr>
          </a:p>
          <a:p>
            <a:pPr>
              <a:defRPr/>
            </a:pPr>
            <a:r>
              <a:rPr lang="fr-CH" altLang="x-none" sz="2400" b="1" dirty="0" smtClean="0">
                <a:ea typeface="Calibri" charset="0"/>
                <a:cs typeface="Times New Roman" charset="0"/>
              </a:rPr>
              <a:t>« La voie royale » :</a:t>
            </a:r>
          </a:p>
          <a:p>
            <a:pPr>
              <a:defRPr/>
            </a:pPr>
            <a:endParaRPr lang="fr-CH" altLang="x-none" sz="2400" b="1" dirty="0" smtClean="0">
              <a:ea typeface="Calibri" charset="0"/>
              <a:cs typeface="Times New Roman" charset="0"/>
            </a:endParaRPr>
          </a:p>
          <a:p>
            <a:pPr>
              <a:defRPr/>
            </a:pPr>
            <a:r>
              <a:rPr lang="fr-CH" altLang="x-none" sz="2400" b="1" dirty="0" smtClean="0">
                <a:ea typeface="Calibri" charset="0"/>
                <a:cs typeface="Times New Roman" charset="0"/>
              </a:rPr>
              <a:t>Le plus important, c’est la valorisation</a:t>
            </a:r>
          </a:p>
          <a:p>
            <a:pPr>
              <a:defRPr/>
            </a:pPr>
            <a:r>
              <a:rPr lang="fr-CH" altLang="x-none" sz="2400" b="1" dirty="0" smtClean="0">
                <a:ea typeface="Calibri" charset="0"/>
                <a:cs typeface="Times New Roman" charset="0"/>
              </a:rPr>
              <a:t> </a:t>
            </a:r>
          </a:p>
          <a:p>
            <a:pPr>
              <a:defRPr/>
            </a:pPr>
            <a:endParaRPr lang="de-DE" altLang="x-none" sz="2400" dirty="0">
              <a:ea typeface="Calibri" charset="0"/>
              <a:cs typeface="Times New Roman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2766255" y="6225545"/>
            <a:ext cx="41107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Dr. Karl Weilbach, Speicher, </a:t>
            </a:r>
            <a:r>
              <a:rPr lang="de-DE" sz="1100" dirty="0" err="1"/>
              <a:t>bedrohungsmanagement.ch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8367631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44A5-6E42-45A9-9629-6E80AB738808}" type="slidenum">
              <a:rPr lang="de-CH" smtClean="0"/>
              <a:pPr/>
              <a:t>37</a:t>
            </a:fld>
            <a:endParaRPr lang="de-CH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49623" y="2800331"/>
            <a:ext cx="6024282" cy="304454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1900" dirty="0"/>
          </a:p>
          <a:p>
            <a:endParaRPr lang="de-DE" dirty="0"/>
          </a:p>
        </p:txBody>
      </p:sp>
      <p:sp>
        <p:nvSpPr>
          <p:cNvPr id="2" name="AutoShape 2" descr="rleansstraße München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" name="AutoShape 4" descr="rleansstraße München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349623" y="283885"/>
            <a:ext cx="82296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fr-CH" sz="2000" b="1" dirty="0">
                <a:solidFill>
                  <a:srgbClr val="FF0000"/>
                </a:solidFill>
                <a:latin typeface="Calibri" charset="0"/>
                <a:ea typeface="Times New Roman" charset="0"/>
                <a:cs typeface="Times New Roman" charset="0"/>
              </a:rPr>
              <a:t>Côté </a:t>
            </a:r>
            <a:r>
              <a:rPr lang="fr-CH" sz="2000" b="1" dirty="0" smtClean="0">
                <a:solidFill>
                  <a:srgbClr val="FF0000"/>
                </a:solidFill>
                <a:latin typeface="Calibri" charset="0"/>
                <a:ea typeface="Times New Roman" charset="0"/>
                <a:cs typeface="Times New Roman" charset="0"/>
              </a:rPr>
              <a:t>victime : </a:t>
            </a:r>
            <a:r>
              <a:rPr lang="fr-CH" sz="2000" b="1" dirty="0">
                <a:solidFill>
                  <a:srgbClr val="FF0000"/>
                </a:solidFill>
                <a:latin typeface="Calibri" charset="0"/>
                <a:ea typeface="Times New Roman" charset="0"/>
                <a:cs typeface="Times New Roman" charset="0"/>
              </a:rPr>
              <a:t>aide aux personnes concernées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romanUcPeriod"/>
            </a:pPr>
            <a:endParaRPr lang="fr-CH" dirty="0">
              <a:latin typeface="Calibri" charset="0"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Lorsque des événements violents se produisent, il s’agit d’atténuer autant que possible les effets de l’événement sur les </a:t>
            </a:r>
            <a:r>
              <a:rPr lang="fr-CH" dirty="0" smtClean="0">
                <a:latin typeface="Calibri" charset="0"/>
                <a:ea typeface="Calibri" charset="0"/>
                <a:cs typeface="Times New Roman" charset="0"/>
              </a:rPr>
              <a:t>employé-e-s </a:t>
            </a: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concernés.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CH" dirty="0">
                <a:latin typeface="Calibri" charset="0"/>
                <a:cs typeface="Times New Roman" charset="0"/>
              </a:rPr>
              <a:t>Aide dans la </a:t>
            </a:r>
            <a:r>
              <a:rPr lang="fr-CH" b="1" dirty="0">
                <a:latin typeface="Calibri" charset="0"/>
                <a:cs typeface="Times New Roman" charset="0"/>
              </a:rPr>
              <a:t>phase aigue</a:t>
            </a:r>
          </a:p>
          <a:p>
            <a:pPr>
              <a:spcAft>
                <a:spcPts val="0"/>
              </a:spcAft>
            </a:pP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Outre les premiers soins médicaux qui peuvent s’avérer nécessaires, les premiers soins psychologiques constituent une mesure importante pour stabiliser les personnes touchées. </a:t>
            </a:r>
            <a:r>
              <a:rPr lang="fr-CH" dirty="0" smtClean="0">
                <a:latin typeface="Calibri" charset="0"/>
                <a:ea typeface="Calibri" charset="0"/>
                <a:cs typeface="Times New Roman" charset="0"/>
              </a:rPr>
              <a:t>Ces soins </a:t>
            </a: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peuvent être assurés par des collègues ou des supérieurs (</a:t>
            </a:r>
            <a:r>
              <a:rPr lang="fr-CH" dirty="0" smtClean="0">
                <a:latin typeface="Calibri" charset="0"/>
                <a:ea typeface="Calibri" charset="0"/>
                <a:cs typeface="Times New Roman" charset="0"/>
              </a:rPr>
              <a:t>idéalement : </a:t>
            </a: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des secouristes d’entreprise formés, voir ci-dessus), ainsi que par des </a:t>
            </a:r>
            <a:r>
              <a:rPr lang="fr-CH" dirty="0" smtClean="0">
                <a:latin typeface="Calibri" charset="0"/>
                <a:ea typeface="Calibri" charset="0"/>
                <a:cs typeface="Times New Roman" charset="0"/>
              </a:rPr>
              <a:t>aumôniers ou aumônières </a:t>
            </a: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d’urgence, des services d’intervention de crise ou autres. Le soutien offert par les premiers secours psychologiques consiste essentiellement à écouter, accompagner et protéger, dans </a:t>
            </a:r>
            <a:r>
              <a:rPr lang="fr-CH" dirty="0" smtClean="0">
                <a:latin typeface="Calibri" charset="0"/>
                <a:ea typeface="Calibri" charset="0"/>
                <a:cs typeface="Times New Roman" charset="0"/>
              </a:rPr>
              <a:t>un climat de </a:t>
            </a: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proximité et de solidarité humaine. </a:t>
            </a:r>
          </a:p>
          <a:p>
            <a:pPr>
              <a:spcAft>
                <a:spcPts val="0"/>
              </a:spcAft>
            </a:pP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 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 charset="2"/>
              <a:buChar char=""/>
              <a:tabLst>
                <a:tab pos="457200" algn="l"/>
              </a:tabLst>
            </a:pP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Offre d’un </a:t>
            </a:r>
            <a:r>
              <a:rPr lang="fr-CH" b="1" dirty="0">
                <a:latin typeface="Calibri" charset="0"/>
                <a:ea typeface="Calibri" charset="0"/>
                <a:cs typeface="Times New Roman" charset="0"/>
              </a:rPr>
              <a:t>suivi rapide </a:t>
            </a: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en entreprise 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 charset="2"/>
              <a:buChar char=""/>
              <a:tabLst>
                <a:tab pos="457200" algn="l"/>
              </a:tabLst>
            </a:pPr>
            <a:r>
              <a:rPr lang="fr-CH" dirty="0">
                <a:latin typeface="Calibri" charset="0"/>
                <a:ea typeface="Times New Roman" charset="0"/>
                <a:cs typeface="Times New Roman" charset="0"/>
              </a:rPr>
              <a:t> </a:t>
            </a:r>
            <a:endParaRPr lang="fr-CH" dirty="0">
              <a:latin typeface="Calibri" charset="0"/>
              <a:ea typeface="Calibri" charset="0"/>
              <a:cs typeface="Times New Roman" charset="0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 charset="2"/>
              <a:buChar char=""/>
              <a:tabLst>
                <a:tab pos="457200" algn="l"/>
              </a:tabLst>
            </a:pPr>
            <a:r>
              <a:rPr lang="fr-CH" dirty="0" smtClean="0">
                <a:latin typeface="Calibri" charset="0"/>
                <a:ea typeface="Times New Roman" charset="0"/>
                <a:cs typeface="Times New Roman" charset="0"/>
              </a:rPr>
              <a:t>Au besoin : </a:t>
            </a:r>
            <a:r>
              <a:rPr lang="fr-CH" b="1" dirty="0" smtClean="0">
                <a:latin typeface="Calibri" charset="0"/>
                <a:ea typeface="Times New Roman" charset="0"/>
                <a:cs typeface="Times New Roman" charset="0"/>
              </a:rPr>
              <a:t>orientation</a:t>
            </a:r>
            <a:r>
              <a:rPr lang="fr-CH" dirty="0" smtClean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fr-CH" dirty="0">
                <a:latin typeface="Calibri" charset="0"/>
                <a:ea typeface="Times New Roman" charset="0"/>
                <a:cs typeface="Times New Roman" charset="0"/>
              </a:rPr>
              <a:t>vers un traitement thérapeutique</a:t>
            </a:r>
            <a:endParaRPr lang="fr-CH" dirty="0">
              <a:latin typeface="Calibri" charset="0"/>
              <a:ea typeface="Calibri" charset="0"/>
              <a:cs typeface="Times New Roman" charset="0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 charset="2"/>
              <a:buChar char=""/>
              <a:tabLst>
                <a:tab pos="457200" algn="l"/>
              </a:tabLst>
            </a:pPr>
            <a:r>
              <a:rPr lang="fr-CH" dirty="0">
                <a:latin typeface="Calibri" charset="0"/>
                <a:ea typeface="Times New Roman" charset="0"/>
                <a:cs typeface="Times New Roman" charset="0"/>
              </a:rPr>
              <a:t> </a:t>
            </a:r>
            <a:endParaRPr lang="fr-CH" dirty="0">
              <a:latin typeface="Calibri" charset="0"/>
              <a:ea typeface="Calibri" charset="0"/>
              <a:cs typeface="Times New Roman" charset="0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 charset="2"/>
              <a:buChar char=""/>
              <a:tabLst>
                <a:tab pos="457200" algn="l"/>
              </a:tabLst>
            </a:pPr>
            <a:r>
              <a:rPr lang="fr-CH" dirty="0" smtClean="0">
                <a:latin typeface="Calibri" charset="0"/>
                <a:ea typeface="Times New Roman" charset="0"/>
                <a:cs typeface="Times New Roman" charset="0"/>
              </a:rPr>
              <a:t>Au besoin : </a:t>
            </a:r>
            <a:r>
              <a:rPr lang="fr-CH" b="1" dirty="0">
                <a:latin typeface="Calibri" charset="0"/>
                <a:ea typeface="Times New Roman" charset="0"/>
                <a:cs typeface="Times New Roman" charset="0"/>
              </a:rPr>
              <a:t>soutien </a:t>
            </a:r>
            <a:r>
              <a:rPr lang="fr-CH" dirty="0">
                <a:latin typeface="Calibri" charset="0"/>
                <a:ea typeface="Times New Roman" charset="0"/>
                <a:cs typeface="Times New Roman" charset="0"/>
              </a:rPr>
              <a:t>lors du retour au travail </a:t>
            </a:r>
            <a:endParaRPr lang="fr-CH" dirty="0">
              <a:effectLst/>
              <a:latin typeface="Calibri" charset="0"/>
              <a:ea typeface="Calibri" charset="0"/>
              <a:cs typeface="Times New Roman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2766255" y="6225545"/>
            <a:ext cx="41107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Dr. Karl Weilbach, Speicher, </a:t>
            </a:r>
            <a:r>
              <a:rPr lang="de-DE" sz="1100" dirty="0" err="1"/>
              <a:t>bedrohungsmanagement.ch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6177765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Datumsplatzhalt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r>
              <a:rPr lang="de-CH" altLang="x-none" sz="1400">
                <a:solidFill>
                  <a:schemeClr val="bg2"/>
                </a:solidFill>
                <a:latin typeface="Arial" charset="0"/>
              </a:rPr>
              <a:t>Zuger Polizei, </a:t>
            </a:r>
            <a:fld id="{B987C596-C1A0-5948-8D2E-ACB4FE83CEDA}" type="datetime4">
              <a:rPr lang="de-CH" altLang="x-none" sz="1400">
                <a:solidFill>
                  <a:schemeClr val="bg2"/>
                </a:solidFill>
                <a:latin typeface="Arial" charset="0"/>
              </a:rPr>
              <a:pPr/>
              <a:t>18. Mai 2021</a:t>
            </a:fld>
            <a:endParaRPr lang="de-CH" altLang="x-none" sz="14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61443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3124200" y="622935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de-CH" altLang="x-none" sz="800">
                <a:latin typeface="Arial" charset="0"/>
              </a:rPr>
              <a:t>Seite </a:t>
            </a:r>
            <a:fld id="{D3649A7A-50BD-434C-81A3-004AC23A8C9C}" type="slidenum">
              <a:rPr lang="de-CH" altLang="x-none" sz="800">
                <a:latin typeface="Arial" charset="0"/>
              </a:rPr>
              <a:pPr algn="ctr">
                <a:spcBef>
                  <a:spcPct val="0"/>
                </a:spcBef>
              </a:pPr>
              <a:t>38</a:t>
            </a:fld>
            <a:endParaRPr lang="de-CH" altLang="x-none" sz="800">
              <a:latin typeface="Arial" charset="0"/>
            </a:endParaRPr>
          </a:p>
        </p:txBody>
      </p:sp>
      <p:pic>
        <p:nvPicPr>
          <p:cNvPr id="61444" name="Picture 2" descr="kaminfeuer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61445" name="Rectangle 3"/>
          <p:cNvSpPr>
            <a:spLocks noChangeArrowheads="1"/>
          </p:cNvSpPr>
          <p:nvPr/>
        </p:nvSpPr>
        <p:spPr bwMode="auto">
          <a:xfrm>
            <a:off x="1132681" y="182563"/>
            <a:ext cx="6878637" cy="226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>
              <a:lnSpc>
                <a:spcPts val="3600"/>
              </a:lnSpc>
            </a:pPr>
            <a:r>
              <a:rPr lang="fr-CH" altLang="x-none" dirty="0">
                <a:solidFill>
                  <a:schemeClr val="bg1"/>
                </a:solidFill>
                <a:latin typeface="+mn-lt"/>
              </a:rPr>
              <a:t>Un grand merci pour votre attention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132681" y="5998517"/>
            <a:ext cx="7230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Dr. </a:t>
            </a:r>
            <a:r>
              <a:rPr lang="de-DE" sz="2400" dirty="0">
                <a:solidFill>
                  <a:schemeClr val="bg1"/>
                </a:solidFill>
              </a:rPr>
              <a:t>Karl Weilbach, Speicher, </a:t>
            </a:r>
            <a:r>
              <a:rPr lang="de-DE" sz="2400" dirty="0" err="1">
                <a:solidFill>
                  <a:schemeClr val="bg1"/>
                </a:solidFill>
              </a:rPr>
              <a:t>bedrohungsmanagement.ch</a:t>
            </a:r>
            <a:endParaRPr lang="de-DE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957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Lectures </a:t>
            </a:r>
            <a:r>
              <a:rPr lang="fr-CH" dirty="0" err="1" smtClean="0"/>
              <a:t>reommandées</a:t>
            </a:r>
            <a:endParaRPr lang="fr-CH" dirty="0"/>
          </a:p>
        </p:txBody>
      </p:sp>
      <p:pic>
        <p:nvPicPr>
          <p:cNvPr id="1026" name="Picture 2" descr="https://exlibris.blob.core.windows.net/covers/9783/9546/6242/5/9783954662425x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816" y="1417638"/>
            <a:ext cx="3431268" cy="486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ild 4" descr="https://exlibris.blob.core.windows.net/covers/9783/9414/6885/6/9783941468856xxl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035" y="1436688"/>
            <a:ext cx="3305946" cy="48631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9403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Fußzeilenplatzhalter 4"/>
          <p:cNvSpPr txBox="1">
            <a:spLocks noGrp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endParaRPr kumimoji="0" lang="de-DE" altLang="x-none" sz="900">
              <a:solidFill>
                <a:srgbClr val="3807A5"/>
              </a:solidFill>
              <a:latin typeface="Arial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735496" y="298173"/>
            <a:ext cx="7913204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CH" sz="2000" dirty="0" smtClean="0">
                <a:latin typeface="Arial" pitchFamily="34" charset="0"/>
              </a:rPr>
              <a:t>Les plus </a:t>
            </a:r>
            <a:r>
              <a:rPr lang="fr-CH" sz="2000" b="1" dirty="0" smtClean="0">
                <a:solidFill>
                  <a:srgbClr val="FF0000"/>
                </a:solidFill>
                <a:latin typeface="Arial" pitchFamily="34" charset="0"/>
              </a:rPr>
              <a:t>faibles </a:t>
            </a:r>
            <a:r>
              <a:rPr lang="fr-CH" sz="2000" dirty="0" smtClean="0">
                <a:latin typeface="Arial" pitchFamily="34" charset="0"/>
              </a:rPr>
              <a:t>davantage touchés par </a:t>
            </a:r>
            <a:br>
              <a:rPr lang="fr-CH" sz="2000" dirty="0" smtClean="0">
                <a:latin typeface="Arial" pitchFamily="34" charset="0"/>
              </a:rPr>
            </a:br>
            <a:r>
              <a:rPr lang="fr-CH" sz="2000" dirty="0" smtClean="0">
                <a:latin typeface="Arial" pitchFamily="34" charset="0"/>
              </a:rPr>
              <a:t>la </a:t>
            </a:r>
            <a:r>
              <a:rPr lang="fr-CH" sz="2000" b="1" dirty="0" smtClean="0">
                <a:solidFill>
                  <a:srgbClr val="7030A0"/>
                </a:solidFill>
                <a:latin typeface="Arial" pitchFamily="34" charset="0"/>
              </a:rPr>
              <a:t>violence </a:t>
            </a:r>
            <a:r>
              <a:rPr lang="fr-CH" sz="2000" dirty="0" smtClean="0">
                <a:latin typeface="Arial" pitchFamily="34" charset="0"/>
              </a:rPr>
              <a:t>que les </a:t>
            </a:r>
            <a:r>
              <a:rPr lang="fr-CH" sz="2000" b="1" dirty="0" smtClean="0">
                <a:solidFill>
                  <a:srgbClr val="92D050"/>
                </a:solidFill>
                <a:latin typeface="Arial" pitchFamily="34" charset="0"/>
              </a:rPr>
              <a:t>autres</a:t>
            </a:r>
            <a:endParaRPr lang="fr-CH" sz="2000" b="1" dirty="0">
              <a:solidFill>
                <a:srgbClr val="92D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586" y="1122037"/>
            <a:ext cx="7349001" cy="573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336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OK - Es sieht so aus, als würde ich der Wolf se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535" y="1111575"/>
            <a:ext cx="3836124" cy="537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mages-na.ssl-images-amazon.com/images/I/311KYE9P3JL._SX293_BO1,204,203,200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47" y="1488093"/>
            <a:ext cx="3352800" cy="4034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0774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81200" y="89461"/>
            <a:ext cx="7772400" cy="649194"/>
          </a:xfrm>
        </p:spPr>
        <p:txBody>
          <a:bodyPr>
            <a:noAutofit/>
          </a:bodyPr>
          <a:lstStyle/>
          <a:p>
            <a:r>
              <a:rPr lang="fr-CH" sz="2000" dirty="0"/>
              <a:t>Annexe 1 a: </a:t>
            </a:r>
            <a:br>
              <a:rPr lang="fr-CH" sz="2000" dirty="0"/>
            </a:br>
            <a:r>
              <a:rPr lang="fr-CH" sz="2000" dirty="0"/>
              <a:t>Ma gestion personnelle de la menace dans </a:t>
            </a:r>
            <a:r>
              <a:rPr lang="fr-CH" sz="2000" dirty="0" smtClean="0"/>
              <a:t/>
            </a:r>
            <a:br>
              <a:rPr lang="fr-CH" sz="2000" dirty="0" smtClean="0"/>
            </a:br>
            <a:r>
              <a:rPr lang="fr-CH" sz="2000" dirty="0" smtClean="0"/>
              <a:t>les rencontres </a:t>
            </a:r>
            <a:r>
              <a:rPr lang="fr-CH" sz="2000" dirty="0"/>
              <a:t>en face </a:t>
            </a:r>
            <a:r>
              <a:rPr lang="fr-CH" sz="2000" dirty="0" smtClean="0"/>
              <a:t>À </a:t>
            </a:r>
            <a:r>
              <a:rPr lang="fr-CH" sz="2000" dirty="0"/>
              <a:t>Face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657350" y="2827618"/>
            <a:ext cx="7772400" cy="4030382"/>
          </a:xfrm>
        </p:spPr>
        <p:txBody>
          <a:bodyPr>
            <a:noAutofit/>
          </a:bodyPr>
          <a:lstStyle/>
          <a:p>
            <a:r>
              <a:rPr lang="fr-CH" dirty="0" smtClean="0">
                <a:solidFill>
                  <a:srgbClr val="7030A0"/>
                </a:solidFill>
              </a:rPr>
              <a:t>Objectif : </a:t>
            </a:r>
            <a:r>
              <a:rPr lang="fr-CH" dirty="0">
                <a:solidFill>
                  <a:srgbClr val="7030A0"/>
                </a:solidFill>
              </a:rPr>
              <a:t>gérer correctement les menaces en face à face  </a:t>
            </a:r>
          </a:p>
          <a:p>
            <a:r>
              <a:rPr lang="fr-CH" dirty="0">
                <a:solidFill>
                  <a:srgbClr val="7030A0"/>
                </a:solidFill>
              </a:rPr>
              <a:t> </a:t>
            </a:r>
          </a:p>
          <a:p>
            <a:r>
              <a:rPr lang="fr-CH" b="1" dirty="0">
                <a:solidFill>
                  <a:srgbClr val="7030A0"/>
                </a:solidFill>
              </a:rPr>
              <a:t>1) </a:t>
            </a:r>
            <a:r>
              <a:rPr lang="fr-CH" b="1" dirty="0" smtClean="0">
                <a:solidFill>
                  <a:srgbClr val="7030A0"/>
                </a:solidFill>
              </a:rPr>
              <a:t>Être </a:t>
            </a:r>
            <a:r>
              <a:rPr lang="fr-CH" b="1" dirty="0" err="1" smtClean="0">
                <a:solidFill>
                  <a:srgbClr val="7030A0"/>
                </a:solidFill>
              </a:rPr>
              <a:t>préparé-e</a:t>
            </a:r>
            <a:r>
              <a:rPr lang="fr-CH" b="1" dirty="0" smtClean="0">
                <a:solidFill>
                  <a:srgbClr val="7030A0"/>
                </a:solidFill>
              </a:rPr>
              <a:t> </a:t>
            </a:r>
            <a:endParaRPr lang="fr-CH" dirty="0">
              <a:solidFill>
                <a:srgbClr val="7030A0"/>
              </a:solidFill>
            </a:endParaRPr>
          </a:p>
          <a:p>
            <a:r>
              <a:rPr lang="fr-CH" dirty="0">
                <a:solidFill>
                  <a:srgbClr val="7030A0"/>
                </a:solidFill>
              </a:rPr>
              <a:t>Envisager le fait d’être </a:t>
            </a:r>
            <a:r>
              <a:rPr lang="fr-CH" smtClean="0">
                <a:solidFill>
                  <a:srgbClr val="7030A0"/>
                </a:solidFill>
              </a:rPr>
              <a:t>menacé-e</a:t>
            </a:r>
            <a:endParaRPr lang="fr-CH" dirty="0">
              <a:solidFill>
                <a:srgbClr val="7030A0"/>
              </a:solidFill>
            </a:endParaRPr>
          </a:p>
          <a:p>
            <a:r>
              <a:rPr lang="fr-CH" dirty="0">
                <a:solidFill>
                  <a:srgbClr val="7030A0"/>
                </a:solidFill>
              </a:rPr>
              <a:t>S’asseoir au bon endroit</a:t>
            </a:r>
          </a:p>
          <a:p>
            <a:r>
              <a:rPr lang="fr-CH" dirty="0">
                <a:solidFill>
                  <a:srgbClr val="7030A0"/>
                </a:solidFill>
              </a:rPr>
              <a:t>Faire des préparatifs</a:t>
            </a:r>
          </a:p>
          <a:p>
            <a:r>
              <a:rPr lang="fr-CH" dirty="0">
                <a:solidFill>
                  <a:srgbClr val="7030A0"/>
                </a:solidFill>
              </a:rPr>
              <a:t> </a:t>
            </a:r>
          </a:p>
          <a:p>
            <a:r>
              <a:rPr lang="fr-CH" b="1" dirty="0">
                <a:solidFill>
                  <a:srgbClr val="7030A0"/>
                </a:solidFill>
              </a:rPr>
              <a:t>2) Procédure en cas de menace en face à face </a:t>
            </a:r>
            <a:endParaRPr lang="fr-CH" dirty="0">
              <a:solidFill>
                <a:srgbClr val="7030A0"/>
              </a:solidFill>
            </a:endParaRPr>
          </a:p>
          <a:p>
            <a:r>
              <a:rPr lang="fr-CH" dirty="0">
                <a:solidFill>
                  <a:srgbClr val="7030A0"/>
                </a:solidFill>
              </a:rPr>
              <a:t>- Distance</a:t>
            </a:r>
          </a:p>
          <a:p>
            <a:r>
              <a:rPr lang="fr-CH" dirty="0">
                <a:solidFill>
                  <a:srgbClr val="7030A0"/>
                </a:solidFill>
              </a:rPr>
              <a:t>- Pas de position d’attaque </a:t>
            </a:r>
          </a:p>
          <a:p>
            <a:r>
              <a:rPr lang="fr-CH" dirty="0">
                <a:solidFill>
                  <a:srgbClr val="7030A0"/>
                </a:solidFill>
              </a:rPr>
              <a:t>- Mettre fin à </a:t>
            </a:r>
            <a:r>
              <a:rPr lang="fr-CH" dirty="0" smtClean="0">
                <a:solidFill>
                  <a:srgbClr val="7030A0"/>
                </a:solidFill>
              </a:rPr>
              <a:t>l’entretien </a:t>
            </a:r>
            <a:endParaRPr lang="fr-CH" dirty="0">
              <a:solidFill>
                <a:srgbClr val="7030A0"/>
              </a:solidFill>
            </a:endParaRPr>
          </a:p>
          <a:p>
            <a:r>
              <a:rPr lang="fr-CH" dirty="0">
                <a:solidFill>
                  <a:srgbClr val="7030A0"/>
                </a:solidFill>
              </a:rPr>
              <a:t>- Quitter la salle en se contrôlant</a:t>
            </a:r>
          </a:p>
          <a:p>
            <a:r>
              <a:rPr lang="fr-CH" dirty="0">
                <a:solidFill>
                  <a:srgbClr val="7030A0"/>
                </a:solidFill>
              </a:rPr>
              <a:t>- Principe du coin de l’œil</a:t>
            </a:r>
          </a:p>
          <a:p>
            <a:r>
              <a:rPr lang="fr-CH" dirty="0">
                <a:solidFill>
                  <a:srgbClr val="7030A0"/>
                </a:solidFill>
              </a:rPr>
              <a:t>- Alarme interne ou annonce </a:t>
            </a:r>
            <a:r>
              <a:rPr lang="fr-CH" dirty="0" smtClean="0">
                <a:solidFill>
                  <a:srgbClr val="7030A0"/>
                </a:solidFill>
              </a:rPr>
              <a:t>aux supérieur-e-s</a:t>
            </a:r>
            <a:endParaRPr lang="fr-CH" dirty="0">
              <a:solidFill>
                <a:srgbClr val="7030A0"/>
              </a:solidFill>
            </a:endParaRPr>
          </a:p>
          <a:p>
            <a:r>
              <a:rPr lang="fr-CH" dirty="0">
                <a:solidFill>
                  <a:srgbClr val="7030A0"/>
                </a:solidFill>
              </a:rPr>
              <a:t>- Distance avec la personne menaçante même lorsque </a:t>
            </a:r>
            <a:r>
              <a:rPr lang="fr-CH" dirty="0" smtClean="0">
                <a:solidFill>
                  <a:srgbClr val="7030A0"/>
                </a:solidFill>
              </a:rPr>
              <a:t>l’aide </a:t>
            </a:r>
            <a:r>
              <a:rPr lang="fr-CH" dirty="0">
                <a:solidFill>
                  <a:srgbClr val="7030A0"/>
                </a:solidFill>
              </a:rPr>
              <a:t>est arrivée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44A5-6E42-45A9-9629-6E80AB738808}" type="slidenum">
              <a:rPr lang="de-CH" smtClean="0"/>
              <a:pPr/>
              <a:t>41</a:t>
            </a:fld>
            <a:endParaRPr lang="de-CH" dirty="0"/>
          </a:p>
        </p:txBody>
      </p:sp>
      <p:pic>
        <p:nvPicPr>
          <p:cNvPr id="1026" name="Picture 2" descr="ildergebnis für selbstverteidigung tric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0" y="0"/>
            <a:ext cx="2857500" cy="196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0816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22313" y="1987364"/>
            <a:ext cx="7772400" cy="4030382"/>
          </a:xfrm>
        </p:spPr>
        <p:txBody>
          <a:bodyPr>
            <a:normAutofit fontScale="25000" lnSpcReduction="20000"/>
          </a:bodyPr>
          <a:lstStyle/>
          <a:p>
            <a:endParaRPr lang="fr-CH" sz="7200" dirty="0"/>
          </a:p>
          <a:p>
            <a:r>
              <a:rPr lang="fr-CH" sz="8000" b="1" dirty="0">
                <a:solidFill>
                  <a:srgbClr val="7030A0"/>
                </a:solidFill>
              </a:rPr>
              <a:t>3) Comportement après coup</a:t>
            </a:r>
          </a:p>
          <a:p>
            <a:r>
              <a:rPr lang="fr-CH" sz="8000" dirty="0">
                <a:solidFill>
                  <a:srgbClr val="7030A0"/>
                </a:solidFill>
              </a:rPr>
              <a:t>- Salle de détente</a:t>
            </a:r>
          </a:p>
          <a:p>
            <a:r>
              <a:rPr lang="fr-CH" sz="8000" dirty="0">
                <a:solidFill>
                  <a:srgbClr val="7030A0"/>
                </a:solidFill>
              </a:rPr>
              <a:t>- Personne de contact</a:t>
            </a:r>
          </a:p>
          <a:p>
            <a:r>
              <a:rPr lang="fr-CH" sz="8000" dirty="0">
                <a:solidFill>
                  <a:srgbClr val="7030A0"/>
                </a:solidFill>
              </a:rPr>
              <a:t>- Reconnaissance </a:t>
            </a:r>
            <a:r>
              <a:rPr lang="fr-CH" sz="8000" dirty="0" smtClean="0">
                <a:solidFill>
                  <a:srgbClr val="7030A0"/>
                </a:solidFill>
              </a:rPr>
              <a:t>d’une </a:t>
            </a:r>
            <a:r>
              <a:rPr lang="fr-CH" sz="8000" dirty="0">
                <a:solidFill>
                  <a:srgbClr val="7030A0"/>
                </a:solidFill>
              </a:rPr>
              <a:t>incapacité de travail limitée </a:t>
            </a:r>
          </a:p>
          <a:p>
            <a:pPr marL="1143000" indent="-1143000">
              <a:buFontTx/>
              <a:buChar char="-"/>
            </a:pPr>
            <a:endParaRPr lang="fr-CH" sz="8000" dirty="0">
              <a:solidFill>
                <a:srgbClr val="7030A0"/>
              </a:solidFill>
            </a:endParaRPr>
          </a:p>
          <a:p>
            <a:r>
              <a:rPr lang="fr-CH" sz="8000" b="1" dirty="0">
                <a:solidFill>
                  <a:srgbClr val="7030A0"/>
                </a:solidFill>
              </a:rPr>
              <a:t>4) </a:t>
            </a:r>
            <a:r>
              <a:rPr lang="fr-CH" sz="8000" b="1" dirty="0" smtClean="0">
                <a:solidFill>
                  <a:srgbClr val="7030A0"/>
                </a:solidFill>
              </a:rPr>
              <a:t>Faire un rapport </a:t>
            </a:r>
            <a:r>
              <a:rPr lang="fr-CH" sz="8000" b="1" dirty="0">
                <a:solidFill>
                  <a:srgbClr val="7030A0"/>
                </a:solidFill>
              </a:rPr>
              <a:t>de la </a:t>
            </a:r>
            <a:r>
              <a:rPr lang="fr-CH" sz="8000" b="1" dirty="0" smtClean="0">
                <a:solidFill>
                  <a:srgbClr val="7030A0"/>
                </a:solidFill>
              </a:rPr>
              <a:t>situation de menace</a:t>
            </a:r>
            <a:endParaRPr lang="fr-CH" sz="8000" b="1" dirty="0">
              <a:solidFill>
                <a:srgbClr val="7030A0"/>
              </a:solidFill>
            </a:endParaRPr>
          </a:p>
          <a:p>
            <a:r>
              <a:rPr lang="fr-CH" sz="8000" dirty="0">
                <a:solidFill>
                  <a:srgbClr val="7030A0"/>
                </a:solidFill>
              </a:rPr>
              <a:t>- De préférence par des </a:t>
            </a:r>
            <a:r>
              <a:rPr lang="fr-CH" sz="8000" dirty="0" smtClean="0">
                <a:solidFill>
                  <a:srgbClr val="7030A0"/>
                </a:solidFill>
              </a:rPr>
              <a:t>spécialistes </a:t>
            </a:r>
            <a:r>
              <a:rPr lang="fr-CH" sz="8000" dirty="0">
                <a:solidFill>
                  <a:srgbClr val="7030A0"/>
                </a:solidFill>
              </a:rPr>
              <a:t>- et non par des personnes concernées</a:t>
            </a:r>
          </a:p>
          <a:p>
            <a:r>
              <a:rPr lang="fr-CH" sz="8000" dirty="0">
                <a:solidFill>
                  <a:srgbClr val="7030A0"/>
                </a:solidFill>
              </a:rPr>
              <a:t>- Le procès-verbal comme base pour </a:t>
            </a:r>
            <a:r>
              <a:rPr lang="fr-CH" sz="8000" dirty="0" smtClean="0">
                <a:solidFill>
                  <a:srgbClr val="7030A0"/>
                </a:solidFill>
              </a:rPr>
              <a:t>l’équipe de gestion des incidents</a:t>
            </a:r>
            <a:endParaRPr lang="fr-CH" sz="8000" dirty="0">
              <a:solidFill>
                <a:srgbClr val="7030A0"/>
              </a:solidFill>
            </a:endParaRPr>
          </a:p>
          <a:p>
            <a:r>
              <a:rPr lang="fr-CH" sz="7200" b="1" dirty="0"/>
              <a:t> </a:t>
            </a:r>
            <a:r>
              <a:rPr lang="fr-CH" sz="7200" b="1" dirty="0" smtClean="0"/>
              <a:t>Tuyaux pour acquérir davantage de compétences </a:t>
            </a:r>
            <a:r>
              <a:rPr lang="fr-CH" sz="7200" b="1" dirty="0"/>
              <a:t>personnelles :</a:t>
            </a:r>
          </a:p>
          <a:p>
            <a:r>
              <a:rPr lang="fr-CH" sz="8000" dirty="0">
                <a:solidFill>
                  <a:srgbClr val="7030A0"/>
                </a:solidFill>
              </a:rPr>
              <a:t> </a:t>
            </a:r>
            <a:r>
              <a:rPr lang="fr-CH" sz="7200" b="1" dirty="0" smtClean="0"/>
              <a:t>Entraînements chez </a:t>
            </a:r>
            <a:r>
              <a:rPr lang="fr-CH" sz="7200" b="1" dirty="0"/>
              <a:t>yourpower.ch</a:t>
            </a:r>
            <a:endParaRPr lang="fr-CH" sz="7200" dirty="0"/>
          </a:p>
          <a:p>
            <a:r>
              <a:rPr lang="fr-CH" b="1" dirty="0"/>
              <a:t>(</a:t>
            </a:r>
            <a:r>
              <a:rPr lang="fr-CH" b="1" dirty="0" err="1"/>
              <a:t>Arbeitsplatztrainings</a:t>
            </a:r>
            <a:r>
              <a:rPr lang="fr-CH" b="1" dirty="0"/>
              <a:t>, </a:t>
            </a:r>
            <a:r>
              <a:rPr lang="fr-CH" b="1" dirty="0" err="1"/>
              <a:t>Selbstbehauptungstrainings</a:t>
            </a:r>
            <a:r>
              <a:rPr lang="fr-CH" b="1" dirty="0"/>
              <a:t>)</a:t>
            </a:r>
            <a:endParaRPr lang="fr-CH" dirty="0"/>
          </a:p>
          <a:p>
            <a:r>
              <a:rPr lang="fr-CH" dirty="0"/>
              <a:t> </a:t>
            </a:r>
          </a:p>
          <a:p>
            <a:r>
              <a:rPr lang="fr-CH" dirty="0"/>
              <a:t> </a:t>
            </a:r>
          </a:p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44A5-6E42-45A9-9629-6E80AB738808}" type="slidenum">
              <a:rPr lang="de-CH" smtClean="0"/>
              <a:pPr/>
              <a:t>42</a:t>
            </a:fld>
            <a:endParaRPr lang="de-CH"/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722313" y="534148"/>
            <a:ext cx="7772400" cy="6491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000" dirty="0" smtClean="0"/>
              <a:t>Annexe</a:t>
            </a:r>
            <a:r>
              <a:rPr lang="en-US" sz="2000" dirty="0" smtClean="0"/>
              <a:t> </a:t>
            </a:r>
            <a:r>
              <a:rPr lang="en-US" sz="2000" dirty="0"/>
              <a:t>1 B: </a:t>
            </a:r>
            <a:br>
              <a:rPr lang="en-US" sz="2000" dirty="0"/>
            </a:br>
            <a:r>
              <a:rPr lang="fr-CH" sz="2000" dirty="0"/>
              <a:t>Ma gestion personnelle de la menace </a:t>
            </a:r>
            <a:r>
              <a:rPr lang="fr-CH" sz="2000" dirty="0" smtClean="0"/>
              <a:t/>
            </a:r>
            <a:br>
              <a:rPr lang="fr-CH" sz="2000" dirty="0" smtClean="0"/>
            </a:br>
            <a:r>
              <a:rPr lang="fr-CH" sz="2000" dirty="0" smtClean="0"/>
              <a:t>dans </a:t>
            </a:r>
            <a:r>
              <a:rPr lang="fr-CH" sz="2000" dirty="0"/>
              <a:t>les </a:t>
            </a:r>
            <a:r>
              <a:rPr lang="fr-CH" sz="2000" dirty="0" smtClean="0"/>
              <a:t>rencontres </a:t>
            </a:r>
            <a:r>
              <a:rPr lang="fr-CH" sz="2000" dirty="0"/>
              <a:t>en face a Face</a:t>
            </a:r>
            <a:endParaRPr lang="de-CH" sz="2000" dirty="0"/>
          </a:p>
        </p:txBody>
      </p:sp>
    </p:spTree>
    <p:extLst>
      <p:ext uri="{BB962C8B-B14F-4D97-AF65-F5344CB8AC3E}">
        <p14:creationId xmlns:p14="http://schemas.microsoft.com/office/powerpoint/2010/main" val="508643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Auteur-e-s de violence au travail</a:t>
            </a:r>
            <a:endParaRPr lang="fr-CH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Client-e-s:</a:t>
            </a:r>
          </a:p>
          <a:p>
            <a:pPr marL="0" indent="0">
              <a:buNone/>
            </a:pPr>
            <a:r>
              <a:rPr lang="fr-FR" dirty="0"/>
              <a:t>	p. ex</a:t>
            </a:r>
            <a:r>
              <a:rPr lang="fr-FR" dirty="0" smtClean="0"/>
              <a:t>. </a:t>
            </a:r>
            <a:r>
              <a:rPr lang="fr-FR" dirty="0"/>
              <a:t>les employé-e-s de </a:t>
            </a:r>
            <a:r>
              <a:rPr lang="fr-FR" dirty="0" smtClean="0"/>
              <a:t>l’État </a:t>
            </a:r>
            <a:r>
              <a:rPr lang="fr-FR" dirty="0"/>
              <a:t>sont victimes 	de </a:t>
            </a:r>
            <a:r>
              <a:rPr lang="fr-FR" dirty="0" smtClean="0"/>
              <a:t>« client-e-s » </a:t>
            </a:r>
            <a:r>
              <a:rPr lang="fr-FR" dirty="0"/>
              <a:t>dans </a:t>
            </a:r>
            <a:r>
              <a:rPr lang="fr-FR" dirty="0" smtClean="0"/>
              <a:t>71 % </a:t>
            </a:r>
            <a:r>
              <a:rPr lang="fr-FR" dirty="0"/>
              <a:t>des cas </a:t>
            </a:r>
          </a:p>
          <a:p>
            <a:r>
              <a:rPr lang="fr-FR" dirty="0"/>
              <a:t>Violence </a:t>
            </a:r>
            <a:r>
              <a:rPr lang="fr-FR" dirty="0" smtClean="0"/>
              <a:t>au sein du personnel : </a:t>
            </a:r>
            <a:r>
              <a:rPr lang="fr-FR" dirty="0"/>
              <a:t>plus rare </a:t>
            </a:r>
            <a:br>
              <a:rPr lang="fr-FR" dirty="0"/>
            </a:br>
            <a:r>
              <a:rPr lang="fr-FR" dirty="0"/>
              <a:t>(entre collègues </a:t>
            </a:r>
            <a:r>
              <a:rPr lang="fr-FR" dirty="0" smtClean="0"/>
              <a:t>dans env</a:t>
            </a:r>
            <a:r>
              <a:rPr lang="fr-FR" dirty="0"/>
              <a:t>. 10 % des </a:t>
            </a:r>
            <a:r>
              <a:rPr lang="fr-FR" dirty="0" smtClean="0"/>
              <a:t>cas)</a:t>
            </a:r>
            <a:endParaRPr lang="fr-FR" dirty="0"/>
          </a:p>
          <a:p>
            <a:r>
              <a:rPr lang="fr-FR" dirty="0"/>
              <a:t>Relation avec </a:t>
            </a:r>
            <a:r>
              <a:rPr lang="fr-FR" dirty="0" smtClean="0"/>
              <a:t>l’auteur :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	dans 60 % des </a:t>
            </a:r>
            <a:r>
              <a:rPr lang="fr-FR" dirty="0" smtClean="0"/>
              <a:t>cas, </a:t>
            </a:r>
            <a:r>
              <a:rPr lang="fr-FR" dirty="0"/>
              <a:t>relation préalable entre 	</a:t>
            </a:r>
            <a:r>
              <a:rPr lang="fr-FR" dirty="0" err="1" smtClean="0"/>
              <a:t>auteur-e</a:t>
            </a:r>
            <a:r>
              <a:rPr lang="fr-FR" dirty="0" smtClean="0"/>
              <a:t> et victime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36866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Fußzeilenplatzhalter 4"/>
          <p:cNvSpPr txBox="1">
            <a:spLocks noGrp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endParaRPr kumimoji="0" lang="de-DE" altLang="x-none" sz="900">
              <a:solidFill>
                <a:srgbClr val="3807A5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557338"/>
            <a:ext cx="7772400" cy="114300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de-CH" sz="2700" b="1" dirty="0">
                <a:solidFill>
                  <a:schemeClr val="bg1"/>
                </a:solidFill>
              </a:rPr>
              <a:t>2. </a:t>
            </a:r>
            <a:r>
              <a:rPr lang="fr-FR" sz="2700" b="1" dirty="0">
                <a:solidFill>
                  <a:schemeClr val="bg1"/>
                </a:solidFill>
              </a:rPr>
              <a:t>La dynamique des actes agressifs </a:t>
            </a:r>
            <a:r>
              <a:rPr lang="fr-FR" sz="2700" b="1" dirty="0" smtClean="0">
                <a:solidFill>
                  <a:schemeClr val="bg1"/>
                </a:solidFill>
              </a:rPr>
              <a:t>à partir de </a:t>
            </a:r>
            <a:r>
              <a:rPr lang="fr-FR" sz="2700" b="1" dirty="0">
                <a:solidFill>
                  <a:schemeClr val="bg1"/>
                </a:solidFill>
              </a:rPr>
              <a:t>l’exemple d’attaques dans la médecine d’urgence</a:t>
            </a:r>
            <a:r>
              <a:rPr lang="fr-FR" sz="2800" dirty="0"/>
              <a:t/>
            </a:r>
            <a:br>
              <a:rPr lang="fr-FR" sz="2800" dirty="0"/>
            </a:br>
            <a:r>
              <a:rPr lang="de-CH" sz="2700" b="1" dirty="0">
                <a:solidFill>
                  <a:schemeClr val="bg1"/>
                </a:solidFill>
              </a:rPr>
              <a:t/>
            </a:r>
            <a:br>
              <a:rPr lang="de-CH" sz="2700" b="1" dirty="0">
                <a:solidFill>
                  <a:schemeClr val="bg1"/>
                </a:solidFill>
              </a:rPr>
            </a:br>
            <a:endParaRPr lang="en-US" sz="27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226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Fußzeilenplatzhalter 4"/>
          <p:cNvSpPr txBox="1">
            <a:spLocks noGrp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endParaRPr kumimoji="0" lang="de-DE" altLang="x-none" sz="900">
              <a:solidFill>
                <a:srgbClr val="3807A5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228600"/>
            <a:ext cx="77724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fr-CH" sz="2400" b="1" dirty="0" smtClean="0">
                <a:solidFill>
                  <a:srgbClr val="0066CC"/>
                </a:solidFill>
                <a:latin typeface="Arial" pitchFamily="34" charset="0"/>
              </a:rPr>
              <a:t>Qu’est-ce que la violence au travail ?</a:t>
            </a:r>
            <a:endParaRPr lang="fr-CH" sz="32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126980" name="Textfeld 9"/>
          <p:cNvSpPr txBox="1">
            <a:spLocks noChangeArrowheads="1"/>
          </p:cNvSpPr>
          <p:nvPr/>
        </p:nvSpPr>
        <p:spPr bwMode="auto">
          <a:xfrm>
            <a:off x="792162" y="1766590"/>
            <a:ext cx="7559675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x-none" sz="20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x-none" sz="20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fr-FR" altLang="x-none" sz="1600" dirty="0">
                <a:latin typeface="Arial" charset="0"/>
                <a:ea typeface="Arial" charset="0"/>
                <a:cs typeface="Arial" charset="0"/>
              </a:rPr>
              <a:t>OIT (Organisation Internationale du travail</a:t>
            </a:r>
            <a:r>
              <a:rPr kumimoji="0" lang="fr-FR" altLang="x-none" sz="1600" dirty="0" smtClean="0">
                <a:latin typeface="Arial" charset="0"/>
                <a:ea typeface="Arial" charset="0"/>
                <a:cs typeface="Arial" charset="0"/>
              </a:rPr>
              <a:t>) :</a:t>
            </a:r>
            <a:endParaRPr kumimoji="0" lang="fr-FR" altLang="x-none" sz="16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x-none" sz="24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fr-FR" altLang="x-none" sz="2400" dirty="0">
                <a:latin typeface="Arial" charset="0"/>
                <a:ea typeface="Arial" charset="0"/>
                <a:cs typeface="Arial" charset="0"/>
              </a:rPr>
              <a:t>La violence au travail désigne </a:t>
            </a:r>
            <a:r>
              <a:rPr kumimoji="0" lang="fr-FR" altLang="x-none" sz="2400" dirty="0" smtClean="0">
                <a:latin typeface="Arial" charset="0"/>
                <a:ea typeface="Arial" charset="0"/>
                <a:cs typeface="Arial" charset="0"/>
              </a:rPr>
              <a:t>« t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oute 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action, tout incident ou tout comportement qui s’écarte d’une attitude </a:t>
            </a:r>
            <a:r>
              <a:rPr lang="fr-CH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raisonnable, par lesquels une personne est attaquée, menacée, lésée ou blessée, dans le cadre ou d</a:t>
            </a:r>
            <a:r>
              <a:rPr lang="de-CH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 </a:t>
            </a:r>
            <a:r>
              <a:rPr lang="fr-CH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fait</a:t>
            </a:r>
            <a:r>
              <a:rPr lang="de-CH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direct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de son travail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 »</a:t>
            </a:r>
            <a:endParaRPr lang="de-CH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x-none" sz="24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x-none" sz="16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fr-FR" altLang="x-none" sz="1600" dirty="0">
                <a:latin typeface="Arial" charset="0"/>
                <a:ea typeface="Arial" charset="0"/>
                <a:cs typeface="Arial" charset="0"/>
              </a:rPr>
              <a:t>Un phénomène </a:t>
            </a:r>
            <a:r>
              <a:rPr kumimoji="0" lang="fr-FR" altLang="x-none" sz="1600" dirty="0" smtClean="0">
                <a:latin typeface="Arial" charset="0"/>
                <a:ea typeface="Arial" charset="0"/>
                <a:cs typeface="Arial" charset="0"/>
              </a:rPr>
              <a:t>largement répandu </a:t>
            </a:r>
            <a:endParaRPr kumimoji="0" lang="fr-FR" altLang="x-none" sz="16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fr-FR" altLang="x-none" sz="1600" dirty="0">
                <a:latin typeface="Arial" charset="0"/>
                <a:ea typeface="Arial" charset="0"/>
                <a:cs typeface="Arial" charset="0"/>
              </a:rPr>
              <a:t>Concerne le lieu de travail et tous les groupes professionnels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x-none" sz="1600" i="1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x-none" sz="20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1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nummernplatzhalt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fld id="{E45A7D41-D70F-E142-A7AC-09A69FD22463}" type="slidenum">
              <a:rPr lang="fr-FR" altLang="x-none" sz="1400">
                <a:solidFill>
                  <a:schemeClr val="bg2"/>
                </a:solidFill>
                <a:latin typeface="Arial" charset="0"/>
              </a:rPr>
              <a:pPr/>
              <a:t>8</a:t>
            </a:fld>
            <a:endParaRPr lang="fr-FR" altLang="x-none" sz="14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2329" y="291792"/>
            <a:ext cx="7772400" cy="30607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eaLnBrk="1" hangingPunct="1">
              <a:buFont typeface="Wingdings" charset="2"/>
              <a:buNone/>
            </a:pPr>
            <a:endParaRPr lang="fr-CH" altLang="x-none" sz="2400" b="1" dirty="0">
              <a:latin typeface="Arial" charset="0"/>
            </a:endParaRPr>
          </a:p>
          <a:p>
            <a:pPr marL="0" indent="0" algn="ctr" eaLnBrk="1" hangingPunct="1">
              <a:buFont typeface="Wingdings" charset="2"/>
              <a:buNone/>
            </a:pPr>
            <a:r>
              <a:rPr lang="fr-CH" altLang="x-none" sz="2400" b="1" dirty="0">
                <a:latin typeface="Arial" charset="0"/>
              </a:rPr>
              <a:t>Nombre croissant </a:t>
            </a:r>
            <a:r>
              <a:rPr lang="fr-CH" altLang="x-none" sz="2400" b="1" dirty="0" smtClean="0">
                <a:latin typeface="Arial" charset="0"/>
              </a:rPr>
              <a:t>d’attaques </a:t>
            </a:r>
            <a:br>
              <a:rPr lang="fr-CH" altLang="x-none" sz="2400" b="1" dirty="0" smtClean="0">
                <a:latin typeface="Arial" charset="0"/>
              </a:rPr>
            </a:br>
            <a:r>
              <a:rPr lang="fr-CH" altLang="x-none" sz="2400" b="1" dirty="0" smtClean="0">
                <a:latin typeface="Arial" charset="0"/>
              </a:rPr>
              <a:t>contre </a:t>
            </a:r>
            <a:r>
              <a:rPr lang="fr-CH" altLang="x-none" sz="2400" b="1" dirty="0">
                <a:latin typeface="Arial" charset="0"/>
              </a:rPr>
              <a:t>la police et les forces de sauvetage</a:t>
            </a:r>
            <a:endParaRPr lang="fr-CH" altLang="x-none" sz="1800" dirty="0">
              <a:latin typeface="Arial" charset="0"/>
            </a:endParaRPr>
          </a:p>
        </p:txBody>
      </p:sp>
      <p:pic>
        <p:nvPicPr>
          <p:cNvPr id="9" name="Bild 8" descr="ewalt gegen Polizei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078" y="2182078"/>
            <a:ext cx="5382221" cy="39139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5192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Fußzeilenplatzhalter 4"/>
          <p:cNvSpPr txBox="1">
            <a:spLocks noGrp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endParaRPr kumimoji="0" lang="de-DE" altLang="x-none" sz="900">
              <a:solidFill>
                <a:srgbClr val="3807A5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228600"/>
            <a:ext cx="77724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fr-CH" sz="2400" b="1" dirty="0" smtClean="0"/>
              <a:t>Agression</a:t>
            </a:r>
            <a:r>
              <a:rPr lang="de-DE" sz="2400" b="1" dirty="0" smtClean="0"/>
              <a:t> </a:t>
            </a:r>
            <a:r>
              <a:rPr lang="de-DE" sz="2400" b="1" dirty="0"/>
              <a:t>et </a:t>
            </a:r>
            <a:r>
              <a:rPr lang="fr-CH" sz="2400" b="1" dirty="0" smtClean="0"/>
              <a:t>menace subjective dans la médecine d’urgence</a:t>
            </a:r>
            <a:r>
              <a:rPr lang="de-DE" sz="2400" dirty="0" smtClean="0"/>
              <a:t> </a:t>
            </a:r>
            <a:r>
              <a:rPr lang="de-DE" sz="2400" dirty="0"/>
              <a:t/>
            </a:r>
            <a:br>
              <a:rPr lang="de-DE" sz="2400" dirty="0"/>
            </a:br>
            <a:endParaRPr 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381000" y="1151037"/>
            <a:ext cx="862965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>
              <a:latin typeface="Arial" charset="0"/>
            </a:endParaRPr>
          </a:p>
          <a:p>
            <a:r>
              <a:rPr lang="fr-FR" dirty="0">
                <a:latin typeface="Arial" charset="0"/>
              </a:rPr>
              <a:t>Agression dans la médecine </a:t>
            </a:r>
            <a:r>
              <a:rPr lang="fr-FR" dirty="0" smtClean="0">
                <a:latin typeface="Arial" charset="0"/>
              </a:rPr>
              <a:t>d’urgence </a:t>
            </a:r>
            <a:r>
              <a:rPr lang="fr-FR" dirty="0">
                <a:latin typeface="Arial" charset="0"/>
              </a:rPr>
              <a:t>au cours des 12 derniers </a:t>
            </a:r>
            <a:r>
              <a:rPr lang="fr-FR" dirty="0" smtClean="0">
                <a:latin typeface="Arial" charset="0"/>
              </a:rPr>
              <a:t>mois :</a:t>
            </a:r>
            <a:endParaRPr lang="fr-FR" dirty="0">
              <a:latin typeface="Arial" charset="0"/>
            </a:endParaRPr>
          </a:p>
          <a:p>
            <a:endParaRPr lang="fr-FR" dirty="0">
              <a:latin typeface="Arial" charset="0"/>
            </a:endParaRPr>
          </a:p>
          <a:p>
            <a:r>
              <a:rPr lang="fr-FR" dirty="0">
                <a:solidFill>
                  <a:srgbClr val="FF0000"/>
                </a:solidFill>
                <a:latin typeface="Arial" charset="0"/>
              </a:rPr>
              <a:t>Expérience de la </a:t>
            </a:r>
            <a:r>
              <a:rPr lang="fr-FR" dirty="0" smtClean="0">
                <a:solidFill>
                  <a:srgbClr val="FF0000"/>
                </a:solidFill>
                <a:latin typeface="Arial" charset="0"/>
              </a:rPr>
              <a:t>violence </a:t>
            </a:r>
            <a:r>
              <a:rPr lang="fr-FR" dirty="0" smtClean="0">
                <a:latin typeface="Arial" charset="0"/>
              </a:rPr>
              <a:t>:             </a:t>
            </a:r>
            <a:r>
              <a:rPr lang="fr-FR" dirty="0">
                <a:solidFill>
                  <a:srgbClr val="FF0000"/>
                </a:solidFill>
                <a:latin typeface="Arial" charset="0"/>
              </a:rPr>
              <a:t>25 %</a:t>
            </a:r>
          </a:p>
          <a:p>
            <a:r>
              <a:rPr lang="fr-FR" dirty="0">
                <a:latin typeface="Arial" charset="0"/>
              </a:rPr>
              <a:t>Menaces </a:t>
            </a:r>
            <a:r>
              <a:rPr lang="fr-FR" dirty="0">
                <a:solidFill>
                  <a:srgbClr val="FF0000"/>
                </a:solidFill>
                <a:latin typeface="Arial" charset="0"/>
              </a:rPr>
              <a:t>verbales </a:t>
            </a:r>
            <a:r>
              <a:rPr lang="fr-FR" dirty="0">
                <a:latin typeface="Arial" charset="0"/>
              </a:rPr>
              <a:t>ou </a:t>
            </a:r>
            <a:r>
              <a:rPr lang="fr-FR" dirty="0" smtClean="0">
                <a:latin typeface="Arial" charset="0"/>
              </a:rPr>
              <a:t>insultes :       </a:t>
            </a:r>
            <a:r>
              <a:rPr lang="fr-FR" dirty="0">
                <a:solidFill>
                  <a:srgbClr val="FF0000"/>
                </a:solidFill>
                <a:latin typeface="Arial" charset="0"/>
              </a:rPr>
              <a:t>58,2 % </a:t>
            </a:r>
          </a:p>
          <a:p>
            <a:endParaRPr lang="fr-FR" dirty="0">
              <a:latin typeface="Arial" charset="0"/>
            </a:endParaRPr>
          </a:p>
          <a:p>
            <a:r>
              <a:rPr lang="fr-FR" dirty="0">
                <a:latin typeface="Arial" charset="0"/>
              </a:rPr>
              <a:t>Sentiment de sécurité </a:t>
            </a:r>
            <a:r>
              <a:rPr lang="fr-FR" dirty="0" smtClean="0">
                <a:latin typeface="Arial" charset="0"/>
              </a:rPr>
              <a:t>lors des interventions d’urgence :</a:t>
            </a:r>
            <a:endParaRPr lang="fr-FR" dirty="0">
              <a:latin typeface="Arial" charset="0"/>
            </a:endParaRPr>
          </a:p>
          <a:p>
            <a:r>
              <a:rPr lang="fr-FR" dirty="0">
                <a:latin typeface="Arial" charset="0"/>
              </a:rPr>
              <a:t>Sécurité </a:t>
            </a:r>
            <a:r>
              <a:rPr lang="fr-FR" dirty="0" smtClean="0">
                <a:solidFill>
                  <a:srgbClr val="FF0000"/>
                </a:solidFill>
                <a:latin typeface="Arial" charset="0"/>
              </a:rPr>
              <a:t>professionnelle </a:t>
            </a:r>
            <a:r>
              <a:rPr lang="fr-FR" dirty="0" smtClean="0">
                <a:latin typeface="Arial" charset="0"/>
              </a:rPr>
              <a:t>: </a:t>
            </a:r>
            <a:r>
              <a:rPr lang="fr-FR" dirty="0">
                <a:latin typeface="Arial" charset="0"/>
              </a:rPr>
              <a:t>80 % </a:t>
            </a:r>
            <a:r>
              <a:rPr lang="fr-FR" dirty="0" smtClean="0">
                <a:latin typeface="Arial" charset="0"/>
              </a:rPr>
              <a:t>« complètement » </a:t>
            </a:r>
            <a:r>
              <a:rPr lang="fr-FR" dirty="0">
                <a:latin typeface="Arial" charset="0"/>
              </a:rPr>
              <a:t>ou </a:t>
            </a:r>
            <a:r>
              <a:rPr lang="fr-FR" dirty="0" smtClean="0">
                <a:latin typeface="Arial" charset="0"/>
              </a:rPr>
              <a:t>« majoritairement » </a:t>
            </a:r>
            <a:r>
              <a:rPr lang="fr-FR" dirty="0">
                <a:latin typeface="Arial" charset="0"/>
              </a:rPr>
              <a:t>en sécurité</a:t>
            </a:r>
          </a:p>
          <a:p>
            <a:r>
              <a:rPr lang="fr-FR" dirty="0">
                <a:latin typeface="Arial" charset="0"/>
              </a:rPr>
              <a:t>Sécurité </a:t>
            </a:r>
            <a:r>
              <a:rPr lang="fr-FR" dirty="0" smtClean="0">
                <a:solidFill>
                  <a:srgbClr val="FF0000"/>
                </a:solidFill>
                <a:latin typeface="Arial" charset="0"/>
              </a:rPr>
              <a:t>personnelle </a:t>
            </a:r>
            <a:r>
              <a:rPr lang="fr-FR" dirty="0" smtClean="0">
                <a:latin typeface="Arial" charset="0"/>
              </a:rPr>
              <a:t>: </a:t>
            </a:r>
            <a:r>
              <a:rPr lang="fr-FR" dirty="0">
                <a:latin typeface="Arial" charset="0"/>
              </a:rPr>
              <a:t>un répondant sur trois </a:t>
            </a:r>
            <a:r>
              <a:rPr lang="fr-FR" dirty="0" smtClean="0">
                <a:latin typeface="Arial" charset="0"/>
              </a:rPr>
              <a:t>seulement « partiellement » </a:t>
            </a:r>
            <a:r>
              <a:rPr lang="fr-FR" dirty="0">
                <a:latin typeface="Arial" charset="0"/>
              </a:rPr>
              <a:t>en </a:t>
            </a:r>
            <a:r>
              <a:rPr lang="fr-FR" dirty="0" smtClean="0">
                <a:latin typeface="Arial" charset="0"/>
              </a:rPr>
              <a:t>sécurité, une </a:t>
            </a:r>
            <a:r>
              <a:rPr lang="fr-FR" dirty="0">
                <a:latin typeface="Arial" charset="0"/>
              </a:rPr>
              <a:t>personne sur huit </a:t>
            </a:r>
            <a:r>
              <a:rPr lang="fr-FR" dirty="0" smtClean="0">
                <a:latin typeface="Arial" charset="0"/>
              </a:rPr>
              <a:t>(</a:t>
            </a:r>
            <a:r>
              <a:rPr lang="fr-FR" dirty="0">
                <a:latin typeface="Arial" charset="0"/>
              </a:rPr>
              <a:t>12,5 %) </a:t>
            </a:r>
            <a:r>
              <a:rPr lang="fr-FR" dirty="0" smtClean="0">
                <a:latin typeface="Arial" charset="0"/>
              </a:rPr>
              <a:t>« plutôt pas » </a:t>
            </a:r>
            <a:r>
              <a:rPr lang="fr-FR" dirty="0">
                <a:latin typeface="Arial" charset="0"/>
              </a:rPr>
              <a:t>à </a:t>
            </a:r>
            <a:r>
              <a:rPr lang="fr-FR" dirty="0" smtClean="0">
                <a:latin typeface="Arial" charset="0"/>
              </a:rPr>
              <a:t>« pas </a:t>
            </a:r>
            <a:r>
              <a:rPr lang="fr-FR" dirty="0">
                <a:latin typeface="Arial" charset="0"/>
              </a:rPr>
              <a:t>du </a:t>
            </a:r>
            <a:r>
              <a:rPr lang="fr-FR" dirty="0" smtClean="0">
                <a:latin typeface="Arial" charset="0"/>
              </a:rPr>
              <a:t>tout » </a:t>
            </a:r>
            <a:r>
              <a:rPr lang="fr-FR" dirty="0">
                <a:latin typeface="Arial" charset="0"/>
              </a:rPr>
              <a:t>en </a:t>
            </a:r>
            <a:r>
              <a:rPr lang="fr-FR" dirty="0" smtClean="0">
                <a:latin typeface="Arial" charset="0"/>
              </a:rPr>
              <a:t>sécurité</a:t>
            </a:r>
            <a:endParaRPr lang="fr-FR" dirty="0">
              <a:latin typeface="Arial" charset="0"/>
            </a:endParaRPr>
          </a:p>
          <a:p>
            <a:endParaRPr lang="fr-FR" dirty="0">
              <a:latin typeface="Arial" charset="0"/>
            </a:endParaRPr>
          </a:p>
          <a:p>
            <a:r>
              <a:rPr lang="fr-FR" dirty="0">
                <a:latin typeface="Arial" charset="0"/>
              </a:rPr>
              <a:t>Les hommes se sentent plus en sécurité que les femmes, tant sur le plan professionnel que </a:t>
            </a:r>
            <a:r>
              <a:rPr lang="fr-FR" dirty="0" smtClean="0">
                <a:latin typeface="Arial" charset="0"/>
              </a:rPr>
              <a:t>personnel.</a:t>
            </a:r>
            <a:endParaRPr lang="fr-FR" dirty="0">
              <a:latin typeface="Arial" charset="0"/>
            </a:endParaRPr>
          </a:p>
          <a:p>
            <a:r>
              <a:rPr lang="fr-FR" dirty="0">
                <a:latin typeface="Arial" charset="0"/>
              </a:rPr>
              <a:t> </a:t>
            </a:r>
          </a:p>
          <a:p>
            <a:r>
              <a:rPr lang="fr-FR" dirty="0" smtClean="0">
                <a:latin typeface="Arial" charset="0"/>
              </a:rPr>
              <a:t>Source :</a:t>
            </a:r>
            <a:endParaRPr lang="fr-FR" dirty="0">
              <a:latin typeface="Arial" charset="0"/>
            </a:endParaRPr>
          </a:p>
          <a:p>
            <a:r>
              <a:rPr lang="fr-FR" dirty="0"/>
              <a:t>S. Petersen · B. </a:t>
            </a:r>
            <a:r>
              <a:rPr lang="fr-FR" dirty="0" err="1"/>
              <a:t>Scheller</a:t>
            </a:r>
            <a:r>
              <a:rPr lang="fr-FR" dirty="0"/>
              <a:t> · S. </a:t>
            </a:r>
            <a:r>
              <a:rPr lang="fr-FR" dirty="0" err="1"/>
              <a:t>Wutzler</a:t>
            </a:r>
            <a:r>
              <a:rPr lang="fr-FR" dirty="0"/>
              <a:t> · K. </a:t>
            </a:r>
            <a:r>
              <a:rPr lang="fr-FR" dirty="0" err="1"/>
              <a:t>Zacharowski</a:t>
            </a:r>
            <a:r>
              <a:rPr lang="fr-FR" dirty="0"/>
              <a:t> · S. </a:t>
            </a:r>
            <a:r>
              <a:rPr lang="fr-FR" dirty="0" err="1"/>
              <a:t>Wicker</a:t>
            </a:r>
            <a:r>
              <a:rPr lang="fr-FR" dirty="0"/>
              <a:t>:</a:t>
            </a:r>
          </a:p>
          <a:p>
            <a:r>
              <a:rPr lang="fr-FR" b="1" dirty="0" err="1"/>
              <a:t>Aggression</a:t>
            </a:r>
            <a:r>
              <a:rPr lang="fr-FR" b="1" dirty="0"/>
              <a:t> </a:t>
            </a:r>
            <a:r>
              <a:rPr lang="fr-FR" b="1" dirty="0" err="1"/>
              <a:t>und</a:t>
            </a:r>
            <a:r>
              <a:rPr lang="fr-FR" b="1" dirty="0"/>
              <a:t> </a:t>
            </a:r>
            <a:r>
              <a:rPr lang="fr-FR" b="1" dirty="0" err="1"/>
              <a:t>subjektive</a:t>
            </a:r>
            <a:r>
              <a:rPr lang="fr-FR" b="1" dirty="0"/>
              <a:t> </a:t>
            </a:r>
            <a:r>
              <a:rPr lang="fr-FR" b="1" dirty="0" err="1"/>
              <a:t>Gefährdung</a:t>
            </a:r>
            <a:r>
              <a:rPr lang="fr-FR" b="1" dirty="0"/>
              <a:t> in der </a:t>
            </a:r>
            <a:r>
              <a:rPr lang="fr-FR" b="1" dirty="0" err="1"/>
              <a:t>Notfallmedizin</a:t>
            </a:r>
            <a:r>
              <a:rPr lang="fr-FR" dirty="0"/>
              <a:t>. </a:t>
            </a:r>
          </a:p>
          <a:p>
            <a:r>
              <a:rPr lang="fr-FR" dirty="0" err="1"/>
              <a:t>Eine</a:t>
            </a:r>
            <a:r>
              <a:rPr lang="fr-FR" dirty="0"/>
              <a:t> </a:t>
            </a:r>
            <a:r>
              <a:rPr lang="fr-FR" dirty="0" err="1"/>
              <a:t>Umfrage</a:t>
            </a:r>
            <a:r>
              <a:rPr lang="fr-FR" dirty="0"/>
              <a:t> (n = 903); in: </a:t>
            </a:r>
            <a:r>
              <a:rPr lang="fr-FR" dirty="0" err="1"/>
              <a:t>Anaesthesist</a:t>
            </a:r>
            <a:r>
              <a:rPr lang="fr-FR" dirty="0"/>
              <a:t>, © Springer-</a:t>
            </a:r>
            <a:r>
              <a:rPr lang="fr-FR" dirty="0" err="1"/>
              <a:t>Verlag</a:t>
            </a:r>
            <a:r>
              <a:rPr lang="fr-FR" dirty="0"/>
              <a:t> Berlin Heidelberg 2016</a:t>
            </a:r>
          </a:p>
          <a:p>
            <a:endParaRPr lang="fr-FR" dirty="0">
              <a:latin typeface="Arial" charset="0"/>
            </a:endParaRPr>
          </a:p>
          <a:p>
            <a:endParaRPr lang="fr-FR" dirty="0">
              <a:latin typeface="Arial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0932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nKQhVVPgEukot4DO3SPd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UQ60IzOe0OsEVyOIfwRtw"/>
</p:tagLst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2318</Words>
  <Application>Microsoft Office PowerPoint</Application>
  <PresentationFormat>Affichage à l'écran (4:3)</PresentationFormat>
  <Paragraphs>352</Paragraphs>
  <Slides>42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42</vt:i4>
      </vt:variant>
    </vt:vector>
  </HeadingPairs>
  <TitlesOfParts>
    <vt:vector size="52" baseType="lpstr">
      <vt:lpstr>Arial</vt:lpstr>
      <vt:lpstr>Arial Black</vt:lpstr>
      <vt:lpstr>Calibri</vt:lpstr>
      <vt:lpstr>Cambria</vt:lpstr>
      <vt:lpstr>Helvetica</vt:lpstr>
      <vt:lpstr>Monotype Sorts</vt:lpstr>
      <vt:lpstr>Symbol</vt:lpstr>
      <vt:lpstr>Times New Roman</vt:lpstr>
      <vt:lpstr>Wingdings</vt:lpstr>
      <vt:lpstr>Office-Design</vt:lpstr>
      <vt:lpstr> Présentation du Dr. Karl Weilbach, 9042 Speicher, 076 5880056 </vt:lpstr>
      <vt:lpstr>Sommaire</vt:lpstr>
      <vt:lpstr>Présentation PowerPoint</vt:lpstr>
      <vt:lpstr>Présentation PowerPoint</vt:lpstr>
      <vt:lpstr>Auteur-e-s de violence au travail</vt:lpstr>
      <vt:lpstr> 2. La dynamique des actes agressifs à partir de l’exemple d’attaques dans la médecine d’urgence  </vt:lpstr>
      <vt:lpstr> Qu’est-ce que la violence au travail ?</vt:lpstr>
      <vt:lpstr>Présentation PowerPoint</vt:lpstr>
      <vt:lpstr> Agression et menace subjective dans la médecine d’urgence  </vt:lpstr>
      <vt:lpstr>Présentation PowerPoint</vt:lpstr>
      <vt:lpstr> LA VIOLENCE SE PRÉPARE : Phases de l’agression</vt:lpstr>
      <vt:lpstr>Qui sont les auteur-e-s ?</vt:lpstr>
      <vt:lpstr>Auteur-e-s de situation</vt:lpstr>
      <vt:lpstr>Auteur-e-s de personnalité</vt:lpstr>
      <vt:lpstr>    Premiers signes apparaissant comme problématiques ... </vt:lpstr>
      <vt:lpstr>L’autorité n’est PLUS un facteur de protection ...</vt:lpstr>
      <vt:lpstr>Quatre types de violence au travail   </vt:lpstr>
      <vt:lpstr>3. Interactions réduisant les risques</vt:lpstr>
      <vt:lpstr> L’intuition comme baromètre personnel du danger</vt:lpstr>
      <vt:lpstr> Percevoir ce que veut le porteur du problème... </vt:lpstr>
      <vt:lpstr> Principe fondamental :  éviter de démasquer l’agresseur-e !!!</vt:lpstr>
      <vt:lpstr>GRIT  « Graduated and Reciprocated Initiatives in Tension Reduction » (Initiatives progressives et réciproques pour réduire les tensions)  </vt:lpstr>
      <vt:lpstr>GRIT</vt:lpstr>
      <vt:lpstr>GRIT</vt:lpstr>
      <vt:lpstr>GRIT</vt:lpstr>
      <vt:lpstr>GRIT</vt:lpstr>
      <vt:lpstr> (à propos de GRIT n° 5) SOUTENIR DES CLIENT-E-S DEPASSÉS  OBJECTIF : aider le client/la cliente à compenser ses faiblesses et lacunes avec des moyens concrets</vt:lpstr>
      <vt:lpstr>  4. Éléments issus de la pratique de votre interlocuteur  </vt:lpstr>
      <vt:lpstr> Garder à l’esprit les signaux d’alarme (1) </vt:lpstr>
      <vt:lpstr> Garder à l’esprit les signaux d’alarme (2) </vt:lpstr>
      <vt:lpstr>Présentation PowerPoint</vt:lpstr>
      <vt:lpstr>Présentation PowerPoint</vt:lpstr>
      <vt:lpstr>Présentation PowerPoint</vt:lpstr>
      <vt:lpstr>  5. Conclusion : renforcer l’individu </vt:lpstr>
      <vt:lpstr> Sept conseils pour une attitude favorable  à la réduction des risques</vt:lpstr>
      <vt:lpstr>Présentation PowerPoint</vt:lpstr>
      <vt:lpstr>Présentation PowerPoint</vt:lpstr>
      <vt:lpstr>Présentation PowerPoint</vt:lpstr>
      <vt:lpstr>Lectures reommandées</vt:lpstr>
      <vt:lpstr>Présentation PowerPoint</vt:lpstr>
      <vt:lpstr>Annexe 1 a:  Ma gestion personnelle de la menace dans  les rencontres en face À Face 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Risk-Assessment bei Häuslicher Gewalt</dc:title>
  <dc:creator>Astrid  Rossegger</dc:creator>
  <cp:lastModifiedBy> </cp:lastModifiedBy>
  <cp:revision>537</cp:revision>
  <cp:lastPrinted>2020-03-11T13:16:00Z</cp:lastPrinted>
  <dcterms:created xsi:type="dcterms:W3CDTF">2015-01-13T14:53:25Z</dcterms:created>
  <dcterms:modified xsi:type="dcterms:W3CDTF">2021-05-18T14:17:41Z</dcterms:modified>
</cp:coreProperties>
</file>