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46" r:id="rId2"/>
    <p:sldId id="439" r:id="rId3"/>
    <p:sldId id="440" r:id="rId4"/>
    <p:sldId id="438" r:id="rId5"/>
    <p:sldId id="453" r:id="rId6"/>
    <p:sldId id="454" r:id="rId7"/>
    <p:sldId id="451" r:id="rId8"/>
    <p:sldId id="452" r:id="rId9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41C4"/>
    <a:srgbClr val="00246B"/>
    <a:srgbClr val="FFE989"/>
    <a:srgbClr val="EBEBFF"/>
    <a:srgbClr val="FF99FF"/>
    <a:srgbClr val="CCFF99"/>
    <a:srgbClr val="FFCC00"/>
    <a:srgbClr val="FFFF00"/>
    <a:srgbClr val="B9D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192" autoAdjust="0"/>
    <p:restoredTop sz="94710" autoAdjust="0"/>
  </p:normalViewPr>
  <p:slideViewPr>
    <p:cSldViewPr>
      <p:cViewPr varScale="1">
        <p:scale>
          <a:sx n="105" d="100"/>
          <a:sy n="105" d="100"/>
        </p:scale>
        <p:origin x="69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3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420"/>
    </p:cViewPr>
  </p:sorterViewPr>
  <p:notesViewPr>
    <p:cSldViewPr>
      <p:cViewPr>
        <p:scale>
          <a:sx n="90" d="100"/>
          <a:sy n="90" d="100"/>
        </p:scale>
        <p:origin x="-2220" y="-7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030686" y="9355807"/>
            <a:ext cx="2946400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algn="ctr"/>
            <a:r>
              <a:rPr lang="de-CH" sz="1100" dirty="0">
                <a:latin typeface="+mn-lt"/>
              </a:rPr>
              <a:t>25.4.01</a:t>
            </a:r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45357" y="9355807"/>
            <a:ext cx="1512168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 sz="1100" dirty="0">
              <a:latin typeface="+mn-lt"/>
            </a:endParaRPr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83597" y="9355807"/>
            <a:ext cx="1296144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13AE9F-B89B-43F2-8EF4-D7D2A8B11908}" type="slidenum">
              <a:rPr lang="de-CH" sz="1100">
                <a:latin typeface="+mn-lt"/>
              </a:rPr>
              <a:pPr/>
              <a:t>‹N°›</a:t>
            </a:fld>
            <a:endParaRPr lang="de-CH" sz="1100" dirty="0">
              <a:latin typeface="+mn-lt"/>
            </a:endParaRPr>
          </a:p>
        </p:txBody>
      </p:sp>
      <p:pic>
        <p:nvPicPr>
          <p:cNvPr id="6" name="Grafik 5" descr="LogoAEHmitByl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251" y="361990"/>
            <a:ext cx="2952328" cy="496873"/>
          </a:xfrm>
          <a:prstGeom prst="rect">
            <a:avLst/>
          </a:prstGeom>
        </p:spPr>
      </p:pic>
      <p:sp>
        <p:nvSpPr>
          <p:cNvPr id="8" name="Kopfzeilenplatzhalter 7"/>
          <p:cNvSpPr>
            <a:spLocks noGrp="1"/>
          </p:cNvSpPr>
          <p:nvPr>
            <p:ph type="hdr" sz="quarter"/>
          </p:nvPr>
        </p:nvSpPr>
        <p:spPr>
          <a:xfrm>
            <a:off x="3470846" y="354807"/>
            <a:ext cx="2880320" cy="496888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>
              <a:defRPr sz="1200"/>
            </a:lvl1pPr>
          </a:lstStyle>
          <a:p>
            <a:pPr algn="r"/>
            <a:endParaRPr lang="de-CH" sz="1100" b="1" dirty="0">
              <a:latin typeface="+mn-lt"/>
            </a:endParaRPr>
          </a:p>
        </p:txBody>
      </p:sp>
      <p:cxnSp>
        <p:nvCxnSpPr>
          <p:cNvPr id="10" name="Gerade Verbindung 9"/>
          <p:cNvCxnSpPr/>
          <p:nvPr/>
        </p:nvCxnSpPr>
        <p:spPr>
          <a:xfrm>
            <a:off x="446509" y="9499823"/>
            <a:ext cx="5832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489373" y="930871"/>
            <a:ext cx="5832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1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CH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4" y="4714876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Klicken Sie, um die Formate des Vorlagentextes zu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E15FAF6-D781-4939-B469-327A3912D88F}" type="slidenum">
              <a:rPr lang="de-CH"/>
              <a:pPr/>
              <a:t>‹N°›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Gehabt, gesetzliche Grundlagen, </a:t>
            </a:r>
          </a:p>
          <a:p>
            <a:r>
              <a:rPr lang="de-CH" dirty="0" smtClean="0"/>
              <a:t>Grundlagen AS und GS</a:t>
            </a:r>
          </a:p>
          <a:p>
            <a:r>
              <a:rPr lang="de-CH" dirty="0" smtClean="0"/>
              <a:t>Psychologische Aspekte</a:t>
            </a:r>
          </a:p>
          <a:p>
            <a:r>
              <a:rPr lang="de-CH" dirty="0" smtClean="0"/>
              <a:t>Konfliktgespräche, Kommunikation</a:t>
            </a:r>
          </a:p>
          <a:p>
            <a:r>
              <a:rPr lang="de-CH" dirty="0" smtClean="0"/>
              <a:t>Hausaufgabe</a:t>
            </a:r>
            <a:r>
              <a:rPr lang="de-CH" baseline="0" dirty="0" smtClean="0"/>
              <a:t> wo stehen wir mit Hilfe der Suva Unterlagen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A1B71-A491-4B0C-A469-7AC1AF54104C}" type="slidenum">
              <a:rPr lang="de-CH" smtClean="0"/>
              <a:pPr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92303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1006BC-F3B8-400B-B87D-B710319FED40}" type="slidenum">
              <a:rPr lang="de-DE" smtClean="0">
                <a:latin typeface="Times New Roman" pitchFamily="18" charset="0"/>
              </a:rPr>
              <a:pPr/>
              <a:t>4</a:t>
            </a:fld>
            <a:endParaRPr lang="de-DE">
              <a:latin typeface="Times New Roman" pitchFamily="18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de-CH" smtClean="0"/>
              <a:t>Beinhaltet…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57399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5FAF6-D781-4939-B469-327A3912D88F}" type="slidenum">
              <a:rPr lang="de-CH" smtClean="0"/>
              <a:pPr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08374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C:\Dokumente und Einstellungen\martens.AEH-ZH\Eigene Dateien\Eigene Bilder\img_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68499"/>
            <a:ext cx="16795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7" descr="img_3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5294" y="1765325"/>
            <a:ext cx="1681162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feld 12"/>
          <p:cNvSpPr txBox="1"/>
          <p:nvPr userDrawn="1"/>
        </p:nvSpPr>
        <p:spPr>
          <a:xfrm>
            <a:off x="395536" y="764704"/>
            <a:ext cx="8424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b="1" dirty="0">
                <a:solidFill>
                  <a:srgbClr val="003399"/>
                </a:solidFill>
                <a:latin typeface="+mj-lt"/>
              </a:rPr>
              <a:t>AEH </a:t>
            </a:r>
            <a:r>
              <a:rPr lang="de-CH" sz="2200" b="1" baseline="0" dirty="0">
                <a:solidFill>
                  <a:srgbClr val="003399"/>
                </a:solidFill>
                <a:latin typeface="+mj-lt"/>
              </a:rPr>
              <a:t>Zentrum für Arbeitsmedizin, Ergonomie und Hygiene AG</a:t>
            </a:r>
            <a:endParaRPr lang="de-CH" sz="2200" b="1" dirty="0">
              <a:solidFill>
                <a:srgbClr val="003399"/>
              </a:solidFill>
              <a:latin typeface="+mj-lt"/>
            </a:endParaRP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3"/>
          </p:nvPr>
        </p:nvSpPr>
        <p:spPr>
          <a:xfrm>
            <a:off x="2339752" y="3284984"/>
            <a:ext cx="4392488" cy="1512168"/>
          </a:xfrm>
        </p:spPr>
        <p:txBody>
          <a:bodyPr/>
          <a:lstStyle>
            <a:lvl1pPr marL="0" indent="0" algn="l">
              <a:buNone/>
              <a:defRPr sz="2800"/>
            </a:lvl1pPr>
            <a:lvl2pPr marL="0" indent="0"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64A7E4-0BA2-4A3B-995E-5EC41D3B8A26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382000" cy="3810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381000" y="764704"/>
            <a:ext cx="8305800" cy="5334000"/>
          </a:xfrm>
        </p:spPr>
        <p:txBody>
          <a:bodyPr/>
          <a:lstStyle>
            <a:lvl1pPr marL="457200" indent="-457200">
              <a:buSzPct val="100000"/>
              <a:buFont typeface="Arial" pitchFamily="34" charset="0"/>
              <a:buChar char="•"/>
              <a:defRPr/>
            </a:lvl1pPr>
            <a:lvl2pPr marL="914400" indent="-457200">
              <a:buSzPct val="100000"/>
              <a:buFont typeface="Symbol" pitchFamily="18" charset="2"/>
              <a:buChar char="-"/>
              <a:defRPr/>
            </a:lvl2pPr>
            <a:lvl3pPr marL="1060450" indent="-342900">
              <a:buFont typeface="Arial" pitchFamily="34" charset="0"/>
              <a:buChar char="•"/>
              <a:defRPr/>
            </a:lvl3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EA53-7D60-4604-B714-EC4572EEBF3D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81000" y="762000"/>
            <a:ext cx="4076700" cy="5334000"/>
          </a:xfrm>
        </p:spPr>
        <p:txBody>
          <a:bodyPr/>
          <a:lstStyle>
            <a:lvl1pPr>
              <a:defRPr sz="2000"/>
            </a:lvl1pPr>
            <a:lvl2pPr marL="541338" indent="-187325">
              <a:defRPr sz="2000"/>
            </a:lvl2pPr>
            <a:lvl3pPr marL="717550" indent="-176213"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sz="half" idx="13"/>
          </p:nvPr>
        </p:nvSpPr>
        <p:spPr>
          <a:xfrm>
            <a:off x="4599756" y="764704"/>
            <a:ext cx="4076700" cy="5334000"/>
          </a:xfrm>
        </p:spPr>
        <p:txBody>
          <a:bodyPr/>
          <a:lstStyle>
            <a:lvl1pPr>
              <a:defRPr sz="2000"/>
            </a:lvl1pPr>
            <a:lvl2pPr marL="541338" indent="-187325">
              <a:defRPr sz="2000"/>
            </a:lvl2pPr>
            <a:lvl3pPr marL="717550" indent="-176213"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F7A8B3-208C-461F-B564-AB90CF6792C9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49FE-AEB2-43BC-9FEF-7076DF43657A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E2700-9AB9-46FB-9D8D-9713D52B9269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el, Text und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381000" y="1600200"/>
            <a:ext cx="4076700" cy="49530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ClipArt-Platzhalter 3"/>
          <p:cNvSpPr>
            <a:spLocks noGrp="1"/>
          </p:cNvSpPr>
          <p:nvPr>
            <p:ph type="clipArt" sz="half" idx="2"/>
          </p:nvPr>
        </p:nvSpPr>
        <p:spPr>
          <a:xfrm>
            <a:off x="4610100" y="1600200"/>
            <a:ext cx="4076700" cy="4953000"/>
          </a:xfrm>
        </p:spPr>
        <p:txBody>
          <a:bodyPr/>
          <a:lstStyle/>
          <a:p>
            <a:pPr lvl="0"/>
            <a:endParaRPr lang="de-CH" noProof="0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E77BB-3010-4C67-9AEA-81C42374BBDE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B908D-5298-473C-B2B5-D2A704025501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Rectangle 66"/>
          <p:cNvSpPr>
            <a:spLocks noChangeArrowheads="1"/>
          </p:cNvSpPr>
          <p:nvPr/>
        </p:nvSpPr>
        <p:spPr bwMode="auto">
          <a:xfrm>
            <a:off x="0" y="6553200"/>
            <a:ext cx="8077200" cy="30480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228600"/>
            <a:ext cx="838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dirty="0"/>
              <a:t>Hier klicken, um Master-Titelformat.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764704"/>
            <a:ext cx="8305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dirty="0"/>
              <a:t>Hier klicken, um Master-Textformat zu bearbeiten.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381000" y="609600"/>
            <a:ext cx="8305800" cy="0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pic>
        <p:nvPicPr>
          <p:cNvPr id="1086" name="Picture 29" descr="I:\Werbung\Logo AEH ohne Bylin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77200" y="6545263"/>
            <a:ext cx="10445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0168" y="6583363"/>
            <a:ext cx="2133600" cy="24606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77660259-9AB8-4A1A-80CB-BCCCDBD0C54E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95600" y="6600825"/>
            <a:ext cx="2900536" cy="2571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CH"/>
              <a:t>Grundwissen AS+GS</a:t>
            </a: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613525"/>
            <a:ext cx="2133600" cy="2444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6A766D96-EF8F-4B16-9351-CBF5C1EF423A}" type="slidenum">
              <a:rPr lang="fr-CH"/>
              <a:pPr/>
              <a:t>‹N°›</a:t>
            </a:fld>
            <a:endParaRPr lang="fr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7" r:id="rId2"/>
    <p:sldLayoutId id="2147483652" r:id="rId3"/>
    <p:sldLayoutId id="2147483654" r:id="rId4"/>
    <p:sldLayoutId id="2147483655" r:id="rId5"/>
    <p:sldLayoutId id="2147483658" r:id="rId6"/>
    <p:sldLayoutId id="2147483659" r:id="rId7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150000"/>
        <a:buChar char="•"/>
        <a:defRPr sz="20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150000"/>
        <a:buChar char="-"/>
        <a:defRPr sz="2000" b="1">
          <a:solidFill>
            <a:srgbClr val="003399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Char char="•"/>
        <a:defRPr b="1">
          <a:solidFill>
            <a:srgbClr val="003399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sz="quarter" idx="13"/>
          </p:nvPr>
        </p:nvSpPr>
        <p:spPr/>
        <p:txBody>
          <a:bodyPr/>
          <a:lstStyle/>
          <a:p>
            <a:pPr algn="ctr" eaLnBrk="1" hangingPunct="1"/>
            <a:r>
              <a:rPr lang="fr-CH" dirty="0" smtClean="0"/>
              <a:t>Concept d’urgence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45803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fr-FR" dirty="0" smtClean="0"/>
              <a:t>Tu te dis que ça ne t’arrivera jamais !</a:t>
            </a:r>
          </a:p>
        </p:txBody>
      </p:sp>
      <p:sp>
        <p:nvSpPr>
          <p:cNvPr id="41987" name="Rectangle 5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>
              <a:buSzPct val="100000"/>
            </a:pPr>
            <a:r>
              <a:rPr lang="fr-CH" dirty="0" smtClean="0"/>
              <a:t>Tu as considéré la chose sous toutes les facettes. </a:t>
            </a:r>
          </a:p>
          <a:p>
            <a:pPr marL="457200" indent="-457200">
              <a:buSzPct val="100000"/>
            </a:pPr>
            <a:endParaRPr lang="de-CH" dirty="0" smtClean="0"/>
          </a:p>
          <a:p>
            <a:pPr marL="457200" indent="-457200">
              <a:buSzPct val="100000"/>
            </a:pPr>
            <a:r>
              <a:rPr lang="fr-CH" dirty="0" smtClean="0"/>
              <a:t>Tu l’as déjà fait mille fois.</a:t>
            </a:r>
          </a:p>
          <a:p>
            <a:pPr marL="457200" indent="-457200">
              <a:buSzPct val="100000"/>
            </a:pPr>
            <a:endParaRPr lang="fr-CH" dirty="0" smtClean="0"/>
          </a:p>
          <a:p>
            <a:pPr marL="457200" indent="-457200">
              <a:buSzPct val="100000"/>
            </a:pPr>
            <a:r>
              <a:rPr lang="fr-CH" dirty="0" smtClean="0"/>
              <a:t>Cela correspond à ton tempérament.</a:t>
            </a:r>
          </a:p>
          <a:p>
            <a:pPr marL="457200" indent="-457200">
              <a:buSzPct val="100000"/>
            </a:pPr>
            <a:endParaRPr lang="fr-CH" dirty="0" smtClean="0"/>
          </a:p>
          <a:p>
            <a:pPr marL="457200" indent="-457200">
              <a:buSzPct val="100000"/>
            </a:pPr>
            <a:r>
              <a:rPr lang="fr-CH" dirty="0" smtClean="0"/>
              <a:t>Tu sais ce que tu fais. Tu t’y es entraîné toute ta vie.</a:t>
            </a:r>
          </a:p>
          <a:p>
            <a:pPr marL="457200" indent="-457200">
              <a:buSzPct val="100000"/>
            </a:pPr>
            <a:endParaRPr lang="fr-CH" dirty="0" smtClean="0"/>
          </a:p>
          <a:p>
            <a:pPr marL="457200" indent="-457200">
              <a:buSzPct val="100000"/>
            </a:pPr>
            <a:r>
              <a:rPr lang="fr-CH" dirty="0" smtClean="0"/>
              <a:t>Il n’y a absolument rien qui peut déraper, n’est-ce pas?</a:t>
            </a:r>
          </a:p>
        </p:txBody>
      </p:sp>
    </p:spTree>
    <p:extLst>
      <p:ext uri="{BB962C8B-B14F-4D97-AF65-F5344CB8AC3E}">
        <p14:creationId xmlns:p14="http://schemas.microsoft.com/office/powerpoint/2010/main" val="4148679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125538"/>
            <a:ext cx="6477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fr-CH" dirty="0" smtClean="0"/>
              <a:t>Penses-y encore une fois</a:t>
            </a:r>
          </a:p>
        </p:txBody>
      </p:sp>
    </p:spTree>
    <p:extLst>
      <p:ext uri="{BB962C8B-B14F-4D97-AF65-F5344CB8AC3E}">
        <p14:creationId xmlns:p14="http://schemas.microsoft.com/office/powerpoint/2010/main" val="4268712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Organisation d’urgence</a:t>
            </a:r>
            <a:endParaRPr lang="fr-CH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de-CH" dirty="0"/>
          </a:p>
          <a:p>
            <a:pPr>
              <a:defRPr/>
            </a:pPr>
            <a:r>
              <a:rPr lang="fr-CH" dirty="0" smtClean="0"/>
              <a:t>Incendie</a:t>
            </a:r>
          </a:p>
          <a:p>
            <a:pPr>
              <a:defRPr/>
            </a:pPr>
            <a:r>
              <a:rPr lang="fr-CH" dirty="0" smtClean="0"/>
              <a:t>Premiers secours (</a:t>
            </a:r>
            <a:r>
              <a:rPr lang="fr-CH" u="sng" dirty="0" smtClean="0"/>
              <a:t>soins</a:t>
            </a:r>
            <a:r>
              <a:rPr lang="fr-CH" dirty="0" smtClean="0"/>
              <a:t>?)</a:t>
            </a:r>
          </a:p>
          <a:p>
            <a:pPr>
              <a:defRPr/>
            </a:pPr>
            <a:r>
              <a:rPr lang="fr-CH" dirty="0" smtClean="0"/>
              <a:t>Évacuation</a:t>
            </a:r>
          </a:p>
          <a:p>
            <a:pPr>
              <a:defRPr/>
            </a:pPr>
            <a:r>
              <a:rPr lang="fr-CH" dirty="0" smtClean="0"/>
              <a:t>(Menace, agression)</a:t>
            </a:r>
          </a:p>
          <a:p>
            <a:pPr>
              <a:defRPr/>
            </a:pPr>
            <a:endParaRPr lang="de-CH" dirty="0"/>
          </a:p>
        </p:txBody>
      </p:sp>
      <p:pic>
        <p:nvPicPr>
          <p:cNvPr id="8" name="Grafik 7" descr="178px-E003_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052736"/>
            <a:ext cx="900000" cy="900000"/>
          </a:xfrm>
          <a:prstGeom prst="rect">
            <a:avLst/>
          </a:prstGeom>
        </p:spPr>
      </p:pic>
      <p:pic>
        <p:nvPicPr>
          <p:cNvPr id="6" name="Picture 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1266" y="2813720"/>
            <a:ext cx="830769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501008"/>
            <a:ext cx="828604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4509120"/>
            <a:ext cx="830771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4713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Mission/rôle des </a:t>
            </a:r>
            <a:r>
              <a:rPr lang="fr-CH" dirty="0" err="1" smtClean="0"/>
              <a:t>PàS</a:t>
            </a:r>
            <a:r>
              <a:rPr lang="fr-CH" dirty="0" smtClean="0"/>
              <a:t> 2019</a:t>
            </a:r>
            <a:endParaRPr lang="fr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smtClean="0"/>
              <a:t>Grundwissen AS+GS</a:t>
            </a:r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5</a:t>
            </a:fld>
            <a:endParaRPr lang="fr-CH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00" y="908720"/>
            <a:ext cx="84430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55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Tâches</a:t>
            </a:r>
            <a:r>
              <a:rPr lang="de-CH" dirty="0" smtClean="0"/>
              <a:t> </a:t>
            </a:r>
            <a:r>
              <a:rPr lang="de-CH" dirty="0" err="1" smtClean="0"/>
              <a:t>PàS</a:t>
            </a:r>
            <a:r>
              <a:rPr lang="de-CH" dirty="0" smtClean="0"/>
              <a:t> </a:t>
            </a:r>
            <a:r>
              <a:rPr lang="de-CH" dirty="0" smtClean="0"/>
              <a:t>2019</a:t>
            </a:r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smtClean="0"/>
              <a:t>Grundwissen AS+GS</a:t>
            </a:r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6</a:t>
            </a:fld>
            <a:endParaRPr lang="fr-CH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052736"/>
            <a:ext cx="8866084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09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Concept d’urgence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H" dirty="0" smtClean="0"/>
          </a:p>
          <a:p>
            <a:r>
              <a:rPr lang="fr-CH" dirty="0" smtClean="0"/>
              <a:t>Manuel d’urgence</a:t>
            </a:r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r>
              <a:rPr lang="fr-CH" dirty="0" smtClean="0"/>
              <a:t>Fiche d’urgence</a:t>
            </a:r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r>
              <a:rPr lang="fr-CH" dirty="0" smtClean="0"/>
              <a:t>Formation des collaborateurs et collaboratrices</a:t>
            </a:r>
          </a:p>
          <a:p>
            <a:pPr lvl="1"/>
            <a:r>
              <a:rPr lang="fr-CH" dirty="0" smtClean="0"/>
              <a:t>Introduction pour les nouvelles personnes</a:t>
            </a:r>
          </a:p>
          <a:p>
            <a:pPr lvl="1"/>
            <a:r>
              <a:rPr lang="fr-CH" dirty="0" smtClean="0"/>
              <a:t>Rappel </a:t>
            </a:r>
            <a:r>
              <a:rPr lang="fr-CH" dirty="0"/>
              <a:t>pour tous </a:t>
            </a:r>
            <a:r>
              <a:rPr lang="fr-CH" dirty="0" smtClean="0"/>
              <a:t>et toutes</a:t>
            </a:r>
          </a:p>
          <a:p>
            <a:pPr lvl="1"/>
            <a:r>
              <a:rPr lang="fr-CH" dirty="0" smtClean="0"/>
              <a:t>Cours spécifiques pour secouristes et  assistant-e-s à l’évacuation</a:t>
            </a:r>
            <a:endParaRPr lang="fr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7</a:t>
            </a:fld>
            <a:endParaRPr lang="fr-CH"/>
          </a:p>
        </p:txBody>
      </p:sp>
      <p:pic>
        <p:nvPicPr>
          <p:cNvPr id="6" name="Grafik 5" descr="Free vector graphic: Binder, File, Folder, Office - Free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908534"/>
            <a:ext cx="3154288" cy="180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60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Concept d’urgence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Technique : matériel</a:t>
            </a:r>
          </a:p>
          <a:p>
            <a:pPr lvl="1"/>
            <a:r>
              <a:rPr lang="fr-CH" dirty="0" smtClean="0"/>
              <a:t>Premiers soins : caisse de premiers soins, défibrillateur, …</a:t>
            </a:r>
          </a:p>
          <a:p>
            <a:pPr lvl="1"/>
            <a:r>
              <a:rPr lang="fr-CH" dirty="0" smtClean="0"/>
              <a:t>Incendie : installation de détection d’incendie, matériel d’extinction, …</a:t>
            </a:r>
          </a:p>
          <a:p>
            <a:pPr lvl="1"/>
            <a:r>
              <a:rPr lang="fr-CH" dirty="0" smtClean="0"/>
              <a:t>Évacuation : voies d’évacuation avec signalisation, valise (kit?) d’évacuation</a:t>
            </a:r>
          </a:p>
          <a:p>
            <a:r>
              <a:rPr lang="fr-CH" dirty="0" smtClean="0"/>
              <a:t>Organisation</a:t>
            </a:r>
          </a:p>
          <a:p>
            <a:pPr lvl="1"/>
            <a:r>
              <a:rPr lang="fr-CH" dirty="0" smtClean="0"/>
              <a:t>Alerte !</a:t>
            </a:r>
          </a:p>
          <a:p>
            <a:pPr lvl="1"/>
            <a:r>
              <a:rPr lang="fr-CH" dirty="0" smtClean="0"/>
              <a:t>Premiers secours : les secouristes et leur formation</a:t>
            </a:r>
          </a:p>
          <a:p>
            <a:pPr lvl="1"/>
            <a:r>
              <a:rPr lang="fr-CH" dirty="0" smtClean="0"/>
              <a:t>Incendie</a:t>
            </a:r>
            <a:r>
              <a:rPr lang="fr-CH" dirty="0"/>
              <a:t> </a:t>
            </a:r>
            <a:r>
              <a:rPr lang="fr-CH" dirty="0" smtClean="0"/>
              <a:t>: entretien du matériel, propreté et ordre</a:t>
            </a:r>
          </a:p>
          <a:p>
            <a:pPr lvl="1"/>
            <a:r>
              <a:rPr lang="fr-CH" dirty="0" smtClean="0"/>
              <a:t>Évacuation : assistants d’évacuation et leur formation</a:t>
            </a:r>
          </a:p>
          <a:p>
            <a:r>
              <a:rPr lang="fr-CH" dirty="0" smtClean="0"/>
              <a:t>Personnel</a:t>
            </a:r>
          </a:p>
          <a:p>
            <a:pPr lvl="1"/>
            <a:r>
              <a:rPr lang="fr-CH" dirty="0" smtClean="0"/>
              <a:t>Information et formation de tout le personnel</a:t>
            </a:r>
          </a:p>
          <a:p>
            <a:pPr lvl="1"/>
            <a:r>
              <a:rPr lang="fr-CH" dirty="0" smtClean="0"/>
              <a:t>Fiche d’urgence</a:t>
            </a:r>
          </a:p>
          <a:p>
            <a:pPr lvl="1"/>
            <a:r>
              <a:rPr lang="fr-CH" dirty="0" smtClean="0"/>
              <a:t>Manuel d’urgence</a:t>
            </a:r>
          </a:p>
          <a:p>
            <a:pPr lvl="1"/>
            <a:endParaRPr lang="fr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617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EH-Präsentatio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dirty="0" err="1" smtClean="0">
            <a:latin typeface="+mn-lt"/>
          </a:defRPr>
        </a:defPPr>
      </a:lstStyle>
    </a:txDef>
  </a:objectDefaults>
  <a:extraClrSchemeLst>
    <a:extraClrScheme>
      <a:clrScheme name="Folienvorlage Entwurf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lienvorlage Entwurf 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AEH-Präsentation</Template>
  <TotalTime>0</TotalTime>
  <Words>230</Words>
  <Application>Microsoft Office PowerPoint</Application>
  <PresentationFormat>Affichage à l'écran (4:3)</PresentationFormat>
  <Paragraphs>66</Paragraphs>
  <Slides>8</Slides>
  <Notes>3</Notes>
  <HiddenSlides>1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Symbol</vt:lpstr>
      <vt:lpstr>Times New Roman</vt:lpstr>
      <vt:lpstr>Verdana</vt:lpstr>
      <vt:lpstr>AEH-Präsentation</vt:lpstr>
      <vt:lpstr>Présentation PowerPoint</vt:lpstr>
      <vt:lpstr>Tu te dis que ça ne t’arrivera jamais !</vt:lpstr>
      <vt:lpstr>Penses-y encore une fois</vt:lpstr>
      <vt:lpstr>Organisation d’urgence</vt:lpstr>
      <vt:lpstr>Mission/rôle des PàS 2019</vt:lpstr>
      <vt:lpstr>Tâches PàS 2019</vt:lpstr>
      <vt:lpstr>Concept d’urgence</vt:lpstr>
      <vt:lpstr>Concept d’urgence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Kursprogramm</dc:title>
  <dc:creator>Tanja Vitale</dc:creator>
  <cp:lastModifiedBy>Juliet Harding_</cp:lastModifiedBy>
  <cp:revision>101</cp:revision>
  <cp:lastPrinted>2019-01-15T12:11:50Z</cp:lastPrinted>
  <dcterms:created xsi:type="dcterms:W3CDTF">2013-10-21T08:44:28Z</dcterms:created>
  <dcterms:modified xsi:type="dcterms:W3CDTF">2019-01-18T16:57:27Z</dcterms:modified>
</cp:coreProperties>
</file>